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648" r:id="rId1"/>
  </p:sldMasterIdLst>
  <p:notesMasterIdLst>
    <p:notesMasterId r:id="rId17"/>
  </p:notesMasterIdLst>
  <p:sldIdLst>
    <p:sldId id="256" r:id="rId2"/>
    <p:sldId id="8632" r:id="rId3"/>
    <p:sldId id="8655" r:id="rId4"/>
    <p:sldId id="8668" r:id="rId5"/>
    <p:sldId id="2147376821" r:id="rId6"/>
    <p:sldId id="2147376826" r:id="rId7"/>
    <p:sldId id="8663" r:id="rId8"/>
    <p:sldId id="8657" r:id="rId9"/>
    <p:sldId id="8664" r:id="rId10"/>
    <p:sldId id="2147376827" r:id="rId11"/>
    <p:sldId id="2147376829" r:id="rId12"/>
    <p:sldId id="8662" r:id="rId13"/>
    <p:sldId id="8667" r:id="rId14"/>
    <p:sldId id="2147376830" r:id="rId15"/>
    <p:sldId id="270" r:id="rId16"/>
  </p:sldIdLst>
  <p:sldSz cx="12192000" cy="6858000"/>
  <p:notesSz cx="7102475" cy="1023302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黄伟-通信研究院" initials="黄伟-通信研究院" lastIdx="4" clrIdx="0">
    <p:extLst>
      <p:ext uri="{19B8F6BF-5375-455C-9EA6-DF929625EA0E}">
        <p15:presenceInfo xmlns:p15="http://schemas.microsoft.com/office/powerpoint/2012/main" userId="S-1-5-21-2660122827-3251746268-3620619969-19103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0000FF"/>
    <a:srgbClr val="FF5050"/>
    <a:srgbClr val="415FFF"/>
    <a:srgbClr val="003366"/>
    <a:srgbClr val="FF0066"/>
    <a:srgbClr val="FF66FF"/>
    <a:srgbClr val="FF99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中度样式 3 - 强调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6314" autoAdjust="0"/>
  </p:normalViewPr>
  <p:slideViewPr>
    <p:cSldViewPr snapToGrid="0">
      <p:cViewPr varScale="1">
        <p:scale>
          <a:sx n="113" d="100"/>
          <a:sy n="113" d="100"/>
        </p:scale>
        <p:origin x="828" y="96"/>
      </p:cViewPr>
      <p:guideLst>
        <p:guide orient="horz" pos="2183"/>
        <p:guide pos="3840"/>
      </p:guideLst>
    </p:cSldViewPr>
  </p:slideViewPr>
  <p:outlineViewPr>
    <p:cViewPr>
      <p:scale>
        <a:sx n="33" d="100"/>
        <a:sy n="33" d="100"/>
      </p:scale>
      <p:origin x="0" y="-95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image" Target="../media/image28.emf"/><Relationship Id="rId4" Type="http://schemas.openxmlformats.org/officeDocument/2006/relationships/image" Target="../media/image3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7739" cy="513428"/>
          </a:xfrm>
          <a:prstGeom prst="rect">
            <a:avLst/>
          </a:prstGeom>
        </p:spPr>
        <p:txBody>
          <a:bodyPr vert="horz" lIns="99057" tIns="49528" rIns="99057" bIns="49528" rtlCol="0"/>
          <a:lstStyle>
            <a:lvl1pPr algn="l">
              <a:defRPr sz="1300"/>
            </a:lvl1pPr>
          </a:lstStyle>
          <a:p>
            <a:endParaRPr lang="zh-CN" altLang="en-US"/>
          </a:p>
        </p:txBody>
      </p:sp>
      <p:sp>
        <p:nvSpPr>
          <p:cNvPr id="3" name="日期占位符 2"/>
          <p:cNvSpPr>
            <a:spLocks noGrp="1"/>
          </p:cNvSpPr>
          <p:nvPr>
            <p:ph type="dt" idx="1"/>
          </p:nvPr>
        </p:nvSpPr>
        <p:spPr>
          <a:xfrm>
            <a:off x="4023092" y="0"/>
            <a:ext cx="3077739" cy="513428"/>
          </a:xfrm>
          <a:prstGeom prst="rect">
            <a:avLst/>
          </a:prstGeom>
        </p:spPr>
        <p:txBody>
          <a:bodyPr vert="horz" lIns="99057" tIns="49528" rIns="99057" bIns="49528" rtlCol="0"/>
          <a:lstStyle>
            <a:lvl1pPr algn="r">
              <a:defRPr sz="1300"/>
            </a:lvl1pPr>
          </a:lstStyle>
          <a:p>
            <a:fld id="{2805491E-9763-4BC5-B94A-9EF33CFF25C0}" type="datetimeFigureOut">
              <a:rPr lang="zh-CN" altLang="en-US" smtClean="0"/>
              <a:t>2025/8/8</a:t>
            </a:fld>
            <a:endParaRPr lang="zh-CN" altLang="en-US"/>
          </a:p>
        </p:txBody>
      </p:sp>
      <p:sp>
        <p:nvSpPr>
          <p:cNvPr id="4" name="幻灯片图像占位符 3"/>
          <p:cNvSpPr>
            <a:spLocks noGrp="1" noRot="1" noChangeAspect="1"/>
          </p:cNvSpPr>
          <p:nvPr>
            <p:ph type="sldImg" idx="2"/>
          </p:nvPr>
        </p:nvSpPr>
        <p:spPr>
          <a:xfrm>
            <a:off x="482600" y="1279525"/>
            <a:ext cx="6137275" cy="3452813"/>
          </a:xfrm>
          <a:prstGeom prst="rect">
            <a:avLst/>
          </a:prstGeom>
          <a:noFill/>
          <a:ln w="12700">
            <a:solidFill>
              <a:prstClr val="black"/>
            </a:solidFill>
          </a:ln>
        </p:spPr>
        <p:txBody>
          <a:bodyPr vert="horz" lIns="99057" tIns="49528" rIns="99057" bIns="49528" rtlCol="0" anchor="ctr"/>
          <a:lstStyle/>
          <a:p>
            <a:endParaRPr lang="zh-CN" altLang="en-US"/>
          </a:p>
        </p:txBody>
      </p:sp>
      <p:sp>
        <p:nvSpPr>
          <p:cNvPr id="5" name="备注占位符 4"/>
          <p:cNvSpPr>
            <a:spLocks noGrp="1"/>
          </p:cNvSpPr>
          <p:nvPr>
            <p:ph type="body" sz="quarter" idx="3"/>
          </p:nvPr>
        </p:nvSpPr>
        <p:spPr>
          <a:xfrm>
            <a:off x="710248" y="4924643"/>
            <a:ext cx="5681980" cy="4029254"/>
          </a:xfrm>
          <a:prstGeom prst="rect">
            <a:avLst/>
          </a:prstGeom>
        </p:spPr>
        <p:txBody>
          <a:bodyPr vert="horz" lIns="99057" tIns="49528" rIns="99057" bIns="49528"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19598"/>
            <a:ext cx="3077739" cy="513427"/>
          </a:xfrm>
          <a:prstGeom prst="rect">
            <a:avLst/>
          </a:prstGeom>
        </p:spPr>
        <p:txBody>
          <a:bodyPr vert="horz" lIns="99057" tIns="49528" rIns="99057" bIns="49528"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4023092" y="9719598"/>
            <a:ext cx="3077739" cy="513427"/>
          </a:xfrm>
          <a:prstGeom prst="rect">
            <a:avLst/>
          </a:prstGeom>
        </p:spPr>
        <p:txBody>
          <a:bodyPr vert="horz" lIns="99057" tIns="49528" rIns="99057" bIns="49528" rtlCol="0" anchor="b"/>
          <a:lstStyle>
            <a:lvl1pPr algn="r">
              <a:defRPr sz="1300"/>
            </a:lvl1pPr>
          </a:lstStyle>
          <a:p>
            <a:fld id="{2163065E-ED3E-403E-AF32-F8855C72DAF3}" type="slidenum">
              <a:rPr lang="zh-CN" altLang="en-US" smtClean="0"/>
              <a:t>‹#›</a:t>
            </a:fld>
            <a:endParaRPr lang="zh-CN" altLang="en-US"/>
          </a:p>
        </p:txBody>
      </p:sp>
    </p:spTree>
    <p:extLst>
      <p:ext uri="{BB962C8B-B14F-4D97-AF65-F5344CB8AC3E}">
        <p14:creationId xmlns:p14="http://schemas.microsoft.com/office/powerpoint/2010/main" val="36027883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latin typeface="Calibri" panose="020F0502020204030204" pitchFamily="34" charset="0"/>
              <a:ea typeface="Calibri" panose="020F0502020204030204" pitchFamily="34" charset="0"/>
              <a:cs typeface="Calibri" panose="020F0502020204030204" pitchFamily="34" charset="0"/>
            </a:endParaRPr>
          </a:p>
        </p:txBody>
      </p:sp>
      <p:sp>
        <p:nvSpPr>
          <p:cNvPr id="4" name="灯片编号占位符 3"/>
          <p:cNvSpPr>
            <a:spLocks noGrp="1"/>
          </p:cNvSpPr>
          <p:nvPr>
            <p:ph type="sldNum" sz="quarter" idx="5"/>
          </p:nvPr>
        </p:nvSpPr>
        <p:spPr/>
        <p:txBody>
          <a:bodyPr/>
          <a:lstStyle/>
          <a:p>
            <a:fld id="{9129C090-DCC7-4291-8B1C-4779E142244E}" type="slidenum">
              <a:rPr lang="zh-CN" altLang="en-US" smtClean="0"/>
              <a:t>5</a:t>
            </a:fld>
            <a:endParaRPr lang="zh-CN" altLang="en-US"/>
          </a:p>
        </p:txBody>
      </p:sp>
    </p:spTree>
    <p:extLst>
      <p:ext uri="{BB962C8B-B14F-4D97-AF65-F5344CB8AC3E}">
        <p14:creationId xmlns:p14="http://schemas.microsoft.com/office/powerpoint/2010/main" val="7538164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9DC732-18EB-4363-85B6-C15A3A96E966}" type="slidenum">
              <a:rPr lang="zh-CN" altLang="en-US" smtClean="0"/>
              <a:t>6</a:t>
            </a:fld>
            <a:endParaRPr lang="zh-CN" altLang="en-US"/>
          </a:p>
        </p:txBody>
      </p:sp>
    </p:spTree>
    <p:extLst>
      <p:ext uri="{BB962C8B-B14F-4D97-AF65-F5344CB8AC3E}">
        <p14:creationId xmlns:p14="http://schemas.microsoft.com/office/powerpoint/2010/main" val="1932928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63065E-ED3E-403E-AF32-F8855C72DAF3}" type="slidenum">
              <a:rPr lang="zh-CN" altLang="en-US" smtClean="0"/>
              <a:t>7</a:t>
            </a:fld>
            <a:endParaRPr lang="zh-CN" altLang="en-US"/>
          </a:p>
        </p:txBody>
      </p:sp>
    </p:spTree>
    <p:extLst>
      <p:ext uri="{BB962C8B-B14F-4D97-AF65-F5344CB8AC3E}">
        <p14:creationId xmlns:p14="http://schemas.microsoft.com/office/powerpoint/2010/main" val="1829841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63065E-ED3E-403E-AF32-F8855C72DAF3}" type="slidenum">
              <a:rPr lang="zh-CN" altLang="en-US" smtClean="0"/>
              <a:t>9</a:t>
            </a:fld>
            <a:endParaRPr lang="zh-CN" altLang="en-US"/>
          </a:p>
        </p:txBody>
      </p:sp>
    </p:spTree>
    <p:extLst>
      <p:ext uri="{BB962C8B-B14F-4D97-AF65-F5344CB8AC3E}">
        <p14:creationId xmlns:p14="http://schemas.microsoft.com/office/powerpoint/2010/main" val="385791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63065E-ED3E-403E-AF32-F8855C72DAF3}" type="slidenum">
              <a:rPr lang="zh-CN" altLang="en-US" smtClean="0"/>
              <a:t>10</a:t>
            </a:fld>
            <a:endParaRPr lang="zh-CN" altLang="en-US"/>
          </a:p>
        </p:txBody>
      </p:sp>
    </p:spTree>
    <p:extLst>
      <p:ext uri="{BB962C8B-B14F-4D97-AF65-F5344CB8AC3E}">
        <p14:creationId xmlns:p14="http://schemas.microsoft.com/office/powerpoint/2010/main" val="399747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63065E-ED3E-403E-AF32-F8855C72DAF3}" type="slidenum">
              <a:rPr lang="zh-CN" altLang="en-US" smtClean="0"/>
              <a:t>11</a:t>
            </a:fld>
            <a:endParaRPr lang="zh-CN" altLang="en-US"/>
          </a:p>
        </p:txBody>
      </p:sp>
    </p:spTree>
    <p:extLst>
      <p:ext uri="{BB962C8B-B14F-4D97-AF65-F5344CB8AC3E}">
        <p14:creationId xmlns:p14="http://schemas.microsoft.com/office/powerpoint/2010/main" val="1933044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63065E-ED3E-403E-AF32-F8855C72DAF3}" type="slidenum">
              <a:rPr lang="zh-CN" altLang="en-US" smtClean="0"/>
              <a:t>12</a:t>
            </a:fld>
            <a:endParaRPr lang="zh-CN" altLang="en-US"/>
          </a:p>
        </p:txBody>
      </p:sp>
    </p:spTree>
    <p:extLst>
      <p:ext uri="{BB962C8B-B14F-4D97-AF65-F5344CB8AC3E}">
        <p14:creationId xmlns:p14="http://schemas.microsoft.com/office/powerpoint/2010/main" val="41327606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32972-46E4-62ED-3A15-5CA092E8E17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84E8684-1BC5-5E02-0A02-1103D5DBA4C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343346F-ECFB-2755-94BD-D715B33C90F8}"/>
              </a:ext>
            </a:extLst>
          </p:cNvPr>
          <p:cNvSpPr>
            <a:spLocks noGrp="1"/>
          </p:cNvSpPr>
          <p:nvPr>
            <p:ph type="body" idx="1"/>
          </p:nvPr>
        </p:nvSpPr>
        <p:spPr/>
        <p:txBody>
          <a:bodyPr/>
          <a:lstStyle/>
          <a:p>
            <a:pPr hangingPunct="0"/>
            <a:r>
              <a:rPr lang="en-GB" altLang="zh-CN" sz="1300" b="1" dirty="0"/>
              <a:t>WT#4:</a:t>
            </a:r>
            <a:r>
              <a:rPr lang="en-GB" altLang="zh-CN" sz="1300" dirty="0"/>
              <a:t> Study the integration of Sensing and Communication over 3GPP access, considering the sensing modes to be supported and other sources of sensing data. </a:t>
            </a:r>
            <a:endParaRPr lang="zh-CN" altLang="zh-CN" sz="1300" dirty="0"/>
          </a:p>
          <a:p>
            <a:pPr hangingPunct="0"/>
            <a:r>
              <a:rPr lang="en-GB" altLang="zh-CN" sz="1300" dirty="0"/>
              <a:t>NOTE 5:	The detailed scope of WT#4 will be determined considering the scope and work of R20 </a:t>
            </a:r>
            <a:r>
              <a:rPr lang="en-GB" altLang="zh-CN" sz="1300" dirty="0" err="1"/>
              <a:t>FS_Sensing_ARC</a:t>
            </a:r>
            <a:r>
              <a:rPr lang="en-GB" altLang="zh-CN" sz="1300" dirty="0"/>
              <a:t>.</a:t>
            </a:r>
            <a:endParaRPr lang="zh-CN" altLang="zh-CN" sz="1300" dirty="0"/>
          </a:p>
        </p:txBody>
      </p:sp>
      <p:sp>
        <p:nvSpPr>
          <p:cNvPr id="4" name="灯片编号占位符 3">
            <a:extLst>
              <a:ext uri="{FF2B5EF4-FFF2-40B4-BE49-F238E27FC236}">
                <a16:creationId xmlns:a16="http://schemas.microsoft.com/office/drawing/2014/main" id="{75314BB8-0828-42FD-16CB-B980425B7474}"/>
              </a:ext>
            </a:extLst>
          </p:cNvPr>
          <p:cNvSpPr>
            <a:spLocks noGrp="1"/>
          </p:cNvSpPr>
          <p:nvPr>
            <p:ph type="sldNum" sz="quarter" idx="5"/>
          </p:nvPr>
        </p:nvSpPr>
        <p:spPr/>
        <p:txBody>
          <a:bodyPr/>
          <a:lstStyle/>
          <a:p>
            <a:fld id="{2163065E-ED3E-403E-AF32-F8855C72DAF3}" type="slidenum">
              <a:rPr lang="zh-CN" altLang="en-US" smtClean="0"/>
              <a:t>13</a:t>
            </a:fld>
            <a:endParaRPr lang="zh-CN" altLang="en-US"/>
          </a:p>
        </p:txBody>
      </p:sp>
    </p:spTree>
    <p:extLst>
      <p:ext uri="{BB962C8B-B14F-4D97-AF65-F5344CB8AC3E}">
        <p14:creationId xmlns:p14="http://schemas.microsoft.com/office/powerpoint/2010/main" val="1377729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63065E-ED3E-403E-AF32-F8855C72DAF3}" type="slidenum">
              <a:rPr lang="zh-CN" altLang="en-US" smtClean="0"/>
              <a:t>14</a:t>
            </a:fld>
            <a:endParaRPr lang="zh-CN" altLang="en-US"/>
          </a:p>
        </p:txBody>
      </p:sp>
    </p:spTree>
    <p:extLst>
      <p:ext uri="{BB962C8B-B14F-4D97-AF65-F5344CB8AC3E}">
        <p14:creationId xmlns:p14="http://schemas.microsoft.com/office/powerpoint/2010/main" val="2226264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3573292-8B09-44F0-BC8B-A752456CE9E6}" type="datetime1">
              <a:rPr lang="zh-CN" altLang="en-US" smtClean="0"/>
              <a:t>2025/8/8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4126068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93C87C69-8D4C-A325-71CC-2B19269D9C98}"/>
              </a:ext>
            </a:extLst>
          </p:cNvPr>
          <p:cNvSpPr txBox="1"/>
          <p:nvPr userDrawn="1"/>
        </p:nvSpPr>
        <p:spPr>
          <a:xfrm>
            <a:off x="747346" y="6492875"/>
            <a:ext cx="1717431" cy="276999"/>
          </a:xfrm>
          <a:prstGeom prst="rect">
            <a:avLst/>
          </a:prstGeom>
          <a:noFill/>
        </p:spPr>
        <p:txBody>
          <a:bodyPr wrap="square" rtlCol="0">
            <a:spAutoFit/>
          </a:bodyPr>
          <a:lstStyle/>
          <a:p>
            <a:pPr algn="l"/>
            <a:fld id="{60819FEB-A7E2-4B05-A2D3-158C845A9560}" type="slidenum">
              <a:rPr lang="zh-CN" altLang="en-US" sz="1200" smtClean="0"/>
              <a:pPr algn="l"/>
              <a:t>‹#›</a:t>
            </a:fld>
            <a:endParaRPr lang="zh-CN" altLang="en-US" sz="1200" dirty="0"/>
          </a:p>
        </p:txBody>
      </p:sp>
      <p:sp>
        <p:nvSpPr>
          <p:cNvPr id="16" name="文本框 15">
            <a:extLst>
              <a:ext uri="{FF2B5EF4-FFF2-40B4-BE49-F238E27FC236}">
                <a16:creationId xmlns:a16="http://schemas.microsoft.com/office/drawing/2014/main" id="{25209C25-ACCA-194C-ED31-B6DA9C3F383C}"/>
              </a:ext>
            </a:extLst>
          </p:cNvPr>
          <p:cNvSpPr txBox="1"/>
          <p:nvPr userDrawn="1"/>
        </p:nvSpPr>
        <p:spPr>
          <a:xfrm>
            <a:off x="9636369" y="6492874"/>
            <a:ext cx="1717431" cy="276999"/>
          </a:xfrm>
          <a:prstGeom prst="rect">
            <a:avLst/>
          </a:prstGeom>
          <a:noFill/>
        </p:spPr>
        <p:txBody>
          <a:bodyPr wrap="square" rtlCol="0">
            <a:spAutoFit/>
          </a:bodyPr>
          <a:lstStyle/>
          <a:p>
            <a:pPr algn="r"/>
            <a:fld id="{70F8F7EE-4921-4ABD-BE19-8D6B8F3CD9E5}" type="datetime1">
              <a:rPr lang="zh-CN" altLang="en-US" sz="1200" smtClean="0"/>
              <a:t>2025/8/8</a:t>
            </a:fld>
            <a:endParaRPr lang="zh-CN" altLang="en-US" sz="1200" dirty="0"/>
          </a:p>
        </p:txBody>
      </p:sp>
      <p:sp>
        <p:nvSpPr>
          <p:cNvPr id="4" name="文本框 3">
            <a:extLst>
              <a:ext uri="{FF2B5EF4-FFF2-40B4-BE49-F238E27FC236}">
                <a16:creationId xmlns:a16="http://schemas.microsoft.com/office/drawing/2014/main" id="{9C9B84FD-9195-53BE-8215-639C3F708CB0}"/>
              </a:ext>
            </a:extLst>
          </p:cNvPr>
          <p:cNvSpPr txBox="1"/>
          <p:nvPr userDrawn="1"/>
        </p:nvSpPr>
        <p:spPr>
          <a:xfrm>
            <a:off x="657290" y="206490"/>
            <a:ext cx="5601177" cy="584775"/>
          </a:xfrm>
          <a:prstGeom prst="rect">
            <a:avLst/>
          </a:prstGeom>
          <a:noFill/>
        </p:spPr>
        <p:txBody>
          <a:bodyPr wrap="square" rtlCol="0">
            <a:spAutoFit/>
          </a:bodyPr>
          <a:lstStyle/>
          <a:p>
            <a:endParaRPr lang="zh-CN" altLang="en-US" sz="3200" dirty="0">
              <a:solidFill>
                <a:schemeClr val="bg1"/>
              </a:solidFill>
              <a:latin typeface="Arial" panose="020B0604020202020204" pitchFamily="34" charset="0"/>
              <a:ea typeface="vivo type CN简 Regular" panose="02000500000000000000" pitchFamily="50" charset="-122"/>
              <a:cs typeface="Arial" panose="020B0604020202020204" pitchFamily="34" charset="0"/>
            </a:endParaRPr>
          </a:p>
        </p:txBody>
      </p:sp>
      <p:sp>
        <p:nvSpPr>
          <p:cNvPr id="7" name="Textplatzhalter 8">
            <a:extLst>
              <a:ext uri="{FF2B5EF4-FFF2-40B4-BE49-F238E27FC236}">
                <a16:creationId xmlns:a16="http://schemas.microsoft.com/office/drawing/2014/main" id="{1BA7DDD3-CBC0-FA8D-D036-A94C9D3314F1}"/>
              </a:ext>
            </a:extLst>
          </p:cNvPr>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3200" b="0" i="0" cap="none" baseline="0">
                <a:solidFill>
                  <a:schemeClr val="bg1"/>
                </a:solidFill>
                <a:latin typeface="vivo type 简 Bold" panose="02000800000000000000" pitchFamily="2" charset="-122"/>
                <a:ea typeface="vivo type 简 Bold" panose="02000800000000000000" pitchFamily="2" charset="-122"/>
                <a:cs typeface="vivo type 简 Bold" panose="02000800000000000000" pitchFamily="2" charset="-122"/>
              </a:defRPr>
            </a:lvl1pPr>
          </a:lstStyle>
          <a:p>
            <a:pPr lvl="0"/>
            <a:r>
              <a:rPr lang="en-US" altLang="zh-CN" noProof="0" dirty="0"/>
              <a:t>Title</a:t>
            </a:r>
          </a:p>
        </p:txBody>
      </p:sp>
    </p:spTree>
    <p:extLst>
      <p:ext uri="{BB962C8B-B14F-4D97-AF65-F5344CB8AC3E}">
        <p14:creationId xmlns:p14="http://schemas.microsoft.com/office/powerpoint/2010/main" val="177637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2" name="矩形 61">
            <a:extLst>
              <a:ext uri="{FF2B5EF4-FFF2-40B4-BE49-F238E27FC236}">
                <a16:creationId xmlns:a16="http://schemas.microsoft.com/office/drawing/2014/main" id="{A3DE5C06-072D-4374-A1D9-6D4DCC2C9467}"/>
              </a:ext>
            </a:extLst>
          </p:cNvPr>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1352196590"/>
      </p:ext>
    </p:extLst>
  </p:cSld>
  <p:clrMapOvr>
    <a:masterClrMapping/>
  </p:clrMapOvr>
  <p:extLst>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F5ADD39-2207-4894-0707-78F519C6290D}"/>
              </a:ext>
            </a:extLst>
          </p:cNvPr>
          <p:cNvSpPr txBox="1"/>
          <p:nvPr userDrawn="1"/>
        </p:nvSpPr>
        <p:spPr>
          <a:xfrm>
            <a:off x="747346" y="6492875"/>
            <a:ext cx="1717431" cy="276999"/>
          </a:xfrm>
          <a:prstGeom prst="rect">
            <a:avLst/>
          </a:prstGeom>
          <a:noFill/>
        </p:spPr>
        <p:txBody>
          <a:bodyPr wrap="square" rtlCol="0">
            <a:spAutoFit/>
          </a:bodyPr>
          <a:lstStyle/>
          <a:p>
            <a:pPr algn="l"/>
            <a:fld id="{60819FEB-A7E2-4B05-A2D3-158C845A9560}" type="slidenum">
              <a:rPr lang="zh-CN" altLang="en-US" sz="1200" smtClean="0"/>
              <a:pPr algn="l"/>
              <a:t>‹#›</a:t>
            </a:fld>
            <a:endParaRPr lang="zh-CN" altLang="en-US" sz="1200" dirty="0"/>
          </a:p>
        </p:txBody>
      </p:sp>
      <p:sp>
        <p:nvSpPr>
          <p:cNvPr id="9" name="文本框 8">
            <a:extLst>
              <a:ext uri="{FF2B5EF4-FFF2-40B4-BE49-F238E27FC236}">
                <a16:creationId xmlns:a16="http://schemas.microsoft.com/office/drawing/2014/main" id="{3588C323-5372-C161-B3B1-56714F7C3860}"/>
              </a:ext>
            </a:extLst>
          </p:cNvPr>
          <p:cNvSpPr txBox="1"/>
          <p:nvPr userDrawn="1"/>
        </p:nvSpPr>
        <p:spPr>
          <a:xfrm>
            <a:off x="657290" y="206490"/>
            <a:ext cx="5601177" cy="584775"/>
          </a:xfrm>
          <a:prstGeom prst="rect">
            <a:avLst/>
          </a:prstGeom>
          <a:noFill/>
        </p:spPr>
        <p:txBody>
          <a:bodyPr wrap="square" rtlCol="0">
            <a:spAutoFit/>
          </a:bodyPr>
          <a:lstStyle/>
          <a:p>
            <a:endParaRPr lang="zh-CN" altLang="en-US" sz="3200" dirty="0">
              <a:solidFill>
                <a:schemeClr val="bg1"/>
              </a:solidFill>
              <a:latin typeface="Arial" panose="020B0604020202020204" pitchFamily="34" charset="0"/>
              <a:ea typeface="vivo type CN简 Regular" panose="02000500000000000000" pitchFamily="50" charset="-122"/>
              <a:cs typeface="Arial" panose="020B0604020202020204" pitchFamily="34" charset="0"/>
            </a:endParaRPr>
          </a:p>
        </p:txBody>
      </p:sp>
    </p:spTree>
    <p:extLst>
      <p:ext uri="{BB962C8B-B14F-4D97-AF65-F5344CB8AC3E}">
        <p14:creationId xmlns:p14="http://schemas.microsoft.com/office/powerpoint/2010/main" val="29106699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DECC56-2470-4A22-939C-E7B857760ACD}" type="datetime1">
              <a:rPr lang="zh-CN" altLang="en-US" smtClean="0"/>
              <a:t>2025/8/8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63981-0834-4737-95F4-37FF14E266D2}" type="slidenum">
              <a:rPr lang="zh-CN" altLang="en-US" smtClean="0"/>
              <a:t>‹#›</a:t>
            </a:fld>
            <a:endParaRPr lang="zh-CN" altLang="en-US"/>
          </a:p>
        </p:txBody>
      </p:sp>
      <p:pic>
        <p:nvPicPr>
          <p:cNvPr id="8" name="图片 7">
            <a:extLst>
              <a:ext uri="{FF2B5EF4-FFF2-40B4-BE49-F238E27FC236}">
                <a16:creationId xmlns:a16="http://schemas.microsoft.com/office/drawing/2014/main" id="{82BF7678-99F5-DBC2-83C4-659C922B14F8}"/>
              </a:ext>
            </a:extLst>
          </p:cNvPr>
          <p:cNvPicPr>
            <a:picLocks noChangeAspect="1"/>
          </p:cNvPicPr>
          <p:nvPr userDrawn="1"/>
        </p:nvPicPr>
        <p:blipFill>
          <a:blip r:embed="rId6"/>
          <a:stretch>
            <a:fillRect/>
          </a:stretch>
        </p:blipFill>
        <p:spPr>
          <a:xfrm>
            <a:off x="0" y="-2842"/>
            <a:ext cx="12192000" cy="979358"/>
          </a:xfrm>
          <a:prstGeom prst="rect">
            <a:avLst/>
          </a:prstGeom>
        </p:spPr>
      </p:pic>
      <p:pic>
        <p:nvPicPr>
          <p:cNvPr id="9" name="图片 8">
            <a:extLst>
              <a:ext uri="{FF2B5EF4-FFF2-40B4-BE49-F238E27FC236}">
                <a16:creationId xmlns:a16="http://schemas.microsoft.com/office/drawing/2014/main" id="{4D3F7551-D823-5AAF-CCC2-62EC35048204}"/>
              </a:ext>
            </a:extLst>
          </p:cNvPr>
          <p:cNvPicPr>
            <a:picLocks noChangeAspect="1"/>
          </p:cNvPicPr>
          <p:nvPr userDrawn="1"/>
        </p:nvPicPr>
        <p:blipFill>
          <a:blip r:embed="rId7"/>
          <a:stretch>
            <a:fillRect/>
          </a:stretch>
        </p:blipFill>
        <p:spPr>
          <a:xfrm>
            <a:off x="10235498" y="300148"/>
            <a:ext cx="1415848" cy="373378"/>
          </a:xfrm>
          <a:prstGeom prst="rect">
            <a:avLst/>
          </a:prstGeom>
        </p:spPr>
      </p:pic>
    </p:spTree>
    <p:extLst>
      <p:ext uri="{BB962C8B-B14F-4D97-AF65-F5344CB8AC3E}">
        <p14:creationId xmlns:p14="http://schemas.microsoft.com/office/powerpoint/2010/main" val="25836782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sv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emf"/><Relationship Id="rId4" Type="http://schemas.openxmlformats.org/officeDocument/2006/relationships/image" Target="../media/image8.png"/><Relationship Id="rId9" Type="http://schemas.openxmlformats.org/officeDocument/2006/relationships/image" Target="../media/image13.emf"/></Relationships>
</file>

<file path=ppt/slides/_rels/slide5.xml.rels><?xml version="1.0" encoding="UTF-8" standalone="yes"?>
<Relationships xmlns="http://schemas.openxmlformats.org/package/2006/relationships"><Relationship Id="rId13" Type="http://schemas.openxmlformats.org/officeDocument/2006/relationships/image" Target="../media/image130.png"/><Relationship Id="rId18" Type="http://schemas.openxmlformats.org/officeDocument/2006/relationships/image" Target="../media/image180.png"/><Relationship Id="rId26" Type="http://schemas.openxmlformats.org/officeDocument/2006/relationships/image" Target="../media/image22.svg"/><Relationship Id="rId3" Type="http://schemas.openxmlformats.org/officeDocument/2006/relationships/image" Target="../media/image14.png"/><Relationship Id="rId21" Type="http://schemas.openxmlformats.org/officeDocument/2006/relationships/image" Target="../media/image210.png"/><Relationship Id="rId34" Type="http://schemas.openxmlformats.org/officeDocument/2006/relationships/image" Target="../media/image23.png"/><Relationship Id="rId7" Type="http://schemas.openxmlformats.org/officeDocument/2006/relationships/image" Target="../media/image18.png"/><Relationship Id="rId12" Type="http://schemas.openxmlformats.org/officeDocument/2006/relationships/image" Target="../media/image120.png"/><Relationship Id="rId17" Type="http://schemas.openxmlformats.org/officeDocument/2006/relationships/image" Target="../media/image170.png"/><Relationship Id="rId25" Type="http://schemas.openxmlformats.org/officeDocument/2006/relationships/image" Target="../media/image21.png"/><Relationship Id="rId33" Type="http://schemas.openxmlformats.org/officeDocument/2006/relationships/image" Target="../media/image33.png"/><Relationship Id="rId38" Type="http://schemas.openxmlformats.org/officeDocument/2006/relationships/image" Target="../media/image28.png"/><Relationship Id="rId2" Type="http://schemas.openxmlformats.org/officeDocument/2006/relationships/notesSlide" Target="../notesSlides/notesSlide1.xml"/><Relationship Id="rId16" Type="http://schemas.openxmlformats.org/officeDocument/2006/relationships/image" Target="../media/image160.png"/><Relationship Id="rId20" Type="http://schemas.openxmlformats.org/officeDocument/2006/relationships/image" Target="../media/image200.png"/><Relationship Id="rId29" Type="http://schemas.openxmlformats.org/officeDocument/2006/relationships/image" Target="../media/image29.png"/><Relationship Id="rId1" Type="http://schemas.openxmlformats.org/officeDocument/2006/relationships/slideLayout" Target="../slideLayouts/slideLayout4.xml"/><Relationship Id="rId6" Type="http://schemas.openxmlformats.org/officeDocument/2006/relationships/image" Target="../media/image17.png"/><Relationship Id="rId24" Type="http://schemas.openxmlformats.org/officeDocument/2006/relationships/image" Target="../media/image20.png"/><Relationship Id="rId32" Type="http://schemas.openxmlformats.org/officeDocument/2006/relationships/image" Target="../media/image32.png"/><Relationship Id="rId37" Type="http://schemas.openxmlformats.org/officeDocument/2006/relationships/image" Target="../media/image26.png"/><Relationship Id="rId5" Type="http://schemas.openxmlformats.org/officeDocument/2006/relationships/image" Target="../media/image16.png"/><Relationship Id="rId15" Type="http://schemas.openxmlformats.org/officeDocument/2006/relationships/image" Target="../media/image150.png"/><Relationship Id="rId23" Type="http://schemas.openxmlformats.org/officeDocument/2006/relationships/image" Target="../media/image230.png"/><Relationship Id="rId28" Type="http://schemas.openxmlformats.org/officeDocument/2006/relationships/image" Target="../media/image280.png"/><Relationship Id="rId36" Type="http://schemas.openxmlformats.org/officeDocument/2006/relationships/image" Target="../media/image25.png"/><Relationship Id="rId19" Type="http://schemas.openxmlformats.org/officeDocument/2006/relationships/image" Target="../media/image190.png"/><Relationship Id="rId31" Type="http://schemas.openxmlformats.org/officeDocument/2006/relationships/image" Target="../media/image31.png"/><Relationship Id="rId4" Type="http://schemas.openxmlformats.org/officeDocument/2006/relationships/image" Target="../media/image15.png"/><Relationship Id="rId14" Type="http://schemas.openxmlformats.org/officeDocument/2006/relationships/image" Target="../media/image140.png"/><Relationship Id="rId22" Type="http://schemas.openxmlformats.org/officeDocument/2006/relationships/image" Target="../media/image220.png"/><Relationship Id="rId27" Type="http://schemas.openxmlformats.org/officeDocument/2006/relationships/image" Target="../media/image27.png"/><Relationship Id="rId30" Type="http://schemas.openxmlformats.org/officeDocument/2006/relationships/image" Target="../media/image30.png"/><Relationship Id="rId35" Type="http://schemas.openxmlformats.org/officeDocument/2006/relationships/image" Target="../media/image24.png"/><Relationship Id="rId8" Type="http://schemas.openxmlformats.org/officeDocument/2006/relationships/image" Target="../media/image19.svg"/></Relationships>
</file>

<file path=ppt/slides/_rels/slide6.xml.rels><?xml version="1.0" encoding="UTF-8" standalone="yes"?>
<Relationships xmlns="http://schemas.openxmlformats.org/package/2006/relationships"><Relationship Id="rId8" Type="http://schemas.openxmlformats.org/officeDocument/2006/relationships/image" Target="../media/image35.png"/><Relationship Id="rId26" Type="http://schemas.openxmlformats.org/officeDocument/2006/relationships/image" Target="../media/image38.png"/><Relationship Id="rId39" Type="http://schemas.openxmlformats.org/officeDocument/2006/relationships/image" Target="../media/image48.png"/><Relationship Id="rId3" Type="http://schemas.openxmlformats.org/officeDocument/2006/relationships/image" Target="../media/image34.png"/><Relationship Id="rId21" Type="http://schemas.openxmlformats.org/officeDocument/2006/relationships/image" Target="../media/image54.png"/><Relationship Id="rId34" Type="http://schemas.openxmlformats.org/officeDocument/2006/relationships/image" Target="../media/image43.png"/><Relationship Id="rId7" Type="http://schemas.openxmlformats.org/officeDocument/2006/relationships/image" Target="../media/image19.svg"/><Relationship Id="rId25" Type="http://schemas.openxmlformats.org/officeDocument/2006/relationships/image" Target="../media/image58.png"/><Relationship Id="rId33" Type="http://schemas.openxmlformats.org/officeDocument/2006/relationships/image" Target="../media/image42.png"/><Relationship Id="rId38" Type="http://schemas.openxmlformats.org/officeDocument/2006/relationships/image" Target="../media/image47.png"/><Relationship Id="rId2" Type="http://schemas.openxmlformats.org/officeDocument/2006/relationships/notesSlide" Target="../notesSlides/notesSlide2.xml"/><Relationship Id="rId29" Type="http://schemas.openxmlformats.org/officeDocument/2006/relationships/image" Target="../media/image61.png"/><Relationship Id="rId1" Type="http://schemas.openxmlformats.org/officeDocument/2006/relationships/slideLayout" Target="../slideLayouts/slideLayout4.xml"/><Relationship Id="rId6" Type="http://schemas.openxmlformats.org/officeDocument/2006/relationships/image" Target="../media/image18.png"/><Relationship Id="rId24" Type="http://schemas.openxmlformats.org/officeDocument/2006/relationships/image" Target="../media/image57.png"/><Relationship Id="rId32" Type="http://schemas.openxmlformats.org/officeDocument/2006/relationships/image" Target="../media/image41.png"/><Relationship Id="rId37" Type="http://schemas.openxmlformats.org/officeDocument/2006/relationships/image" Target="../media/image46.png"/><Relationship Id="rId40" Type="http://schemas.openxmlformats.org/officeDocument/2006/relationships/image" Target="../media/image49.png"/><Relationship Id="rId5" Type="http://schemas.openxmlformats.org/officeDocument/2006/relationships/image" Target="../media/image22.svg"/><Relationship Id="rId23" Type="http://schemas.openxmlformats.org/officeDocument/2006/relationships/image" Target="../media/image56.png"/><Relationship Id="rId28" Type="http://schemas.openxmlformats.org/officeDocument/2006/relationships/image" Target="../media/image40.png"/><Relationship Id="rId36" Type="http://schemas.openxmlformats.org/officeDocument/2006/relationships/image" Target="../media/image45.png"/><Relationship Id="rId31" Type="http://schemas.openxmlformats.org/officeDocument/2006/relationships/image" Target="../media/image63.png"/><Relationship Id="rId4" Type="http://schemas.openxmlformats.org/officeDocument/2006/relationships/image" Target="../media/image21.png"/><Relationship Id="rId9" Type="http://schemas.openxmlformats.org/officeDocument/2006/relationships/image" Target="../media/image36.png"/><Relationship Id="rId22" Type="http://schemas.openxmlformats.org/officeDocument/2006/relationships/image" Target="../media/image37.png"/><Relationship Id="rId27" Type="http://schemas.openxmlformats.org/officeDocument/2006/relationships/image" Target="../media/image39.png"/><Relationship Id="rId30" Type="http://schemas.openxmlformats.org/officeDocument/2006/relationships/image" Target="../media/image62.png"/><Relationship Id="rId35" Type="http://schemas.openxmlformats.org/officeDocument/2006/relationships/image" Target="../media/image4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3.emf"/><Relationship Id="rId5" Type="http://schemas.openxmlformats.org/officeDocument/2006/relationships/oleObject" Target="../embeddings/oleObject1.bin"/><Relationship Id="rId4" Type="http://schemas.openxmlformats.org/officeDocument/2006/relationships/image" Target="../media/image24.emf"/></Relationships>
</file>

<file path=ppt/slides/_rels/slide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2.xml"/><Relationship Id="rId4" Type="http://schemas.openxmlformats.org/officeDocument/2006/relationships/image" Target="../media/image27.emf"/></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Visio_Drawing2.vsdx"/><Relationship Id="rId3" Type="http://schemas.openxmlformats.org/officeDocument/2006/relationships/notesSlide" Target="../notesSlides/notesSlide4.xml"/><Relationship Id="rId7" Type="http://schemas.openxmlformats.org/officeDocument/2006/relationships/image" Target="../media/image29.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package" Target="../embeddings/Microsoft_Visio_Drawing1.vsdx"/><Relationship Id="rId11" Type="http://schemas.openxmlformats.org/officeDocument/2006/relationships/image" Target="../media/image31.emf"/><Relationship Id="rId5" Type="http://schemas.openxmlformats.org/officeDocument/2006/relationships/image" Target="../media/image28.emf"/><Relationship Id="rId10" Type="http://schemas.openxmlformats.org/officeDocument/2006/relationships/package" Target="../embeddings/Microsoft_Visio_Drawing3.vsdx"/><Relationship Id="rId4" Type="http://schemas.openxmlformats.org/officeDocument/2006/relationships/package" Target="../embeddings/Microsoft_Visio_Drawing.vsdx"/><Relationship Id="rId9" Type="http://schemas.openxmlformats.org/officeDocument/2006/relationships/image" Target="../media/image3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dirty="0"/>
          </a:p>
        </p:txBody>
      </p:sp>
      <p:pic>
        <p:nvPicPr>
          <p:cNvPr id="4" name="图片占位符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12192000" cy="3672115"/>
          </a:xfrm>
          <a:prstGeom prst="rect">
            <a:avLst/>
          </a:prstGeom>
        </p:spPr>
      </p:pic>
      <p:pic>
        <p:nvPicPr>
          <p:cNvPr id="5" name="图片 4"/>
          <p:cNvPicPr>
            <a:picLocks noChangeAspect="1"/>
          </p:cNvPicPr>
          <p:nvPr/>
        </p:nvPicPr>
        <p:blipFill>
          <a:blip r:embed="rId3"/>
          <a:stretch>
            <a:fillRect/>
          </a:stretch>
        </p:blipFill>
        <p:spPr>
          <a:xfrm>
            <a:off x="0" y="3672113"/>
            <a:ext cx="12192000" cy="3185887"/>
          </a:xfrm>
          <a:prstGeom prst="rect">
            <a:avLst/>
          </a:prstGeom>
        </p:spPr>
      </p:pic>
      <p:sp>
        <p:nvSpPr>
          <p:cNvPr id="7" name="文本占位符 17"/>
          <p:cNvSpPr txBox="1">
            <a:spLocks/>
          </p:cNvSpPr>
          <p:nvPr/>
        </p:nvSpPr>
        <p:spPr>
          <a:xfrm>
            <a:off x="418730" y="4135295"/>
            <a:ext cx="11354540" cy="7302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kumimoji="1" lang="en-US" altLang="zh-CN" sz="3200" dirty="0">
                <a:solidFill>
                  <a:prstClr val="white"/>
                </a:solidFill>
                <a:latin typeface="vivo type CN简 Bold" panose="02000800000000000000" pitchFamily="50" charset="-122"/>
                <a:ea typeface="vivo type CN简 Bold" panose="02000800000000000000" pitchFamily="50" charset="-122"/>
              </a:rPr>
              <a:t>vivo's view on 6G Native AI Architecture</a:t>
            </a:r>
            <a:endParaRPr kumimoji="1" lang="en-US" altLang="zh-CN" sz="3200" dirty="0">
              <a:solidFill>
                <a:schemeClr val="bg1"/>
              </a:solidFill>
              <a:latin typeface="+mj-lt"/>
              <a:ea typeface="微软雅黑" panose="020B0503020204020204" pitchFamily="34" charset="-122"/>
            </a:endParaRPr>
          </a:p>
        </p:txBody>
      </p:sp>
      <p:sp>
        <p:nvSpPr>
          <p:cNvPr id="3" name="文本框 2">
            <a:extLst>
              <a:ext uri="{FF2B5EF4-FFF2-40B4-BE49-F238E27FC236}">
                <a16:creationId xmlns:a16="http://schemas.microsoft.com/office/drawing/2014/main" id="{EA3FA7E3-411D-4FB6-B505-DC330C1A86AE}"/>
              </a:ext>
            </a:extLst>
          </p:cNvPr>
          <p:cNvSpPr txBox="1"/>
          <p:nvPr/>
        </p:nvSpPr>
        <p:spPr>
          <a:xfrm>
            <a:off x="4054136" y="4865576"/>
            <a:ext cx="4083728" cy="1135054"/>
          </a:xfrm>
          <a:prstGeom prst="rect">
            <a:avLst/>
          </a:prstGeom>
          <a:noFill/>
        </p:spPr>
        <p:txBody>
          <a:bodyPr wrap="square" rtlCol="0">
            <a:spAutoFit/>
          </a:bodyPr>
          <a:lstStyle/>
          <a:p>
            <a:pPr algn="ctr">
              <a:lnSpc>
                <a:spcPct val="150000"/>
              </a:lnSpc>
            </a:pPr>
            <a:r>
              <a:rPr kumimoji="1" lang="en-US" altLang="zh-CN" sz="2400" dirty="0">
                <a:solidFill>
                  <a:schemeClr val="bg1"/>
                </a:solidFill>
                <a:latin typeface="vivo type 简 Regular" panose="02000500000000000000" pitchFamily="2" charset="-122"/>
                <a:ea typeface="vivo type 简 Regular" panose="02000500000000000000" pitchFamily="2" charset="-122"/>
              </a:rPr>
              <a:t>vivo</a:t>
            </a:r>
          </a:p>
          <a:p>
            <a:pPr algn="ctr">
              <a:lnSpc>
                <a:spcPct val="150000"/>
              </a:lnSpc>
            </a:pPr>
            <a:r>
              <a:rPr kumimoji="1" lang="en-US" altLang="zh-CN" sz="2400" dirty="0">
                <a:solidFill>
                  <a:schemeClr val="bg1"/>
                </a:solidFill>
                <a:latin typeface="vivo type 简 Regular" panose="02000500000000000000" pitchFamily="2" charset="-122"/>
                <a:ea typeface="vivo type 简 Regular" panose="02000500000000000000" pitchFamily="2" charset="-122"/>
              </a:rPr>
              <a:t>2025.08</a:t>
            </a:r>
            <a:r>
              <a:rPr kumimoji="1" lang="zh-CN" altLang="en-US" sz="2400" dirty="0">
                <a:solidFill>
                  <a:schemeClr val="bg1"/>
                </a:solidFill>
                <a:latin typeface="vivo type 简 Regular" panose="02000500000000000000" pitchFamily="2" charset="-122"/>
                <a:ea typeface="vivo type 简 Regular" panose="02000500000000000000" pitchFamily="2" charset="-122"/>
              </a:rPr>
              <a:t>  </a:t>
            </a:r>
            <a:endParaRPr kumimoji="1" lang="en-US" altLang="zh-CN" sz="2000" dirty="0">
              <a:solidFill>
                <a:schemeClr val="bg1"/>
              </a:solidFill>
              <a:latin typeface="vivo type 简 Regular" panose="02000500000000000000" pitchFamily="2" charset="-122"/>
              <a:ea typeface="vivo type 简 Regular" panose="02000500000000000000" pitchFamily="2" charset="-122"/>
            </a:endParaRPr>
          </a:p>
        </p:txBody>
      </p:sp>
      <p:pic>
        <p:nvPicPr>
          <p:cNvPr id="9" name="图片 8">
            <a:extLst>
              <a:ext uri="{FF2B5EF4-FFF2-40B4-BE49-F238E27FC236}">
                <a16:creationId xmlns:a16="http://schemas.microsoft.com/office/drawing/2014/main" id="{49B720B6-568F-488E-824A-375B85F365FC}"/>
              </a:ext>
            </a:extLst>
          </p:cNvPr>
          <p:cNvPicPr>
            <a:picLocks noChangeAspect="1"/>
          </p:cNvPicPr>
          <p:nvPr/>
        </p:nvPicPr>
        <p:blipFill>
          <a:blip r:embed="rId4"/>
          <a:stretch>
            <a:fillRect/>
          </a:stretch>
        </p:blipFill>
        <p:spPr>
          <a:xfrm>
            <a:off x="10235498" y="146038"/>
            <a:ext cx="1415848" cy="373378"/>
          </a:xfrm>
          <a:prstGeom prst="rect">
            <a:avLst/>
          </a:prstGeom>
        </p:spPr>
      </p:pic>
    </p:spTree>
    <p:extLst>
      <p:ext uri="{BB962C8B-B14F-4D97-AF65-F5344CB8AC3E}">
        <p14:creationId xmlns:p14="http://schemas.microsoft.com/office/powerpoint/2010/main" val="26627695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EAAE4-49C6-8768-DEAF-B359E4603719}"/>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B1D1A0E1-D496-D0E7-EC62-AC585E2E1D94}"/>
              </a:ext>
            </a:extLst>
          </p:cNvPr>
          <p:cNvSpPr>
            <a:spLocks noGrp="1"/>
          </p:cNvSpPr>
          <p:nvPr>
            <p:ph type="body" sz="quarter" idx="61"/>
          </p:nvPr>
        </p:nvSpPr>
        <p:spPr>
          <a:xfrm>
            <a:off x="560744" y="180142"/>
            <a:ext cx="9194219" cy="631229"/>
          </a:xfrm>
        </p:spPr>
        <p:txBody>
          <a:bodyPr vert="horz" lIns="0" tIns="0" rIns="0" bIns="0" rtlCol="0" anchor="ctr">
            <a:noAutofit/>
          </a:bodyPr>
          <a:lstStyle/>
          <a:p>
            <a:pPr>
              <a:lnSpc>
                <a:spcPct val="100000"/>
              </a:lnSpc>
            </a:pPr>
            <a:r>
              <a:rPr lang="en-US" altLang="zh-CN" sz="2400" dirty="0">
                <a:solidFill>
                  <a:prstClr val="white"/>
                </a:solidFill>
              </a:rPr>
              <a:t>Technical Impact: 6G services and Native AI</a:t>
            </a:r>
            <a:endParaRPr lang="zh-CN" altLang="en-US" sz="2400" dirty="0">
              <a:solidFill>
                <a:prstClr val="white"/>
              </a:solidFill>
            </a:endParaRPr>
          </a:p>
        </p:txBody>
      </p:sp>
      <p:sp>
        <p:nvSpPr>
          <p:cNvPr id="8" name="标题 1">
            <a:extLst>
              <a:ext uri="{FF2B5EF4-FFF2-40B4-BE49-F238E27FC236}">
                <a16:creationId xmlns:a16="http://schemas.microsoft.com/office/drawing/2014/main" id="{6868D0EA-0227-426D-9F7A-D56B1C62670A}"/>
              </a:ext>
            </a:extLst>
          </p:cNvPr>
          <p:cNvSpPr txBox="1">
            <a:spLocks/>
          </p:cNvSpPr>
          <p:nvPr/>
        </p:nvSpPr>
        <p:spPr>
          <a:xfrm>
            <a:off x="179091" y="929883"/>
            <a:ext cx="11496239" cy="85143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800" dirty="0">
                <a:solidFill>
                  <a:srgbClr val="0000FF"/>
                </a:solidFill>
                <a:latin typeface="Calibri" panose="020F0502020204030204" pitchFamily="34" charset="0"/>
                <a:ea typeface="Calibri" panose="020F0502020204030204" pitchFamily="34" charset="0"/>
                <a:cs typeface="Calibri" panose="020F0502020204030204" pitchFamily="34" charset="0"/>
              </a:rPr>
              <a:t>Day1 6G Native AI = 6G with build-in AI capability </a:t>
            </a:r>
            <a:r>
              <a:rPr lang="en-US" altLang="zh-CN" sz="2800" dirty="0">
                <a:solidFill>
                  <a:srgbClr val="0000FF"/>
                </a:solidFill>
                <a:latin typeface="Calibri" panose="020F0502020204030204" pitchFamily="34" charset="0"/>
                <a:ea typeface="微软雅黑" panose="020B0503020204020204" pitchFamily="34" charset="-122"/>
                <a:cs typeface="Calibri" panose="020F0502020204030204" pitchFamily="34" charset="0"/>
              </a:rPr>
              <a:t>+</a:t>
            </a:r>
            <a:r>
              <a:rPr lang="en-US" altLang="zh-CN" sz="2800" dirty="0">
                <a:solidFill>
                  <a:srgbClr val="0000FF"/>
                </a:solidFill>
                <a:latin typeface="Calibri" panose="020F0502020204030204" pitchFamily="34" charset="0"/>
                <a:ea typeface="Calibri" panose="020F0502020204030204" pitchFamily="34" charset="0"/>
                <a:cs typeface="Calibri" panose="020F0502020204030204" pitchFamily="34" charset="0"/>
              </a:rPr>
              <a:t> partially </a:t>
            </a:r>
            <a:r>
              <a:rPr lang="en-US" altLang="zh-CN" sz="2800" dirty="0">
                <a:solidFill>
                  <a:srgbClr val="0000FF"/>
                </a:solidFill>
                <a:latin typeface="Calibri" panose="020F0502020204030204" pitchFamily="34" charset="0"/>
                <a:ea typeface="微软雅黑" panose="020B0503020204020204" pitchFamily="34" charset="-122"/>
                <a:cs typeface="Calibri" panose="020F0502020204030204" pitchFamily="34" charset="0"/>
              </a:rPr>
              <a:t>AI</a:t>
            </a:r>
            <a:r>
              <a:rPr lang="zh-CN" altLang="en-US" sz="2800" dirty="0">
                <a:solidFill>
                  <a:srgbClr val="0000FF"/>
                </a:solidFill>
                <a:latin typeface="Calibri" panose="020F0502020204030204" pitchFamily="34" charset="0"/>
                <a:ea typeface="微软雅黑" panose="020B0503020204020204" pitchFamily="34" charset="-122"/>
                <a:cs typeface="Calibri" panose="020F0502020204030204" pitchFamily="34" charset="0"/>
              </a:rPr>
              <a:t> </a:t>
            </a:r>
            <a:r>
              <a:rPr lang="en-US" altLang="zh-CN" sz="2800" dirty="0">
                <a:solidFill>
                  <a:srgbClr val="0000FF"/>
                </a:solidFill>
                <a:latin typeface="Calibri" panose="020F0502020204030204" pitchFamily="34" charset="0"/>
                <a:ea typeface="微软雅黑" panose="020B0503020204020204" pitchFamily="34" charset="-122"/>
                <a:cs typeface="Calibri" panose="020F0502020204030204" pitchFamily="34" charset="0"/>
              </a:rPr>
              <a:t>based</a:t>
            </a:r>
            <a:r>
              <a:rPr lang="zh-CN" altLang="en-US" sz="2800" dirty="0">
                <a:solidFill>
                  <a:srgbClr val="0000FF"/>
                </a:solidFill>
                <a:latin typeface="Calibri" panose="020F0502020204030204" pitchFamily="34" charset="0"/>
                <a:ea typeface="微软雅黑" panose="020B0503020204020204" pitchFamily="34" charset="-122"/>
                <a:cs typeface="Calibri" panose="020F0502020204030204" pitchFamily="34" charset="0"/>
              </a:rPr>
              <a:t> </a:t>
            </a:r>
            <a:r>
              <a:rPr lang="en-US" altLang="zh-CN" sz="2800" dirty="0">
                <a:solidFill>
                  <a:srgbClr val="0000FF"/>
                </a:solidFill>
                <a:latin typeface="Calibri" panose="020F0502020204030204" pitchFamily="34" charset="0"/>
                <a:ea typeface="微软雅黑" panose="020B0503020204020204" pitchFamily="34" charset="-122"/>
                <a:cs typeface="Calibri" panose="020F0502020204030204" pitchFamily="34" charset="0"/>
              </a:rPr>
              <a:t>service(s)</a:t>
            </a:r>
            <a:r>
              <a:rPr lang="zh-CN" altLang="en-US" sz="2800" dirty="0">
                <a:solidFill>
                  <a:srgbClr val="0000FF"/>
                </a:solidFill>
                <a:latin typeface="Calibri" panose="020F0502020204030204" pitchFamily="34" charset="0"/>
                <a:ea typeface="微软雅黑" panose="020B0503020204020204" pitchFamily="34" charset="-122"/>
                <a:cs typeface="Calibri" panose="020F0502020204030204" pitchFamily="34" charset="0"/>
              </a:rPr>
              <a:t> </a:t>
            </a:r>
          </a:p>
        </p:txBody>
      </p:sp>
      <p:graphicFrame>
        <p:nvGraphicFramePr>
          <p:cNvPr id="9" name="表格 3">
            <a:extLst>
              <a:ext uri="{FF2B5EF4-FFF2-40B4-BE49-F238E27FC236}">
                <a16:creationId xmlns:a16="http://schemas.microsoft.com/office/drawing/2014/main" id="{87D65618-0F8B-4A85-BE41-F8E5D0CEBE0A}"/>
              </a:ext>
            </a:extLst>
          </p:cNvPr>
          <p:cNvGraphicFramePr>
            <a:graphicFrameLocks noGrp="1"/>
          </p:cNvGraphicFramePr>
          <p:nvPr>
            <p:extLst>
              <p:ext uri="{D42A27DB-BD31-4B8C-83A1-F6EECF244321}">
                <p14:modId xmlns:p14="http://schemas.microsoft.com/office/powerpoint/2010/main" val="165043574"/>
              </p:ext>
            </p:extLst>
          </p:nvPr>
        </p:nvGraphicFramePr>
        <p:xfrm>
          <a:off x="244943" y="1711461"/>
          <a:ext cx="11697956" cy="3749040"/>
        </p:xfrm>
        <a:graphic>
          <a:graphicData uri="http://schemas.openxmlformats.org/drawingml/2006/table">
            <a:tbl>
              <a:tblPr firstRow="1" bandRow="1">
                <a:tableStyleId>{5C22544A-7EE6-4342-B048-85BDC9FD1C3A}</a:tableStyleId>
              </a:tblPr>
              <a:tblGrid>
                <a:gridCol w="2505705">
                  <a:extLst>
                    <a:ext uri="{9D8B030D-6E8A-4147-A177-3AD203B41FA5}">
                      <a16:colId xmlns:a16="http://schemas.microsoft.com/office/drawing/2014/main" val="2783237526"/>
                    </a:ext>
                  </a:extLst>
                </a:gridCol>
                <a:gridCol w="9192251">
                  <a:extLst>
                    <a:ext uri="{9D8B030D-6E8A-4147-A177-3AD203B41FA5}">
                      <a16:colId xmlns:a16="http://schemas.microsoft.com/office/drawing/2014/main" val="1271372572"/>
                    </a:ext>
                  </a:extLst>
                </a:gridCol>
              </a:tblGrid>
              <a:tr h="354745">
                <a:tc>
                  <a:txBody>
                    <a:bodyPr/>
                    <a:lstStyle/>
                    <a:p>
                      <a:r>
                        <a:rPr lang="en-US" altLang="zh-CN" dirty="0"/>
                        <a:t>Service Types</a:t>
                      </a:r>
                      <a:endParaRPr lang="zh-CN" altLang="en-US" dirty="0"/>
                    </a:p>
                  </a:txBody>
                  <a:tcPr/>
                </a:tc>
                <a:tc>
                  <a:txBody>
                    <a:bodyPr/>
                    <a:lstStyle/>
                    <a:p>
                      <a:r>
                        <a:rPr lang="en-US" altLang="zh-CN" dirty="0"/>
                        <a:t>Possibility of Day1 Feature  </a:t>
                      </a:r>
                      <a:endParaRPr lang="zh-CN" altLang="en-US" dirty="0"/>
                    </a:p>
                  </a:txBody>
                  <a:tcPr/>
                </a:tc>
                <a:extLst>
                  <a:ext uri="{0D108BD9-81ED-4DB2-BD59-A6C34878D82A}">
                    <a16:rowId xmlns:a16="http://schemas.microsoft.com/office/drawing/2014/main" val="2211459432"/>
                  </a:ext>
                </a:extLst>
              </a:tr>
              <a:tr h="886863">
                <a:tc rowSpan="3">
                  <a:txBody>
                    <a:bodyPr/>
                    <a:lstStyle/>
                    <a:p>
                      <a:r>
                        <a:rPr lang="en-US" altLang="zh-CN" dirty="0"/>
                        <a:t>AIML assisted connectivity services</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highlight>
                            <a:srgbClr val="00FF00"/>
                          </a:highlight>
                        </a:rPr>
                        <a:t>AI based QoS/Policy  Yes </a:t>
                      </a:r>
                    </a:p>
                    <a:p>
                      <a:r>
                        <a:rPr lang="en-US" altLang="zh-CN" dirty="0"/>
                        <a:t>Instead of NF’s internal rule based static strategy, high chance to generate QoS/policy</a:t>
                      </a:r>
                      <a:r>
                        <a:rPr lang="zh-CN" altLang="en-US" dirty="0"/>
                        <a:t> </a:t>
                      </a:r>
                      <a:r>
                        <a:rPr lang="en-US" altLang="zh-CN" dirty="0"/>
                        <a:t>with</a:t>
                      </a:r>
                      <a:r>
                        <a:rPr lang="zh-CN" altLang="en-US" dirty="0"/>
                        <a:t> </a:t>
                      </a:r>
                      <a:r>
                        <a:rPr lang="en-US" altLang="zh-CN" dirty="0"/>
                        <a:t>assistance of built-in AI capability</a:t>
                      </a:r>
                      <a:endParaRPr lang="zh-CN" altLang="en-US" dirty="0"/>
                    </a:p>
                  </a:txBody>
                  <a:tcPr/>
                </a:tc>
                <a:extLst>
                  <a:ext uri="{0D108BD9-81ED-4DB2-BD59-A6C34878D82A}">
                    <a16:rowId xmlns:a16="http://schemas.microsoft.com/office/drawing/2014/main" val="2845512506"/>
                  </a:ext>
                </a:extLst>
              </a:tr>
              <a:tr h="886863">
                <a:tc vMerge="1">
                  <a:txBody>
                    <a:bodyPr/>
                    <a:lstStyle/>
                    <a:p>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highlight>
                            <a:srgbClr val="00FFFF"/>
                          </a:highlight>
                        </a:rPr>
                        <a:t>AI based SM/MM</a:t>
                      </a:r>
                      <a:r>
                        <a:rPr lang="zh-CN" altLang="en-US" dirty="0">
                          <a:highlight>
                            <a:srgbClr val="00FFFF"/>
                          </a:highlight>
                        </a:rPr>
                        <a:t>       </a:t>
                      </a:r>
                      <a:r>
                        <a:rPr lang="en-US" altLang="zh-CN" dirty="0">
                          <a:highlight>
                            <a:srgbClr val="00FFFF"/>
                          </a:highlight>
                        </a:rPr>
                        <a:t>Probably</a:t>
                      </a:r>
                    </a:p>
                    <a:p>
                      <a:r>
                        <a:rPr lang="en-US" altLang="zh-CN" dirty="0"/>
                        <a:t>Possible to combine with AI to improve the efficiency and performance of basic MM/SM process, e.g. paging, RA configuration for UE (TBD).</a:t>
                      </a:r>
                      <a:endParaRPr lang="zh-CN" altLang="en-US" dirty="0"/>
                    </a:p>
                  </a:txBody>
                  <a:tcPr/>
                </a:tc>
                <a:extLst>
                  <a:ext uri="{0D108BD9-81ED-4DB2-BD59-A6C34878D82A}">
                    <a16:rowId xmlns:a16="http://schemas.microsoft.com/office/drawing/2014/main" val="2835008522"/>
                  </a:ext>
                </a:extLst>
              </a:tr>
              <a:tr h="350345">
                <a:tc vMerge="1">
                  <a:txBody>
                    <a:bodyPr/>
                    <a:lstStyle/>
                    <a:p>
                      <a:endParaRPr lang="zh-CN" altLang="en-US" dirty="0"/>
                    </a:p>
                  </a:txBody>
                  <a:tcPr/>
                </a:tc>
                <a:tc>
                  <a:txBody>
                    <a:bodyPr/>
                    <a:lstStyle/>
                    <a:p>
                      <a:r>
                        <a:rPr lang="en-US" altLang="zh-CN" dirty="0"/>
                        <a:t>….</a:t>
                      </a:r>
                      <a:endParaRPr lang="zh-CN" altLang="en-US" dirty="0"/>
                    </a:p>
                  </a:txBody>
                  <a:tcPr/>
                </a:tc>
                <a:extLst>
                  <a:ext uri="{0D108BD9-81ED-4DB2-BD59-A6C34878D82A}">
                    <a16:rowId xmlns:a16="http://schemas.microsoft.com/office/drawing/2014/main" val="518619490"/>
                  </a:ext>
                </a:extLst>
              </a:tr>
              <a:tr h="886863">
                <a:tc>
                  <a:txBody>
                    <a:bodyPr/>
                    <a:lstStyle/>
                    <a:p>
                      <a:r>
                        <a:rPr lang="en-US" altLang="zh-CN" dirty="0"/>
                        <a:t>AIML assisted beyond connectivity services</a:t>
                      </a:r>
                    </a:p>
                    <a:p>
                      <a:r>
                        <a:rPr lang="en-US" altLang="zh-CN" dirty="0"/>
                        <a:t>(e.g.</a:t>
                      </a:r>
                      <a:r>
                        <a:rPr lang="zh-CN" altLang="en-US" dirty="0"/>
                        <a:t> </a:t>
                      </a:r>
                      <a:r>
                        <a:rPr lang="en-US" altLang="zh-CN" dirty="0"/>
                        <a:t>sensing, computing)</a:t>
                      </a:r>
                      <a:endParaRPr lang="zh-CN" altLang="en-US" dirty="0"/>
                    </a:p>
                  </a:txBody>
                  <a:tcPr/>
                </a:tc>
                <a:tc>
                  <a:txBody>
                    <a:bodyPr/>
                    <a:lstStyle/>
                    <a:p>
                      <a:r>
                        <a:rPr lang="en-US" altLang="zh-CN" dirty="0">
                          <a:highlight>
                            <a:srgbClr val="FFFF00"/>
                          </a:highlight>
                        </a:rPr>
                        <a:t>Case by case</a:t>
                      </a:r>
                    </a:p>
                    <a:p>
                      <a:r>
                        <a:rPr lang="en-US" altLang="zh-CN" dirty="0">
                          <a:highlight>
                            <a:srgbClr val="FFFF00"/>
                          </a:highlight>
                        </a:rPr>
                        <a:t>-  Computing service may combine well with AI natively;</a:t>
                      </a:r>
                    </a:p>
                    <a:p>
                      <a:r>
                        <a:rPr lang="en-US" altLang="zh-CN" dirty="0"/>
                        <a:t>-  For 6G sensing, day 1 may focus on basic features definition. Lately leverage AI to improve the service performance and efficiency by using the native AI capabilities within each 6G entities.</a:t>
                      </a:r>
                      <a:endParaRPr lang="zh-CN" altLang="en-US" dirty="0"/>
                    </a:p>
                  </a:txBody>
                  <a:tcPr/>
                </a:tc>
                <a:extLst>
                  <a:ext uri="{0D108BD9-81ED-4DB2-BD59-A6C34878D82A}">
                    <a16:rowId xmlns:a16="http://schemas.microsoft.com/office/drawing/2014/main" val="3979869167"/>
                  </a:ext>
                </a:extLst>
              </a:tr>
            </a:tbl>
          </a:graphicData>
        </a:graphic>
      </p:graphicFrame>
      <p:sp>
        <p:nvSpPr>
          <p:cNvPr id="10" name="文本框 9">
            <a:extLst>
              <a:ext uri="{FF2B5EF4-FFF2-40B4-BE49-F238E27FC236}">
                <a16:creationId xmlns:a16="http://schemas.microsoft.com/office/drawing/2014/main" id="{B3B5AE2E-0679-4155-AB40-97BE15A323C9}"/>
              </a:ext>
            </a:extLst>
          </p:cNvPr>
          <p:cNvSpPr txBox="1"/>
          <p:nvPr/>
        </p:nvSpPr>
        <p:spPr>
          <a:xfrm>
            <a:off x="244943" y="5391586"/>
            <a:ext cx="11985473" cy="1082348"/>
          </a:xfrm>
          <a:prstGeom prst="rect">
            <a:avLst/>
          </a:prstGeom>
          <a:solidFill>
            <a:schemeClr val="bg1">
              <a:lumMod val="95000"/>
            </a:schemeClr>
          </a:solidFill>
        </p:spPr>
        <p:txBody>
          <a:bodyPr wrap="square">
            <a:spAutoFit/>
          </a:bodyPr>
          <a:lstStyle>
            <a:defPPr>
              <a:defRPr lang="zh-CN"/>
            </a:defPPr>
            <a:lvl1pPr indent="0" defTabSz="685800">
              <a:spcAft>
                <a:spcPts val="450"/>
              </a:spcAft>
              <a:buSzPct val="120000"/>
              <a:buNone/>
              <a:defRPr sz="2000" b="1" kern="0">
                <a:solidFill>
                  <a:srgbClr val="0000FF"/>
                </a:solidFill>
                <a:latin typeface="Calibri"/>
              </a:defRPr>
            </a:lvl1pPr>
          </a:lstStyle>
          <a:p>
            <a:r>
              <a:rPr lang="en-US" altLang="zh-CN" dirty="0"/>
              <a:t>Key points for 6G Native AI:</a:t>
            </a:r>
          </a:p>
          <a:p>
            <a:pPr marL="342900" indent="-342900">
              <a:buFont typeface="Arial" panose="020B0604020202020204" pitchFamily="34" charset="0"/>
              <a:buChar char="•"/>
            </a:pPr>
            <a:r>
              <a:rPr lang="en-US" altLang="zh-CN" sz="1800" dirty="0"/>
              <a:t>6G Architecture is designed with built-in AI capability from day 1 and easily to support any new service for future proof.</a:t>
            </a:r>
          </a:p>
          <a:p>
            <a:pPr marL="342900" indent="-342900">
              <a:buFont typeface="Arial" panose="020B0604020202020204" pitchFamily="34" charset="0"/>
              <a:buChar char="•"/>
            </a:pPr>
            <a:r>
              <a:rPr lang="en-US" altLang="zh-CN" sz="1800" dirty="0"/>
              <a:t>Partial 6G service(s) could be based on AI from day 1.</a:t>
            </a:r>
          </a:p>
        </p:txBody>
      </p:sp>
    </p:spTree>
    <p:extLst>
      <p:ext uri="{BB962C8B-B14F-4D97-AF65-F5344CB8AC3E}">
        <p14:creationId xmlns:p14="http://schemas.microsoft.com/office/powerpoint/2010/main" val="2347669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EAAE4-49C6-8768-DEAF-B359E4603719}"/>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B1D1A0E1-D496-D0E7-EC62-AC585E2E1D94}"/>
              </a:ext>
            </a:extLst>
          </p:cNvPr>
          <p:cNvSpPr>
            <a:spLocks noGrp="1"/>
          </p:cNvSpPr>
          <p:nvPr>
            <p:ph type="body" sz="quarter" idx="61"/>
          </p:nvPr>
        </p:nvSpPr>
        <p:spPr>
          <a:xfrm>
            <a:off x="560744" y="180142"/>
            <a:ext cx="9800744" cy="631229"/>
          </a:xfrm>
        </p:spPr>
        <p:txBody>
          <a:bodyPr vert="horz" lIns="0" tIns="0" rIns="0" bIns="0" rtlCol="0" anchor="ctr">
            <a:noAutofit/>
          </a:bodyPr>
          <a:lstStyle/>
          <a:p>
            <a:pPr>
              <a:lnSpc>
                <a:spcPct val="100000"/>
              </a:lnSpc>
            </a:pPr>
            <a:r>
              <a:rPr lang="en-US" altLang="zh-CN" sz="2400" dirty="0">
                <a:solidFill>
                  <a:prstClr val="white"/>
                </a:solidFill>
              </a:rPr>
              <a:t>Technical Impact: 6G UE with  AI capability</a:t>
            </a:r>
          </a:p>
          <a:p>
            <a:pPr>
              <a:lnSpc>
                <a:spcPct val="100000"/>
              </a:lnSpc>
            </a:pPr>
            <a:r>
              <a:rPr lang="en-US" altLang="zh-CN" sz="2400" dirty="0">
                <a:solidFill>
                  <a:prstClr val="white"/>
                </a:solidFill>
              </a:rPr>
              <a:t> (for open discussion )</a:t>
            </a:r>
            <a:endParaRPr lang="zh-CN" altLang="en-US" sz="2400" dirty="0">
              <a:solidFill>
                <a:prstClr val="white"/>
              </a:solidFill>
            </a:endParaRPr>
          </a:p>
        </p:txBody>
      </p:sp>
      <p:sp>
        <p:nvSpPr>
          <p:cNvPr id="38" name="矩形: 圆角 37">
            <a:extLst>
              <a:ext uri="{FF2B5EF4-FFF2-40B4-BE49-F238E27FC236}">
                <a16:creationId xmlns:a16="http://schemas.microsoft.com/office/drawing/2014/main" id="{A7C8C51F-3C3C-49E0-93B2-D824F7C4880A}"/>
              </a:ext>
            </a:extLst>
          </p:cNvPr>
          <p:cNvSpPr/>
          <p:nvPr/>
        </p:nvSpPr>
        <p:spPr>
          <a:xfrm>
            <a:off x="967874" y="1799370"/>
            <a:ext cx="3233119" cy="2898534"/>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800" dirty="0">
                <a:solidFill>
                  <a:prstClr val="black"/>
                </a:solidFill>
                <a:ea typeface="微软雅黑"/>
                <a:cs typeface="+mn-ea"/>
                <a:sym typeface="+mn-lt"/>
              </a:rPr>
              <a:t> </a:t>
            </a:r>
          </a:p>
        </p:txBody>
      </p:sp>
      <p:sp>
        <p:nvSpPr>
          <p:cNvPr id="40" name="矩形: 圆角 39">
            <a:extLst>
              <a:ext uri="{FF2B5EF4-FFF2-40B4-BE49-F238E27FC236}">
                <a16:creationId xmlns:a16="http://schemas.microsoft.com/office/drawing/2014/main" id="{6A3384FB-58A3-44FC-A138-67848F5C8128}"/>
              </a:ext>
            </a:extLst>
          </p:cNvPr>
          <p:cNvSpPr/>
          <p:nvPr/>
        </p:nvSpPr>
        <p:spPr>
          <a:xfrm>
            <a:off x="1526102" y="2438024"/>
            <a:ext cx="1144067" cy="261610"/>
          </a:xfrm>
          <a:prstGeom prst="roundRect">
            <a:avLst/>
          </a:prstGeom>
          <a:solidFill>
            <a:schemeClr val="bg2">
              <a:lumMod val="5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900" dirty="0">
                <a:solidFill>
                  <a:schemeClr val="tx1"/>
                </a:solidFill>
              </a:rPr>
              <a:t>AI agent</a:t>
            </a:r>
            <a:endParaRPr lang="zh-CN" altLang="en-US" sz="900" dirty="0">
              <a:solidFill>
                <a:schemeClr val="tx1"/>
              </a:solidFill>
            </a:endParaRPr>
          </a:p>
        </p:txBody>
      </p:sp>
      <p:sp>
        <p:nvSpPr>
          <p:cNvPr id="41" name="文本框 40">
            <a:extLst>
              <a:ext uri="{FF2B5EF4-FFF2-40B4-BE49-F238E27FC236}">
                <a16:creationId xmlns:a16="http://schemas.microsoft.com/office/drawing/2014/main" id="{CC5CB686-6E1B-4F61-A92C-FE61C4BA82E4}"/>
              </a:ext>
            </a:extLst>
          </p:cNvPr>
          <p:cNvSpPr txBox="1"/>
          <p:nvPr/>
        </p:nvSpPr>
        <p:spPr>
          <a:xfrm>
            <a:off x="1385055" y="3122979"/>
            <a:ext cx="1404572" cy="748113"/>
          </a:xfrm>
          <a:prstGeom prst="rect">
            <a:avLst/>
          </a:prstGeom>
          <a:solidFill>
            <a:schemeClr val="accent1">
              <a:lumMod val="20000"/>
              <a:lumOff val="80000"/>
            </a:schemeClr>
          </a:solidFill>
          <a:ln>
            <a:solidFill>
              <a:schemeClr val="accent1">
                <a:shade val="50000"/>
              </a:schemeClr>
            </a:solidFill>
            <a:prstDash val="sysDash"/>
          </a:ln>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00" b="0" i="0" u="none" strike="noStrike" kern="1200" cap="none" spc="0" normalizeH="0" baseline="0" noProof="0" dirty="0">
              <a:ln>
                <a:noFill/>
              </a:ln>
              <a:solidFill>
                <a:prstClr val="black"/>
              </a:solidFill>
              <a:effectLst/>
              <a:uLnTx/>
              <a:uFillTx/>
              <a:ea typeface="微软雅黑"/>
              <a:cs typeface="+mn-ea"/>
              <a:sym typeface="+mn-lt"/>
            </a:endParaRPr>
          </a:p>
        </p:txBody>
      </p:sp>
      <p:sp>
        <p:nvSpPr>
          <p:cNvPr id="42" name="矩形: 圆角 41">
            <a:extLst>
              <a:ext uri="{FF2B5EF4-FFF2-40B4-BE49-F238E27FC236}">
                <a16:creationId xmlns:a16="http://schemas.microsoft.com/office/drawing/2014/main" id="{C04FB24F-FC07-4826-BDE2-B37141D8A329}"/>
              </a:ext>
            </a:extLst>
          </p:cNvPr>
          <p:cNvSpPr/>
          <p:nvPr/>
        </p:nvSpPr>
        <p:spPr>
          <a:xfrm>
            <a:off x="3217081" y="3122979"/>
            <a:ext cx="857216" cy="780472"/>
          </a:xfrm>
          <a:prstGeom prst="roundRect">
            <a:avLst/>
          </a:prstGeom>
          <a:solidFill>
            <a:schemeClr val="accent6">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900" dirty="0">
                <a:solidFill>
                  <a:schemeClr val="tx1"/>
                </a:solidFill>
              </a:rPr>
              <a:t>AI capability</a:t>
            </a:r>
          </a:p>
        </p:txBody>
      </p:sp>
      <p:grpSp>
        <p:nvGrpSpPr>
          <p:cNvPr id="43" name="组合 42">
            <a:extLst>
              <a:ext uri="{FF2B5EF4-FFF2-40B4-BE49-F238E27FC236}">
                <a16:creationId xmlns:a16="http://schemas.microsoft.com/office/drawing/2014/main" id="{A2EE442F-12CB-43AB-A819-74AA7C70C12F}"/>
              </a:ext>
            </a:extLst>
          </p:cNvPr>
          <p:cNvGrpSpPr/>
          <p:nvPr/>
        </p:nvGrpSpPr>
        <p:grpSpPr>
          <a:xfrm>
            <a:off x="1367751" y="4142270"/>
            <a:ext cx="2671382" cy="458557"/>
            <a:chOff x="1258892" y="4005004"/>
            <a:chExt cx="2288220" cy="425800"/>
          </a:xfrm>
        </p:grpSpPr>
        <p:sp>
          <p:nvSpPr>
            <p:cNvPr id="44" name="任意多边形: 形状 43">
              <a:extLst>
                <a:ext uri="{FF2B5EF4-FFF2-40B4-BE49-F238E27FC236}">
                  <a16:creationId xmlns:a16="http://schemas.microsoft.com/office/drawing/2014/main" id="{8CDD67D0-D75F-46B5-888C-8136CF686AF8}"/>
                </a:ext>
              </a:extLst>
            </p:cNvPr>
            <p:cNvSpPr/>
            <p:nvPr/>
          </p:nvSpPr>
          <p:spPr>
            <a:xfrm>
              <a:off x="1258892" y="4005004"/>
              <a:ext cx="2288220" cy="425800"/>
            </a:xfrm>
            <a:custGeom>
              <a:avLst/>
              <a:gdLst>
                <a:gd name="connsiteX0" fmla="*/ 1098757 w 2328375"/>
                <a:gd name="connsiteY0" fmla="*/ 0 h 453123"/>
                <a:gd name="connsiteX1" fmla="*/ 2286233 w 2328375"/>
                <a:gd name="connsiteY1" fmla="*/ 0 h 453123"/>
                <a:gd name="connsiteX2" fmla="*/ 2328375 w 2328375"/>
                <a:gd name="connsiteY2" fmla="*/ 42142 h 453123"/>
                <a:gd name="connsiteX3" fmla="*/ 2328375 w 2328375"/>
                <a:gd name="connsiteY3" fmla="*/ 210704 h 453123"/>
                <a:gd name="connsiteX4" fmla="*/ 2321806 w 2328375"/>
                <a:gd name="connsiteY4" fmla="*/ 226564 h 453123"/>
                <a:gd name="connsiteX5" fmla="*/ 2328373 w 2328375"/>
                <a:gd name="connsiteY5" fmla="*/ 242419 h 453123"/>
                <a:gd name="connsiteX6" fmla="*/ 2328373 w 2328375"/>
                <a:gd name="connsiteY6" fmla="*/ 410981 h 453123"/>
                <a:gd name="connsiteX7" fmla="*/ 2286231 w 2328375"/>
                <a:gd name="connsiteY7" fmla="*/ 453123 h 453123"/>
                <a:gd name="connsiteX8" fmla="*/ 42142 w 2328375"/>
                <a:gd name="connsiteY8" fmla="*/ 453123 h 453123"/>
                <a:gd name="connsiteX9" fmla="*/ 0 w 2328375"/>
                <a:gd name="connsiteY9" fmla="*/ 410981 h 453123"/>
                <a:gd name="connsiteX10" fmla="*/ 0 w 2328375"/>
                <a:gd name="connsiteY10" fmla="*/ 242419 h 453123"/>
                <a:gd name="connsiteX11" fmla="*/ 42142 w 2328375"/>
                <a:gd name="connsiteY11" fmla="*/ 200277 h 453123"/>
                <a:gd name="connsiteX12" fmla="*/ 1056615 w 2328375"/>
                <a:gd name="connsiteY12" fmla="*/ 200277 h 453123"/>
                <a:gd name="connsiteX13" fmla="*/ 1056615 w 2328375"/>
                <a:gd name="connsiteY13" fmla="*/ 42142 h 453123"/>
                <a:gd name="connsiteX14" fmla="*/ 1098757 w 2328375"/>
                <a:gd name="connsiteY14" fmla="*/ 0 h 45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8375" h="453123">
                  <a:moveTo>
                    <a:pt x="1098757" y="0"/>
                  </a:moveTo>
                  <a:lnTo>
                    <a:pt x="2286233" y="0"/>
                  </a:lnTo>
                  <a:cubicBezTo>
                    <a:pt x="2309507" y="0"/>
                    <a:pt x="2328375" y="18868"/>
                    <a:pt x="2328375" y="42142"/>
                  </a:cubicBezTo>
                  <a:lnTo>
                    <a:pt x="2328375" y="210704"/>
                  </a:lnTo>
                  <a:lnTo>
                    <a:pt x="2321806" y="226564"/>
                  </a:lnTo>
                  <a:lnTo>
                    <a:pt x="2328373" y="242419"/>
                  </a:lnTo>
                  <a:lnTo>
                    <a:pt x="2328373" y="410981"/>
                  </a:lnTo>
                  <a:cubicBezTo>
                    <a:pt x="2328373" y="434255"/>
                    <a:pt x="2309505" y="453123"/>
                    <a:pt x="2286231" y="453123"/>
                  </a:cubicBezTo>
                  <a:lnTo>
                    <a:pt x="42142" y="453123"/>
                  </a:lnTo>
                  <a:cubicBezTo>
                    <a:pt x="18868" y="453123"/>
                    <a:pt x="0" y="434255"/>
                    <a:pt x="0" y="410981"/>
                  </a:cubicBezTo>
                  <a:lnTo>
                    <a:pt x="0" y="242419"/>
                  </a:lnTo>
                  <a:cubicBezTo>
                    <a:pt x="0" y="219145"/>
                    <a:pt x="18868" y="200277"/>
                    <a:pt x="42142" y="200277"/>
                  </a:cubicBezTo>
                  <a:lnTo>
                    <a:pt x="1056615" y="200277"/>
                  </a:lnTo>
                  <a:lnTo>
                    <a:pt x="1056615" y="42142"/>
                  </a:lnTo>
                  <a:cubicBezTo>
                    <a:pt x="1056615" y="18868"/>
                    <a:pt x="1075483" y="0"/>
                    <a:pt x="1098757" y="0"/>
                  </a:cubicBezTo>
                  <a:close/>
                </a:path>
              </a:pathLst>
            </a:custGeom>
            <a:solidFill>
              <a:schemeClr val="accent2">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white"/>
                </a:solidFill>
                <a:effectLst/>
                <a:uLnTx/>
                <a:uFillTx/>
                <a:ea typeface="微软雅黑"/>
                <a:cs typeface="+mn-ea"/>
                <a:sym typeface="+mn-lt"/>
              </a:endParaRPr>
            </a:p>
          </p:txBody>
        </p:sp>
        <p:sp>
          <p:nvSpPr>
            <p:cNvPr id="45" name="矩形 44">
              <a:extLst>
                <a:ext uri="{FF2B5EF4-FFF2-40B4-BE49-F238E27FC236}">
                  <a16:creationId xmlns:a16="http://schemas.microsoft.com/office/drawing/2014/main" id="{213A3A5B-46C5-41FC-8904-F65CF56F8035}"/>
                </a:ext>
              </a:extLst>
            </p:cNvPr>
            <p:cNvSpPr/>
            <p:nvPr/>
          </p:nvSpPr>
          <p:spPr>
            <a:xfrm>
              <a:off x="2558274" y="4025427"/>
              <a:ext cx="780311" cy="12476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black"/>
                  </a:solidFill>
                  <a:effectLst/>
                  <a:uLnTx/>
                  <a:uFillTx/>
                  <a:ea typeface="微软雅黑"/>
                  <a:cs typeface="+mn-ea"/>
                  <a:sym typeface="+mn-lt"/>
                </a:rPr>
                <a:t>Data storage</a:t>
              </a:r>
              <a:endParaRPr kumimoji="0" lang="zh-CN" altLang="en-US" sz="700" b="0" i="0" u="none" strike="noStrike" kern="1200" cap="none" spc="0" normalizeH="0" baseline="0" noProof="0" dirty="0">
                <a:ln>
                  <a:noFill/>
                </a:ln>
                <a:solidFill>
                  <a:prstClr val="black"/>
                </a:solidFill>
                <a:effectLst/>
                <a:uLnTx/>
                <a:uFillTx/>
                <a:ea typeface="微软雅黑"/>
                <a:cs typeface="+mn-ea"/>
                <a:sym typeface="+mn-lt"/>
              </a:endParaRPr>
            </a:p>
          </p:txBody>
        </p:sp>
        <p:sp>
          <p:nvSpPr>
            <p:cNvPr id="46" name="矩形 45">
              <a:extLst>
                <a:ext uri="{FF2B5EF4-FFF2-40B4-BE49-F238E27FC236}">
                  <a16:creationId xmlns:a16="http://schemas.microsoft.com/office/drawing/2014/main" id="{F7D0E720-87CF-4B93-8A60-352E2F441565}"/>
                </a:ext>
              </a:extLst>
            </p:cNvPr>
            <p:cNvSpPr/>
            <p:nvPr/>
          </p:nvSpPr>
          <p:spPr>
            <a:xfrm>
              <a:off x="1369509" y="4221650"/>
              <a:ext cx="2120868" cy="195248"/>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700" dirty="0">
                  <a:solidFill>
                    <a:prstClr val="black"/>
                  </a:solidFill>
                  <a:ea typeface="微软雅黑"/>
                  <a:cs typeface="+mn-ea"/>
                  <a:sym typeface="+mn-lt"/>
                </a:rPr>
                <a:t>Data collection and transfer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700" dirty="0">
                  <a:solidFill>
                    <a:prstClr val="black"/>
                  </a:solidFill>
                  <a:ea typeface="微软雅黑"/>
                  <a:cs typeface="+mn-ea"/>
                  <a:sym typeface="+mn-lt"/>
                </a:rPr>
                <a:t>(internal and external)</a:t>
              </a:r>
              <a:endParaRPr kumimoji="0" lang="zh-CN" altLang="en-US" sz="700" b="0" i="0" u="none" strike="noStrike" kern="1200" cap="none" spc="0" normalizeH="0" baseline="0" noProof="0" dirty="0">
                <a:ln>
                  <a:noFill/>
                </a:ln>
                <a:solidFill>
                  <a:prstClr val="black"/>
                </a:solidFill>
                <a:effectLst/>
                <a:uLnTx/>
                <a:uFillTx/>
                <a:ea typeface="微软雅黑"/>
                <a:cs typeface="+mn-ea"/>
                <a:sym typeface="+mn-lt"/>
              </a:endParaRPr>
            </a:p>
          </p:txBody>
        </p:sp>
      </p:grpSp>
      <p:cxnSp>
        <p:nvCxnSpPr>
          <p:cNvPr id="47" name="直接箭头连接符 46">
            <a:extLst>
              <a:ext uri="{FF2B5EF4-FFF2-40B4-BE49-F238E27FC236}">
                <a16:creationId xmlns:a16="http://schemas.microsoft.com/office/drawing/2014/main" id="{F2C760EF-45DF-490F-BA58-C655229BECC6}"/>
              </a:ext>
            </a:extLst>
          </p:cNvPr>
          <p:cNvCxnSpPr>
            <a:cxnSpLocks/>
            <a:stCxn id="41" idx="0"/>
            <a:endCxn id="40" idx="2"/>
          </p:cNvCxnSpPr>
          <p:nvPr/>
        </p:nvCxnSpPr>
        <p:spPr>
          <a:xfrm flipV="1">
            <a:off x="2087341" y="2699634"/>
            <a:ext cx="10795" cy="423345"/>
          </a:xfrm>
          <a:prstGeom prst="straightConnector1">
            <a:avLst/>
          </a:prstGeom>
          <a:ln>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77E45A27-ACA1-4FDE-8961-0FCD55B74910}"/>
              </a:ext>
            </a:extLst>
          </p:cNvPr>
          <p:cNvSpPr txBox="1"/>
          <p:nvPr/>
        </p:nvSpPr>
        <p:spPr>
          <a:xfrm>
            <a:off x="1956018" y="2737776"/>
            <a:ext cx="1668874" cy="2308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ea typeface="微软雅黑"/>
                <a:cs typeface="+mn-ea"/>
                <a:sym typeface="+mn-lt"/>
              </a:rPr>
              <a:t> </a:t>
            </a:r>
            <a:r>
              <a:rPr lang="en-US" altLang="zh-CN" sz="900" dirty="0">
                <a:solidFill>
                  <a:prstClr val="black"/>
                </a:solidFill>
                <a:ea typeface="微软雅黑"/>
                <a:cs typeface="+mn-ea"/>
                <a:sym typeface="+mn-lt"/>
              </a:rPr>
              <a:t>e.g. user intent/APP intent</a:t>
            </a:r>
            <a:endParaRPr kumimoji="0" lang="en-US" altLang="zh-CN" sz="900" b="0" i="0" u="none" strike="noStrike" kern="1200" cap="none" spc="0" normalizeH="0" baseline="0" noProof="0" dirty="0">
              <a:ln>
                <a:noFill/>
              </a:ln>
              <a:solidFill>
                <a:prstClr val="black"/>
              </a:solidFill>
              <a:effectLst/>
              <a:uLnTx/>
              <a:uFillTx/>
              <a:ea typeface="微软雅黑"/>
              <a:cs typeface="+mn-ea"/>
              <a:sym typeface="+mn-lt"/>
            </a:endParaRPr>
          </a:p>
        </p:txBody>
      </p:sp>
      <p:sp>
        <p:nvSpPr>
          <p:cNvPr id="50" name="文本框 49">
            <a:extLst>
              <a:ext uri="{FF2B5EF4-FFF2-40B4-BE49-F238E27FC236}">
                <a16:creationId xmlns:a16="http://schemas.microsoft.com/office/drawing/2014/main" id="{B39209CF-AB03-4370-AA91-F72846DA9965}"/>
              </a:ext>
            </a:extLst>
          </p:cNvPr>
          <p:cNvSpPr txBox="1"/>
          <p:nvPr/>
        </p:nvSpPr>
        <p:spPr>
          <a:xfrm>
            <a:off x="1191815" y="3888232"/>
            <a:ext cx="765175" cy="20005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black"/>
                </a:solidFill>
                <a:effectLst/>
                <a:uLnTx/>
                <a:uFillTx/>
                <a:ea typeface="微软雅黑"/>
                <a:cs typeface="+mn-ea"/>
                <a:sym typeface="+mn-lt"/>
              </a:rPr>
              <a:t> a</a:t>
            </a:r>
            <a:r>
              <a:rPr lang="en-US" altLang="zh-CN" sz="700" dirty="0">
                <a:solidFill>
                  <a:prstClr val="black"/>
                </a:solidFill>
                <a:ea typeface="微软雅黑"/>
                <a:cs typeface="+mn-ea"/>
                <a:sym typeface="+mn-lt"/>
              </a:rPr>
              <a:t>. UE intent</a:t>
            </a:r>
            <a:endParaRPr kumimoji="0" lang="en-US" altLang="zh-CN" sz="700" b="0" i="0" u="none" strike="noStrike" kern="1200" cap="none" spc="0" normalizeH="0" baseline="0" noProof="0" dirty="0">
              <a:ln>
                <a:noFill/>
              </a:ln>
              <a:solidFill>
                <a:prstClr val="black"/>
              </a:solidFill>
              <a:effectLst/>
              <a:uLnTx/>
              <a:uFillTx/>
              <a:ea typeface="微软雅黑"/>
              <a:cs typeface="+mn-ea"/>
              <a:sym typeface="+mn-lt"/>
            </a:endParaRPr>
          </a:p>
        </p:txBody>
      </p:sp>
      <p:sp>
        <p:nvSpPr>
          <p:cNvPr id="51" name="文本框 50">
            <a:extLst>
              <a:ext uri="{FF2B5EF4-FFF2-40B4-BE49-F238E27FC236}">
                <a16:creationId xmlns:a16="http://schemas.microsoft.com/office/drawing/2014/main" id="{76903FA3-08B3-47EE-B51C-8B0E318C6E61}"/>
              </a:ext>
            </a:extLst>
          </p:cNvPr>
          <p:cNvSpPr txBox="1"/>
          <p:nvPr/>
        </p:nvSpPr>
        <p:spPr>
          <a:xfrm>
            <a:off x="1939276" y="4680251"/>
            <a:ext cx="1003706"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ea typeface="微软雅黑"/>
                <a:cs typeface="+mn-ea"/>
                <a:sym typeface="+mn-lt"/>
              </a:rPr>
              <a:t>UE</a:t>
            </a:r>
            <a:endParaRPr kumimoji="0" lang="zh-CN" altLang="en-US" sz="1400" b="0" i="0" u="none" strike="noStrike" kern="1200" cap="none" spc="0" normalizeH="0" baseline="0" noProof="0" dirty="0">
              <a:ln>
                <a:noFill/>
              </a:ln>
              <a:solidFill>
                <a:prstClr val="black"/>
              </a:solidFill>
              <a:effectLst/>
              <a:uLnTx/>
              <a:uFillTx/>
              <a:ea typeface="微软雅黑"/>
              <a:cs typeface="+mn-ea"/>
              <a:sym typeface="+mn-lt"/>
            </a:endParaRPr>
          </a:p>
        </p:txBody>
      </p:sp>
      <p:cxnSp>
        <p:nvCxnSpPr>
          <p:cNvPr id="52" name="直接箭头连接符 51">
            <a:extLst>
              <a:ext uri="{FF2B5EF4-FFF2-40B4-BE49-F238E27FC236}">
                <a16:creationId xmlns:a16="http://schemas.microsoft.com/office/drawing/2014/main" id="{E5359EAA-A904-4D7D-AAAA-2A030F8C529B}"/>
              </a:ext>
            </a:extLst>
          </p:cNvPr>
          <p:cNvCxnSpPr>
            <a:cxnSpLocks/>
          </p:cNvCxnSpPr>
          <p:nvPr/>
        </p:nvCxnSpPr>
        <p:spPr>
          <a:xfrm>
            <a:off x="2788968" y="3435471"/>
            <a:ext cx="432000" cy="0"/>
          </a:xfrm>
          <a:prstGeom prst="straightConnector1">
            <a:avLst/>
          </a:prstGeom>
          <a:ln>
            <a:solidFill>
              <a:schemeClr val="accent6"/>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文本框 52">
            <a:extLst>
              <a:ext uri="{FF2B5EF4-FFF2-40B4-BE49-F238E27FC236}">
                <a16:creationId xmlns:a16="http://schemas.microsoft.com/office/drawing/2014/main" id="{0928581D-B7AD-4A9E-BF8B-3AACC02E0CC2}"/>
              </a:ext>
            </a:extLst>
          </p:cNvPr>
          <p:cNvSpPr txBox="1"/>
          <p:nvPr/>
        </p:nvSpPr>
        <p:spPr>
          <a:xfrm>
            <a:off x="2730245" y="3105190"/>
            <a:ext cx="560251"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black"/>
                </a:solidFill>
                <a:effectLst/>
                <a:uLnTx/>
                <a:uFillTx/>
                <a:ea typeface="微软雅黑"/>
                <a:cs typeface="+mn-ea"/>
                <a:sym typeface="+mn-lt"/>
              </a:rPr>
              <a:t> </a:t>
            </a:r>
            <a:r>
              <a:rPr lang="en-US" altLang="zh-CN" sz="700" dirty="0">
                <a:solidFill>
                  <a:prstClr val="black"/>
                </a:solidFill>
                <a:ea typeface="微软雅黑"/>
                <a:cs typeface="+mn-ea"/>
                <a:sym typeface="+mn-lt"/>
              </a:rPr>
              <a:t>e.g. APP intent</a:t>
            </a:r>
            <a:endParaRPr kumimoji="0" lang="en-US" altLang="zh-CN" sz="700" b="0" i="0" u="none" strike="noStrike" kern="1200" cap="none" spc="0" normalizeH="0" baseline="0" noProof="0" dirty="0">
              <a:ln>
                <a:noFill/>
              </a:ln>
              <a:solidFill>
                <a:prstClr val="black"/>
              </a:solidFill>
              <a:effectLst/>
              <a:uLnTx/>
              <a:uFillTx/>
              <a:ea typeface="微软雅黑"/>
              <a:cs typeface="+mn-ea"/>
              <a:sym typeface="+mn-lt"/>
            </a:endParaRPr>
          </a:p>
        </p:txBody>
      </p:sp>
      <p:cxnSp>
        <p:nvCxnSpPr>
          <p:cNvPr id="54" name="直接箭头连接符 53">
            <a:extLst>
              <a:ext uri="{FF2B5EF4-FFF2-40B4-BE49-F238E27FC236}">
                <a16:creationId xmlns:a16="http://schemas.microsoft.com/office/drawing/2014/main" id="{9D9C7739-0EA6-414A-B2F2-D45500424BB0}"/>
              </a:ext>
            </a:extLst>
          </p:cNvPr>
          <p:cNvCxnSpPr>
            <a:cxnSpLocks/>
          </p:cNvCxnSpPr>
          <p:nvPr/>
        </p:nvCxnSpPr>
        <p:spPr>
          <a:xfrm>
            <a:off x="2788969" y="3524735"/>
            <a:ext cx="432000" cy="0"/>
          </a:xfrm>
          <a:prstGeom prst="straightConnector1">
            <a:avLst/>
          </a:prstGeom>
          <a:ln>
            <a:solidFill>
              <a:schemeClr val="accent6"/>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a16="http://schemas.microsoft.com/office/drawing/2014/main" id="{B6052684-F78A-4B33-A9D2-BD8C834BFDC2}"/>
              </a:ext>
            </a:extLst>
          </p:cNvPr>
          <p:cNvSpPr txBox="1"/>
          <p:nvPr/>
        </p:nvSpPr>
        <p:spPr>
          <a:xfrm>
            <a:off x="2703442" y="3564523"/>
            <a:ext cx="560251"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black"/>
                </a:solidFill>
                <a:effectLst/>
                <a:uLnTx/>
                <a:uFillTx/>
                <a:ea typeface="微软雅黑"/>
                <a:cs typeface="+mn-ea"/>
                <a:sym typeface="+mn-lt"/>
              </a:rPr>
              <a:t> </a:t>
            </a:r>
            <a:r>
              <a:rPr lang="en-US" altLang="zh-CN" sz="700" dirty="0">
                <a:solidFill>
                  <a:prstClr val="black"/>
                </a:solidFill>
                <a:ea typeface="微软雅黑"/>
                <a:cs typeface="+mn-ea"/>
                <a:sym typeface="+mn-lt"/>
              </a:rPr>
              <a:t>e.g. UE intent</a:t>
            </a:r>
            <a:endParaRPr kumimoji="0" lang="en-US" altLang="zh-CN" sz="700" b="0" i="0" u="none" strike="noStrike" kern="1200" cap="none" spc="0" normalizeH="0" baseline="0" noProof="0" dirty="0">
              <a:ln>
                <a:noFill/>
              </a:ln>
              <a:solidFill>
                <a:prstClr val="black"/>
              </a:solidFill>
              <a:effectLst/>
              <a:uLnTx/>
              <a:uFillTx/>
              <a:ea typeface="微软雅黑"/>
              <a:cs typeface="+mn-ea"/>
              <a:sym typeface="+mn-lt"/>
            </a:endParaRPr>
          </a:p>
        </p:txBody>
      </p:sp>
      <p:cxnSp>
        <p:nvCxnSpPr>
          <p:cNvPr id="57" name="直接连接符 56">
            <a:extLst>
              <a:ext uri="{FF2B5EF4-FFF2-40B4-BE49-F238E27FC236}">
                <a16:creationId xmlns:a16="http://schemas.microsoft.com/office/drawing/2014/main" id="{40768AA6-1893-43A0-974E-B9AFC1773672}"/>
              </a:ext>
            </a:extLst>
          </p:cNvPr>
          <p:cNvCxnSpPr>
            <a:cxnSpLocks/>
          </p:cNvCxnSpPr>
          <p:nvPr/>
        </p:nvCxnSpPr>
        <p:spPr>
          <a:xfrm flipV="1">
            <a:off x="8805232" y="3301848"/>
            <a:ext cx="680697" cy="158434"/>
          </a:xfrm>
          <a:prstGeom prst="line">
            <a:avLst/>
          </a:prstGeom>
          <a:ln>
            <a:solidFill>
              <a:srgbClr val="2F528F"/>
            </a:solidFill>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D9F66ACD-A631-4DA6-AF22-38726B3FDBE4}"/>
              </a:ext>
            </a:extLst>
          </p:cNvPr>
          <p:cNvCxnSpPr>
            <a:cxnSpLocks/>
          </p:cNvCxnSpPr>
          <p:nvPr/>
        </p:nvCxnSpPr>
        <p:spPr>
          <a:xfrm>
            <a:off x="8833899" y="4240754"/>
            <a:ext cx="652030" cy="148749"/>
          </a:xfrm>
          <a:prstGeom prst="line">
            <a:avLst/>
          </a:prstGeom>
          <a:ln>
            <a:solidFill>
              <a:srgbClr val="2F528F"/>
            </a:solidFill>
            <a:prstDash val="dash"/>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id="{30290755-9F12-4943-945D-543BC0F5641A}"/>
              </a:ext>
            </a:extLst>
          </p:cNvPr>
          <p:cNvSpPr txBox="1"/>
          <p:nvPr/>
        </p:nvSpPr>
        <p:spPr>
          <a:xfrm>
            <a:off x="597565" y="5065157"/>
            <a:ext cx="10930254" cy="1400383"/>
          </a:xfrm>
          <a:prstGeom prst="rect">
            <a:avLst/>
          </a:prstGeom>
          <a:solidFill>
            <a:schemeClr val="bg1"/>
          </a:solidFill>
        </p:spPr>
        <p:txBody>
          <a:bodyPr wrap="square" rtlCol="0">
            <a:spAutoFit/>
          </a:bodyPr>
          <a:lstStyle/>
          <a:p>
            <a:pPr marL="285750" indent="-285750">
              <a:spcAft>
                <a:spcPts val="600"/>
              </a:spcAft>
              <a:buFont typeface="Arial" panose="020B0604020202020204" pitchFamily="34" charset="0"/>
              <a:buChar char="•"/>
            </a:pPr>
            <a:r>
              <a:rPr lang="en-US" altLang="zh-CN" sz="1400" b="1" dirty="0">
                <a:ea typeface="Calibri" panose="020F0502020204030204" pitchFamily="34" charset="0"/>
                <a:cs typeface="Calibri" panose="020F0502020204030204" pitchFamily="34" charset="0"/>
              </a:rPr>
              <a:t>Option 1: </a:t>
            </a:r>
            <a:r>
              <a:rPr lang="en-US" altLang="zh-CN" sz="1400" dirty="0">
                <a:ea typeface="Calibri" panose="020F0502020204030204" pitchFamily="34" charset="0"/>
                <a:cs typeface="Calibri" panose="020F0502020204030204" pitchFamily="34" charset="0"/>
              </a:rPr>
              <a:t>UE modem invokes independent AI capability module on demand to perform local AI. </a:t>
            </a:r>
          </a:p>
          <a:p>
            <a:pPr marL="285750" indent="-285750">
              <a:spcAft>
                <a:spcPts val="600"/>
              </a:spcAft>
              <a:buFont typeface="Arial" panose="020B0604020202020204" pitchFamily="34" charset="0"/>
              <a:buChar char="•"/>
            </a:pPr>
            <a:r>
              <a:rPr lang="en-US" altLang="zh-CN" sz="1400" b="1" dirty="0">
                <a:ea typeface="Calibri" panose="020F0502020204030204" pitchFamily="34" charset="0"/>
                <a:cs typeface="Calibri" panose="020F0502020204030204" pitchFamily="34" charset="0"/>
              </a:rPr>
              <a:t>Option 2: </a:t>
            </a:r>
            <a:r>
              <a:rPr lang="en-US" altLang="zh-CN" sz="1400" dirty="0">
                <a:ea typeface="Calibri" panose="020F0502020204030204" pitchFamily="34" charset="0"/>
                <a:cs typeface="Calibri" panose="020F0502020204030204" pitchFamily="34" charset="0"/>
              </a:rPr>
              <a:t>UE modem uses embedded AI capability to perform local AI actions. </a:t>
            </a:r>
            <a:endParaRPr lang="en-US" altLang="zh-CN" sz="1400" dirty="0">
              <a:ea typeface="微软雅黑" panose="020B0503020204020204" pitchFamily="34" charset="-122"/>
              <a:cs typeface="Calibri" panose="020F0502020204030204" pitchFamily="34" charset="0"/>
            </a:endParaRPr>
          </a:p>
          <a:p>
            <a:pPr marL="285750" indent="-285750">
              <a:spcAft>
                <a:spcPts val="600"/>
              </a:spcAft>
              <a:buFont typeface="Arial" panose="020B0604020202020204" pitchFamily="34" charset="0"/>
              <a:buChar char="•"/>
            </a:pPr>
            <a:r>
              <a:rPr lang="en-US" altLang="zh-CN" sz="1400" dirty="0">
                <a:ea typeface="Calibri" panose="020F0502020204030204" pitchFamily="34" charset="0"/>
                <a:cs typeface="Calibri" panose="020F0502020204030204" pitchFamily="34" charset="0"/>
              </a:rPr>
              <a:t>Option 1/2: Interaction between AP module and UE modem , interaction between UE modem and data plane module, and interaction between UE modem and AI capability</a:t>
            </a:r>
            <a:r>
              <a:rPr lang="zh-CN" altLang="en-US" sz="1400" dirty="0">
                <a:ea typeface="Calibri" panose="020F0502020204030204" pitchFamily="34" charset="0"/>
                <a:cs typeface="Calibri" panose="020F0502020204030204" pitchFamily="34" charset="0"/>
              </a:rPr>
              <a:t> </a:t>
            </a:r>
            <a:r>
              <a:rPr lang="en-US" altLang="zh-CN" sz="1400" dirty="0">
                <a:ea typeface="Calibri" panose="020F0502020204030204" pitchFamily="34" charset="0"/>
                <a:cs typeface="Calibri" panose="020F0502020204030204" pitchFamily="34" charset="0"/>
              </a:rPr>
              <a:t>in option 1, can be standardized in 3GPP.  </a:t>
            </a:r>
          </a:p>
          <a:p>
            <a:pPr marL="285750" indent="-285750">
              <a:spcAft>
                <a:spcPts val="600"/>
              </a:spcAft>
              <a:buFont typeface="Arial" panose="020B0604020202020204" pitchFamily="34" charset="0"/>
              <a:buChar char="•"/>
            </a:pPr>
            <a:r>
              <a:rPr lang="en-US" altLang="zh-CN" sz="1400" dirty="0">
                <a:ea typeface="Calibri" panose="020F0502020204030204" pitchFamily="34" charset="0"/>
                <a:cs typeface="Calibri" panose="020F0502020204030204" pitchFamily="34" charset="0"/>
              </a:rPr>
              <a:t>Option 1/2: Whether and how AP module</a:t>
            </a:r>
            <a:r>
              <a:rPr lang="zh-CN" altLang="en-US" sz="1400" dirty="0">
                <a:ea typeface="微软雅黑" panose="020B0503020204020204" pitchFamily="34" charset="-122"/>
                <a:cs typeface="Calibri" panose="020F0502020204030204" pitchFamily="34" charset="0"/>
              </a:rPr>
              <a:t> </a:t>
            </a:r>
            <a:r>
              <a:rPr lang="en-US" altLang="zh-CN" sz="1400" dirty="0">
                <a:ea typeface="微软雅黑" panose="020B0503020204020204" pitchFamily="34" charset="-122"/>
                <a:cs typeface="Calibri" panose="020F0502020204030204" pitchFamily="34" charset="0"/>
              </a:rPr>
              <a:t>coordinates with </a:t>
            </a:r>
            <a:r>
              <a:rPr lang="en-US" altLang="zh-CN" sz="1400" dirty="0">
                <a:ea typeface="Calibri" panose="020F0502020204030204" pitchFamily="34" charset="0"/>
                <a:cs typeface="Calibri" panose="020F0502020204030204" pitchFamily="34" charset="0"/>
              </a:rPr>
              <a:t>AI agent is out scope of 3GPP</a:t>
            </a:r>
            <a:r>
              <a:rPr lang="en-US" altLang="zh-CN" sz="1400" dirty="0">
                <a:ea typeface="微软雅黑" panose="020B0503020204020204" pitchFamily="34" charset="-122"/>
                <a:cs typeface="Calibri" panose="020F0502020204030204" pitchFamily="34" charset="0"/>
              </a:rPr>
              <a:t>.</a:t>
            </a:r>
          </a:p>
        </p:txBody>
      </p:sp>
      <p:sp>
        <p:nvSpPr>
          <p:cNvPr id="60" name="矩形 59">
            <a:extLst>
              <a:ext uri="{FF2B5EF4-FFF2-40B4-BE49-F238E27FC236}">
                <a16:creationId xmlns:a16="http://schemas.microsoft.com/office/drawing/2014/main" id="{6A625E96-C0D4-4684-886D-E53FD0133185}"/>
              </a:ext>
            </a:extLst>
          </p:cNvPr>
          <p:cNvSpPr/>
          <p:nvPr/>
        </p:nvSpPr>
        <p:spPr>
          <a:xfrm>
            <a:off x="1424793" y="3286676"/>
            <a:ext cx="654258" cy="212181"/>
          </a:xfrm>
          <a:prstGeom prst="rect">
            <a:avLst/>
          </a:prstGeom>
          <a:noFill/>
          <a:ln>
            <a:solidFill>
              <a:srgbClr val="2F528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defRPr/>
            </a:pPr>
            <a:r>
              <a:rPr lang="en-US" altLang="zh-CN" sz="800" dirty="0">
                <a:solidFill>
                  <a:prstClr val="black"/>
                </a:solidFill>
                <a:ea typeface="微软雅黑"/>
                <a:cs typeface="+mn-ea"/>
                <a:sym typeface="+mn-lt"/>
              </a:rPr>
              <a:t>NAS (e.g. MM, SM)</a:t>
            </a:r>
          </a:p>
        </p:txBody>
      </p:sp>
      <p:sp>
        <p:nvSpPr>
          <p:cNvPr id="61" name="矩形 60">
            <a:extLst>
              <a:ext uri="{FF2B5EF4-FFF2-40B4-BE49-F238E27FC236}">
                <a16:creationId xmlns:a16="http://schemas.microsoft.com/office/drawing/2014/main" id="{135977D3-96E2-4CE0-AE06-0DAA91190A91}"/>
              </a:ext>
            </a:extLst>
          </p:cNvPr>
          <p:cNvSpPr/>
          <p:nvPr/>
        </p:nvSpPr>
        <p:spPr>
          <a:xfrm>
            <a:off x="1428763" y="3580339"/>
            <a:ext cx="654258" cy="205897"/>
          </a:xfrm>
          <a:prstGeom prst="rect">
            <a:avLst/>
          </a:prstGeom>
          <a:noFill/>
          <a:ln>
            <a:solidFill>
              <a:srgbClr val="2F528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defRPr/>
            </a:pPr>
            <a:r>
              <a:rPr lang="en-US" altLang="zh-CN" sz="800" dirty="0">
                <a:solidFill>
                  <a:prstClr val="black"/>
                </a:solidFill>
                <a:ea typeface="微软雅黑"/>
                <a:cs typeface="+mn-ea"/>
                <a:sym typeface="+mn-lt"/>
              </a:rPr>
              <a:t>AS (e.g. RRC,)</a:t>
            </a:r>
          </a:p>
        </p:txBody>
      </p:sp>
      <p:cxnSp>
        <p:nvCxnSpPr>
          <p:cNvPr id="62" name="直接连接符 61">
            <a:extLst>
              <a:ext uri="{FF2B5EF4-FFF2-40B4-BE49-F238E27FC236}">
                <a16:creationId xmlns:a16="http://schemas.microsoft.com/office/drawing/2014/main" id="{86006DCF-9438-4D59-A242-DDFEF1345AFE}"/>
              </a:ext>
            </a:extLst>
          </p:cNvPr>
          <p:cNvCxnSpPr>
            <a:cxnSpLocks/>
          </p:cNvCxnSpPr>
          <p:nvPr/>
        </p:nvCxnSpPr>
        <p:spPr>
          <a:xfrm>
            <a:off x="967874" y="2938917"/>
            <a:ext cx="3233119" cy="27049"/>
          </a:xfrm>
          <a:prstGeom prst="line">
            <a:avLst/>
          </a:prstGeom>
          <a:ln w="1905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82961CE3-B7F3-4E6D-88CE-870007F03EBB}"/>
              </a:ext>
            </a:extLst>
          </p:cNvPr>
          <p:cNvCxnSpPr>
            <a:cxnSpLocks/>
          </p:cNvCxnSpPr>
          <p:nvPr/>
        </p:nvCxnSpPr>
        <p:spPr>
          <a:xfrm flipV="1">
            <a:off x="10186039" y="3579177"/>
            <a:ext cx="1325884" cy="221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3" name="直接箭头连接符 72">
            <a:extLst>
              <a:ext uri="{FF2B5EF4-FFF2-40B4-BE49-F238E27FC236}">
                <a16:creationId xmlns:a16="http://schemas.microsoft.com/office/drawing/2014/main" id="{EB64F54D-267B-4797-9E4E-47870BE9A388}"/>
              </a:ext>
            </a:extLst>
          </p:cNvPr>
          <p:cNvCxnSpPr>
            <a:cxnSpLocks/>
          </p:cNvCxnSpPr>
          <p:nvPr/>
        </p:nvCxnSpPr>
        <p:spPr>
          <a:xfrm flipV="1">
            <a:off x="11324797" y="3783303"/>
            <a:ext cx="0" cy="518771"/>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7CAF968F-FCEC-4BC0-B01B-C5E31198BE07}"/>
              </a:ext>
            </a:extLst>
          </p:cNvPr>
          <p:cNvCxnSpPr>
            <a:cxnSpLocks/>
          </p:cNvCxnSpPr>
          <p:nvPr/>
        </p:nvCxnSpPr>
        <p:spPr>
          <a:xfrm>
            <a:off x="10045162" y="4376941"/>
            <a:ext cx="4679" cy="174362"/>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75" name="组合 74">
            <a:extLst>
              <a:ext uri="{FF2B5EF4-FFF2-40B4-BE49-F238E27FC236}">
                <a16:creationId xmlns:a16="http://schemas.microsoft.com/office/drawing/2014/main" id="{3CD6F4EF-B724-425E-840B-0CC6BD9D36A3}"/>
              </a:ext>
            </a:extLst>
          </p:cNvPr>
          <p:cNvGrpSpPr/>
          <p:nvPr/>
        </p:nvGrpSpPr>
        <p:grpSpPr>
          <a:xfrm>
            <a:off x="8779827" y="2330197"/>
            <a:ext cx="3057463" cy="2197518"/>
            <a:chOff x="-2572198" y="4071456"/>
            <a:chExt cx="1885067" cy="1168953"/>
          </a:xfrm>
        </p:grpSpPr>
        <p:sp>
          <p:nvSpPr>
            <p:cNvPr id="76" name="矩形: 圆角 75">
              <a:extLst>
                <a:ext uri="{FF2B5EF4-FFF2-40B4-BE49-F238E27FC236}">
                  <a16:creationId xmlns:a16="http://schemas.microsoft.com/office/drawing/2014/main" id="{6B26FBE5-D39E-4CBA-BBDD-3CB2ACBBF153}"/>
                </a:ext>
              </a:extLst>
            </p:cNvPr>
            <p:cNvSpPr/>
            <p:nvPr/>
          </p:nvSpPr>
          <p:spPr>
            <a:xfrm>
              <a:off x="-2572198" y="4071456"/>
              <a:ext cx="1885067" cy="1168953"/>
            </a:xfrm>
            <a:prstGeom prst="roundRect">
              <a:avLst/>
            </a:prstGeom>
            <a:solidFill>
              <a:schemeClr val="accent6">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77" name="矩形 76">
              <a:extLst>
                <a:ext uri="{FF2B5EF4-FFF2-40B4-BE49-F238E27FC236}">
                  <a16:creationId xmlns:a16="http://schemas.microsoft.com/office/drawing/2014/main" id="{8CC58746-4044-43F6-809E-12D261BF2D8F}"/>
                </a:ext>
              </a:extLst>
            </p:cNvPr>
            <p:cNvSpPr/>
            <p:nvPr/>
          </p:nvSpPr>
          <p:spPr>
            <a:xfrm>
              <a:off x="-2450910" y="4795118"/>
              <a:ext cx="498630" cy="196448"/>
            </a:xfrm>
            <a:prstGeom prst="rect">
              <a:avLst/>
            </a:prstGeom>
            <a:solidFill>
              <a:schemeClr val="accent6">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solidFill>
                    <a:prstClr val="black"/>
                  </a:solidFill>
                  <a:latin typeface="Arial" panose="020F0502020204030204"/>
                  <a:ea typeface="微软雅黑"/>
                  <a:cs typeface="+mn-ea"/>
                  <a:sym typeface="+mn-lt"/>
                </a:rPr>
                <a:t>AI inference</a:t>
              </a:r>
              <a:endParaRPr lang="zh-CN" altLang="en-US" sz="900" dirty="0">
                <a:solidFill>
                  <a:prstClr val="black"/>
                </a:solidFill>
                <a:latin typeface="Arial" panose="020F0502020204030204"/>
                <a:ea typeface="微软雅黑"/>
                <a:cs typeface="+mn-ea"/>
                <a:sym typeface="+mn-lt"/>
              </a:endParaRPr>
            </a:p>
          </p:txBody>
        </p:sp>
        <p:sp>
          <p:nvSpPr>
            <p:cNvPr id="78" name="矩形 77">
              <a:extLst>
                <a:ext uri="{FF2B5EF4-FFF2-40B4-BE49-F238E27FC236}">
                  <a16:creationId xmlns:a16="http://schemas.microsoft.com/office/drawing/2014/main" id="{EFD3D5A2-FE45-4B24-9660-AEBC2DFCD4F5}"/>
                </a:ext>
              </a:extLst>
            </p:cNvPr>
            <p:cNvSpPr/>
            <p:nvPr/>
          </p:nvSpPr>
          <p:spPr>
            <a:xfrm>
              <a:off x="-2540202" y="4175834"/>
              <a:ext cx="1822708" cy="424682"/>
            </a:xfrm>
            <a:prstGeom prst="rect">
              <a:avLst/>
            </a:prstGeom>
            <a:solidFill>
              <a:schemeClr val="accent6"/>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900" dirty="0">
                <a:solidFill>
                  <a:srgbClr val="FF0000"/>
                </a:solidFill>
                <a:latin typeface="Arial" panose="020F0502020204030204"/>
                <a:ea typeface="微软雅黑"/>
                <a:cs typeface="+mn-ea"/>
                <a:sym typeface="+mn-lt"/>
              </a:endParaRPr>
            </a:p>
          </p:txBody>
        </p:sp>
        <p:cxnSp>
          <p:nvCxnSpPr>
            <p:cNvPr id="79" name="直接箭头连接符 78">
              <a:extLst>
                <a:ext uri="{FF2B5EF4-FFF2-40B4-BE49-F238E27FC236}">
                  <a16:creationId xmlns:a16="http://schemas.microsoft.com/office/drawing/2014/main" id="{C647DB1B-01C7-4B9A-9179-7AA05AA6E913}"/>
                </a:ext>
              </a:extLst>
            </p:cNvPr>
            <p:cNvCxnSpPr>
              <a:cxnSpLocks/>
            </p:cNvCxnSpPr>
            <p:nvPr/>
          </p:nvCxnSpPr>
          <p:spPr>
            <a:xfrm>
              <a:off x="-1821380" y="4601141"/>
              <a:ext cx="0" cy="460774"/>
            </a:xfrm>
            <a:prstGeom prst="straightConnector1">
              <a:avLst/>
            </a:prstGeom>
            <a:ln>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79">
              <a:extLst>
                <a:ext uri="{FF2B5EF4-FFF2-40B4-BE49-F238E27FC236}">
                  <a16:creationId xmlns:a16="http://schemas.microsoft.com/office/drawing/2014/main" id="{5140A828-E893-46A5-A58E-986A1A7AA5A2}"/>
                </a:ext>
              </a:extLst>
            </p:cNvPr>
            <p:cNvCxnSpPr>
              <a:cxnSpLocks/>
            </p:cNvCxnSpPr>
            <p:nvPr/>
          </p:nvCxnSpPr>
          <p:spPr>
            <a:xfrm>
              <a:off x="-1335315" y="4600515"/>
              <a:ext cx="0" cy="224118"/>
            </a:xfrm>
            <a:prstGeom prst="straightConnector1">
              <a:avLst/>
            </a:prstGeom>
            <a:ln>
              <a:prstDash val="dash"/>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82" name="矩形 81">
            <a:extLst>
              <a:ext uri="{FF2B5EF4-FFF2-40B4-BE49-F238E27FC236}">
                <a16:creationId xmlns:a16="http://schemas.microsoft.com/office/drawing/2014/main" id="{2D4947F2-F524-4622-9DA3-11009C1B2093}"/>
              </a:ext>
            </a:extLst>
          </p:cNvPr>
          <p:cNvSpPr/>
          <p:nvPr/>
        </p:nvSpPr>
        <p:spPr>
          <a:xfrm>
            <a:off x="10423527" y="3699125"/>
            <a:ext cx="816803" cy="330614"/>
          </a:xfrm>
          <a:prstGeom prst="rect">
            <a:avLst/>
          </a:prstGeom>
          <a:solidFill>
            <a:schemeClr val="accent6">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FF0000"/>
                </a:solidFill>
                <a:effectLst/>
                <a:uLnTx/>
                <a:uFillTx/>
                <a:latin typeface="Arial" panose="020F0502020204030204"/>
                <a:ea typeface="微软雅黑"/>
                <a:cs typeface="+mn-ea"/>
                <a:sym typeface="+mn-lt"/>
              </a:rPr>
              <a:t>AI</a:t>
            </a:r>
            <a:r>
              <a:rPr lang="zh-CN" altLang="en-US" sz="900" b="1" dirty="0">
                <a:solidFill>
                  <a:srgbClr val="FF0000"/>
                </a:solidFill>
                <a:latin typeface="Arial" panose="020F0502020204030204"/>
                <a:ea typeface="微软雅黑"/>
                <a:cs typeface="+mn-ea"/>
                <a:sym typeface="+mn-lt"/>
              </a:rPr>
              <a:t> </a:t>
            </a:r>
            <a:r>
              <a:rPr lang="en-US" altLang="zh-CN" sz="900" b="1" dirty="0">
                <a:solidFill>
                  <a:srgbClr val="FF0000"/>
                </a:solidFill>
                <a:latin typeface="Arial" panose="020F0502020204030204"/>
                <a:ea typeface="微软雅黑"/>
                <a:cs typeface="+mn-ea"/>
                <a:sym typeface="+mn-lt"/>
              </a:rPr>
              <a:t>decision making</a:t>
            </a:r>
            <a:endParaRPr kumimoji="0" lang="zh-CN" altLang="en-US" sz="900" b="1" i="0" u="none" strike="noStrike" kern="1200" cap="none" spc="0" normalizeH="0" baseline="0" noProof="0" dirty="0">
              <a:ln>
                <a:noFill/>
              </a:ln>
              <a:solidFill>
                <a:srgbClr val="FF0000"/>
              </a:solidFill>
              <a:effectLst/>
              <a:uLnTx/>
              <a:uFillTx/>
              <a:latin typeface="Arial" panose="020F0502020204030204"/>
              <a:ea typeface="微软雅黑"/>
              <a:cs typeface="+mn-ea"/>
              <a:sym typeface="+mn-lt"/>
            </a:endParaRPr>
          </a:p>
        </p:txBody>
      </p:sp>
      <p:sp>
        <p:nvSpPr>
          <p:cNvPr id="83" name="矩形 82">
            <a:extLst>
              <a:ext uri="{FF2B5EF4-FFF2-40B4-BE49-F238E27FC236}">
                <a16:creationId xmlns:a16="http://schemas.microsoft.com/office/drawing/2014/main" id="{BE59071E-6043-4E48-BBC1-5D6F4AE9AFF4}"/>
              </a:ext>
            </a:extLst>
          </p:cNvPr>
          <p:cNvSpPr/>
          <p:nvPr/>
        </p:nvSpPr>
        <p:spPr>
          <a:xfrm>
            <a:off x="9455305" y="4217167"/>
            <a:ext cx="823753" cy="283008"/>
          </a:xfrm>
          <a:prstGeom prst="rect">
            <a:avLst/>
          </a:prstGeom>
          <a:solidFill>
            <a:schemeClr val="accent6">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AI</a:t>
            </a:r>
            <a:r>
              <a:rPr lang="zh-CN" altLang="en-US" sz="900" dirty="0">
                <a:solidFill>
                  <a:prstClr val="black"/>
                </a:solidFill>
                <a:latin typeface="Arial" panose="020F0502020204030204"/>
                <a:ea typeface="微软雅黑"/>
                <a:cs typeface="+mn-ea"/>
                <a:sym typeface="+mn-lt"/>
              </a:rPr>
              <a:t> </a:t>
            </a:r>
            <a:r>
              <a:rPr lang="en-US" altLang="zh-CN" sz="900" dirty="0">
                <a:solidFill>
                  <a:prstClr val="black"/>
                </a:solidFill>
                <a:latin typeface="Arial" panose="020F0502020204030204"/>
                <a:ea typeface="微软雅黑"/>
                <a:cs typeface="+mn-ea"/>
                <a:sym typeface="+mn-lt"/>
              </a:rPr>
              <a:t>training</a:t>
            </a:r>
            <a:endParaRPr lang="zh-CN" altLang="en-US" sz="900" dirty="0">
              <a:solidFill>
                <a:prstClr val="black"/>
              </a:solidFill>
              <a:latin typeface="Arial" panose="020F0502020204030204"/>
              <a:ea typeface="微软雅黑"/>
              <a:cs typeface="+mn-ea"/>
              <a:sym typeface="+mn-lt"/>
            </a:endParaRPr>
          </a:p>
        </p:txBody>
      </p:sp>
      <p:cxnSp>
        <p:nvCxnSpPr>
          <p:cNvPr id="84" name="直接箭头连接符 83">
            <a:extLst>
              <a:ext uri="{FF2B5EF4-FFF2-40B4-BE49-F238E27FC236}">
                <a16:creationId xmlns:a16="http://schemas.microsoft.com/office/drawing/2014/main" id="{E49089E8-971C-4968-9322-D75879E78298}"/>
              </a:ext>
            </a:extLst>
          </p:cNvPr>
          <p:cNvCxnSpPr>
            <a:cxnSpLocks/>
          </p:cNvCxnSpPr>
          <p:nvPr/>
        </p:nvCxnSpPr>
        <p:spPr>
          <a:xfrm>
            <a:off x="9359376" y="3299330"/>
            <a:ext cx="0" cy="391281"/>
          </a:xfrm>
          <a:prstGeom prst="straightConnector1">
            <a:avLst/>
          </a:prstGeom>
          <a:ln>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85" name="矩形 84">
            <a:extLst>
              <a:ext uri="{FF2B5EF4-FFF2-40B4-BE49-F238E27FC236}">
                <a16:creationId xmlns:a16="http://schemas.microsoft.com/office/drawing/2014/main" id="{63D6B6B4-A3E1-4AFA-A5CE-81794C83991D}"/>
              </a:ext>
            </a:extLst>
          </p:cNvPr>
          <p:cNvSpPr/>
          <p:nvPr/>
        </p:nvSpPr>
        <p:spPr>
          <a:xfrm>
            <a:off x="10732251" y="4180370"/>
            <a:ext cx="1001951" cy="319802"/>
          </a:xfrm>
          <a:prstGeom prst="rect">
            <a:avLst/>
          </a:prstGeom>
          <a:solidFill>
            <a:schemeClr val="accent6">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AI performance monitoring</a:t>
            </a: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cxnSp>
        <p:nvCxnSpPr>
          <p:cNvPr id="86" name="直接箭头连接符 85">
            <a:extLst>
              <a:ext uri="{FF2B5EF4-FFF2-40B4-BE49-F238E27FC236}">
                <a16:creationId xmlns:a16="http://schemas.microsoft.com/office/drawing/2014/main" id="{A5BED10C-638B-4F77-A757-808117B32CD6}"/>
              </a:ext>
            </a:extLst>
          </p:cNvPr>
          <p:cNvCxnSpPr>
            <a:cxnSpLocks/>
          </p:cNvCxnSpPr>
          <p:nvPr/>
        </p:nvCxnSpPr>
        <p:spPr>
          <a:xfrm>
            <a:off x="11414919" y="3299330"/>
            <a:ext cx="0" cy="881040"/>
          </a:xfrm>
          <a:prstGeom prst="straightConnector1">
            <a:avLst/>
          </a:prstGeom>
          <a:ln>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87" name="矩形 86">
            <a:extLst>
              <a:ext uri="{FF2B5EF4-FFF2-40B4-BE49-F238E27FC236}">
                <a16:creationId xmlns:a16="http://schemas.microsoft.com/office/drawing/2014/main" id="{3AAFF466-60FE-45B8-8D52-BFC23D75C21A}"/>
              </a:ext>
            </a:extLst>
          </p:cNvPr>
          <p:cNvSpPr/>
          <p:nvPr/>
        </p:nvSpPr>
        <p:spPr>
          <a:xfrm>
            <a:off x="8995335" y="2752858"/>
            <a:ext cx="919940" cy="280798"/>
          </a:xfrm>
          <a:prstGeom prst="rect">
            <a:avLst/>
          </a:prstGeom>
          <a:solidFill>
            <a:schemeClr val="accent6">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solidFill>
                  <a:prstClr val="black"/>
                </a:solidFill>
                <a:latin typeface="Arial" panose="020F0502020204030204"/>
                <a:ea typeface="微软雅黑"/>
                <a:cs typeface="+mn-ea"/>
                <a:sym typeface="+mn-lt"/>
              </a:rPr>
              <a:t>Service intent interpreting</a:t>
            </a: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88" name="矩形 87">
            <a:extLst>
              <a:ext uri="{FF2B5EF4-FFF2-40B4-BE49-F238E27FC236}">
                <a16:creationId xmlns:a16="http://schemas.microsoft.com/office/drawing/2014/main" id="{0BBB5130-2FAE-4EB3-8AD9-3197372F4CA8}"/>
              </a:ext>
            </a:extLst>
          </p:cNvPr>
          <p:cNvSpPr/>
          <p:nvPr/>
        </p:nvSpPr>
        <p:spPr>
          <a:xfrm>
            <a:off x="10984603" y="2754745"/>
            <a:ext cx="759276" cy="280798"/>
          </a:xfrm>
          <a:prstGeom prst="rect">
            <a:avLst/>
          </a:prstGeom>
          <a:solidFill>
            <a:schemeClr val="accent6">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solidFill>
                  <a:prstClr val="black"/>
                </a:solidFill>
                <a:latin typeface="Arial" panose="020F0502020204030204"/>
                <a:ea typeface="微软雅黑"/>
                <a:cs typeface="+mn-ea"/>
                <a:sym typeface="+mn-lt"/>
              </a:rPr>
              <a:t>Tasks scheduling </a:t>
            </a: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89" name="矩形 88">
            <a:extLst>
              <a:ext uri="{FF2B5EF4-FFF2-40B4-BE49-F238E27FC236}">
                <a16:creationId xmlns:a16="http://schemas.microsoft.com/office/drawing/2014/main" id="{351F4E4D-7497-418F-A909-8D7E607B86F5}"/>
              </a:ext>
            </a:extLst>
          </p:cNvPr>
          <p:cNvSpPr/>
          <p:nvPr/>
        </p:nvSpPr>
        <p:spPr>
          <a:xfrm>
            <a:off x="9970736" y="2756030"/>
            <a:ext cx="934912" cy="280798"/>
          </a:xfrm>
          <a:prstGeom prst="rect">
            <a:avLst/>
          </a:prstGeom>
          <a:solidFill>
            <a:schemeClr val="accent6">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900" dirty="0">
                <a:solidFill>
                  <a:prstClr val="black"/>
                </a:solidFill>
                <a:latin typeface="Arial" panose="020F0502020204030204"/>
                <a:ea typeface="微软雅黑"/>
                <a:cs typeface="+mn-ea"/>
                <a:sym typeface="+mn-lt"/>
              </a:rPr>
              <a:t>Requirement</a:t>
            </a:r>
          </a:p>
          <a:p>
            <a:pPr algn="ctr">
              <a:defRPr/>
            </a:pPr>
            <a:r>
              <a:rPr lang="en-US" altLang="zh-CN" sz="900" dirty="0">
                <a:solidFill>
                  <a:prstClr val="black"/>
                </a:solidFill>
                <a:latin typeface="Arial" panose="020F0502020204030204"/>
                <a:ea typeface="微软雅黑"/>
                <a:cs typeface="+mn-ea"/>
                <a:sym typeface="+mn-lt"/>
              </a:rPr>
              <a:t>analysis</a:t>
            </a: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cxnSp>
        <p:nvCxnSpPr>
          <p:cNvPr id="99" name="直接箭头连接符 98">
            <a:extLst>
              <a:ext uri="{FF2B5EF4-FFF2-40B4-BE49-F238E27FC236}">
                <a16:creationId xmlns:a16="http://schemas.microsoft.com/office/drawing/2014/main" id="{5C4F2EAB-DF10-4F33-A8A3-467BDAD65D18}"/>
              </a:ext>
            </a:extLst>
          </p:cNvPr>
          <p:cNvCxnSpPr>
            <a:cxnSpLocks/>
            <a:endCxn id="40" idx="0"/>
          </p:cNvCxnSpPr>
          <p:nvPr/>
        </p:nvCxnSpPr>
        <p:spPr>
          <a:xfrm>
            <a:off x="2098136" y="1448692"/>
            <a:ext cx="0" cy="9893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0" name="文本框 99">
            <a:extLst>
              <a:ext uri="{FF2B5EF4-FFF2-40B4-BE49-F238E27FC236}">
                <a16:creationId xmlns:a16="http://schemas.microsoft.com/office/drawing/2014/main" id="{3329B88B-AE60-4D8A-AE60-44607606CFE9}"/>
              </a:ext>
            </a:extLst>
          </p:cNvPr>
          <p:cNvSpPr txBox="1"/>
          <p:nvPr/>
        </p:nvSpPr>
        <p:spPr>
          <a:xfrm>
            <a:off x="2002904" y="1813861"/>
            <a:ext cx="881810" cy="2308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ea typeface="微软雅黑"/>
                <a:cs typeface="+mn-ea"/>
                <a:sym typeface="+mn-lt"/>
              </a:rPr>
              <a:t> </a:t>
            </a:r>
            <a:r>
              <a:rPr lang="en-US" altLang="zh-CN" sz="900" dirty="0">
                <a:solidFill>
                  <a:prstClr val="black"/>
                </a:solidFill>
                <a:ea typeface="微软雅黑"/>
                <a:cs typeface="+mn-ea"/>
                <a:sym typeface="+mn-lt"/>
              </a:rPr>
              <a:t>User intent</a:t>
            </a:r>
            <a:endParaRPr kumimoji="0" lang="en-US" altLang="zh-CN" sz="900" b="0" i="0" u="none" strike="noStrike" kern="1200" cap="none" spc="0" normalizeH="0" baseline="0" noProof="0" dirty="0">
              <a:ln>
                <a:noFill/>
              </a:ln>
              <a:solidFill>
                <a:prstClr val="black"/>
              </a:solidFill>
              <a:effectLst/>
              <a:uLnTx/>
              <a:uFillTx/>
              <a:ea typeface="微软雅黑"/>
              <a:cs typeface="+mn-ea"/>
              <a:sym typeface="+mn-lt"/>
            </a:endParaRPr>
          </a:p>
        </p:txBody>
      </p:sp>
      <p:cxnSp>
        <p:nvCxnSpPr>
          <p:cNvPr id="106" name="直接连接符 105">
            <a:extLst>
              <a:ext uri="{FF2B5EF4-FFF2-40B4-BE49-F238E27FC236}">
                <a16:creationId xmlns:a16="http://schemas.microsoft.com/office/drawing/2014/main" id="{726542BE-DA3A-44AC-8C54-3932D5C5A585}"/>
              </a:ext>
            </a:extLst>
          </p:cNvPr>
          <p:cNvCxnSpPr>
            <a:cxnSpLocks/>
          </p:cNvCxnSpPr>
          <p:nvPr/>
        </p:nvCxnSpPr>
        <p:spPr>
          <a:xfrm>
            <a:off x="1822747" y="3871092"/>
            <a:ext cx="0" cy="191404"/>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687E4E01-5CEF-4488-838D-524DD399CACC}"/>
              </a:ext>
            </a:extLst>
          </p:cNvPr>
          <p:cNvCxnSpPr>
            <a:cxnSpLocks/>
          </p:cNvCxnSpPr>
          <p:nvPr/>
        </p:nvCxnSpPr>
        <p:spPr>
          <a:xfrm>
            <a:off x="1822747" y="4062496"/>
            <a:ext cx="2511128" cy="0"/>
          </a:xfrm>
          <a:prstGeom prst="line">
            <a:avLst/>
          </a:prstGeom>
          <a:ln>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6DA26B8F-9B5E-45A1-8EEE-51893635DBA6}"/>
              </a:ext>
            </a:extLst>
          </p:cNvPr>
          <p:cNvCxnSpPr>
            <a:cxnSpLocks/>
          </p:cNvCxnSpPr>
          <p:nvPr/>
        </p:nvCxnSpPr>
        <p:spPr>
          <a:xfrm>
            <a:off x="2065639" y="3871092"/>
            <a:ext cx="0" cy="115198"/>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FB99AFE9-8F82-4F4E-9CBC-CEF111F328B6}"/>
              </a:ext>
            </a:extLst>
          </p:cNvPr>
          <p:cNvCxnSpPr>
            <a:cxnSpLocks/>
          </p:cNvCxnSpPr>
          <p:nvPr/>
        </p:nvCxnSpPr>
        <p:spPr>
          <a:xfrm>
            <a:off x="2065639" y="3986290"/>
            <a:ext cx="2315861" cy="0"/>
          </a:xfrm>
          <a:prstGeom prst="line">
            <a:avLst/>
          </a:prstGeom>
          <a:ln>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24" name="文本框 123">
            <a:extLst>
              <a:ext uri="{FF2B5EF4-FFF2-40B4-BE49-F238E27FC236}">
                <a16:creationId xmlns:a16="http://schemas.microsoft.com/office/drawing/2014/main" id="{8DADA70F-A68B-4973-A14F-AFDF3F1A1A5B}"/>
              </a:ext>
            </a:extLst>
          </p:cNvPr>
          <p:cNvSpPr txBox="1"/>
          <p:nvPr/>
        </p:nvSpPr>
        <p:spPr>
          <a:xfrm>
            <a:off x="1995889" y="3844729"/>
            <a:ext cx="1129900" cy="20005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black"/>
                </a:solidFill>
                <a:effectLst/>
                <a:uLnTx/>
                <a:uFillTx/>
                <a:ea typeface="微软雅黑"/>
                <a:cs typeface="+mn-ea"/>
                <a:sym typeface="+mn-lt"/>
              </a:rPr>
              <a:t> b</a:t>
            </a:r>
            <a:r>
              <a:rPr lang="en-US" altLang="zh-CN" sz="700" dirty="0">
                <a:solidFill>
                  <a:prstClr val="black"/>
                </a:solidFill>
                <a:ea typeface="微软雅黑"/>
                <a:cs typeface="+mn-ea"/>
                <a:sym typeface="+mn-lt"/>
              </a:rPr>
              <a:t>. App/user intent</a:t>
            </a:r>
            <a:endParaRPr kumimoji="0" lang="en-US" altLang="zh-CN" sz="700" b="0" i="0" u="none" strike="noStrike" kern="1200" cap="none" spc="0" normalizeH="0" baseline="0" noProof="0" dirty="0">
              <a:ln>
                <a:noFill/>
              </a:ln>
              <a:solidFill>
                <a:prstClr val="black"/>
              </a:solidFill>
              <a:effectLst/>
              <a:uLnTx/>
              <a:uFillTx/>
              <a:ea typeface="微软雅黑"/>
              <a:cs typeface="+mn-ea"/>
              <a:sym typeface="+mn-lt"/>
            </a:endParaRPr>
          </a:p>
        </p:txBody>
      </p:sp>
      <p:sp>
        <p:nvSpPr>
          <p:cNvPr id="110" name="矩形 109">
            <a:extLst>
              <a:ext uri="{FF2B5EF4-FFF2-40B4-BE49-F238E27FC236}">
                <a16:creationId xmlns:a16="http://schemas.microsoft.com/office/drawing/2014/main" id="{4AAD884D-E093-4F74-8223-2F6E29253371}"/>
              </a:ext>
            </a:extLst>
          </p:cNvPr>
          <p:cNvSpPr/>
          <p:nvPr/>
        </p:nvSpPr>
        <p:spPr>
          <a:xfrm>
            <a:off x="2133717" y="3286676"/>
            <a:ext cx="381295" cy="489407"/>
          </a:xfrm>
          <a:prstGeom prst="rect">
            <a:avLst/>
          </a:prstGeom>
          <a:noFill/>
          <a:ln>
            <a:solidFill>
              <a:srgbClr val="2F528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defRPr/>
            </a:pPr>
            <a:r>
              <a:rPr lang="en-US" altLang="zh-CN" sz="800" dirty="0">
                <a:solidFill>
                  <a:prstClr val="black"/>
                </a:solidFill>
                <a:ea typeface="微软雅黑"/>
                <a:cs typeface="+mn-ea"/>
                <a:sym typeface="+mn-lt"/>
              </a:rPr>
              <a:t>UP</a:t>
            </a:r>
          </a:p>
        </p:txBody>
      </p:sp>
      <p:sp>
        <p:nvSpPr>
          <p:cNvPr id="115" name="文本框 114">
            <a:extLst>
              <a:ext uri="{FF2B5EF4-FFF2-40B4-BE49-F238E27FC236}">
                <a16:creationId xmlns:a16="http://schemas.microsoft.com/office/drawing/2014/main" id="{99BF393F-98D4-4128-87BE-FB998E5788BF}"/>
              </a:ext>
            </a:extLst>
          </p:cNvPr>
          <p:cNvSpPr txBox="1"/>
          <p:nvPr/>
        </p:nvSpPr>
        <p:spPr>
          <a:xfrm>
            <a:off x="1344744" y="2098675"/>
            <a:ext cx="1681432" cy="646331"/>
          </a:xfrm>
          <a:prstGeom prst="rect">
            <a:avLst/>
          </a:prstGeom>
          <a:noFill/>
          <a:ln>
            <a:solidFill>
              <a:schemeClr val="accent1">
                <a:shade val="50000"/>
              </a:schemeClr>
            </a:solidFill>
            <a:prstDash val="soli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1" dirty="0">
                <a:solidFill>
                  <a:prstClr val="black"/>
                </a:solidFill>
                <a:ea typeface="微软雅黑"/>
                <a:cs typeface="+mn-ea"/>
                <a:sym typeface="+mn-lt"/>
              </a:rPr>
              <a:t>UE AP module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900" b="1" i="0" u="none" strike="noStrike" kern="1200" cap="none" spc="0" normalizeH="0" baseline="0" noProof="0" dirty="0">
              <a:ln>
                <a:noFill/>
              </a:ln>
              <a:solidFill>
                <a:prstClr val="black"/>
              </a:solidFill>
              <a:effectLst/>
              <a:uLnTx/>
              <a:uFillTx/>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900" b="1" i="0" u="none" strike="noStrike" kern="1200" cap="none" spc="0" normalizeH="0" baseline="0" noProof="0" dirty="0">
              <a:ln>
                <a:noFill/>
              </a:ln>
              <a:solidFill>
                <a:prstClr val="black"/>
              </a:solidFill>
              <a:effectLst/>
              <a:uLnTx/>
              <a:uFillTx/>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900" b="1" i="0" u="none" strike="noStrike" kern="1200" cap="none" spc="0" normalizeH="0" baseline="0" noProof="0" dirty="0">
              <a:ln>
                <a:noFill/>
              </a:ln>
              <a:solidFill>
                <a:prstClr val="black"/>
              </a:solidFill>
              <a:effectLst/>
              <a:uLnTx/>
              <a:uFillTx/>
              <a:ea typeface="微软雅黑"/>
              <a:cs typeface="+mn-ea"/>
              <a:sym typeface="+mn-lt"/>
            </a:endParaRPr>
          </a:p>
        </p:txBody>
      </p:sp>
      <p:sp>
        <p:nvSpPr>
          <p:cNvPr id="119" name="文本框 118">
            <a:extLst>
              <a:ext uri="{FF2B5EF4-FFF2-40B4-BE49-F238E27FC236}">
                <a16:creationId xmlns:a16="http://schemas.microsoft.com/office/drawing/2014/main" id="{1F73DF95-DDDA-4A26-A943-ECB851F45404}"/>
              </a:ext>
            </a:extLst>
          </p:cNvPr>
          <p:cNvSpPr txBox="1"/>
          <p:nvPr/>
        </p:nvSpPr>
        <p:spPr>
          <a:xfrm>
            <a:off x="1702623" y="3097239"/>
            <a:ext cx="881810" cy="2308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1" dirty="0">
                <a:solidFill>
                  <a:prstClr val="black"/>
                </a:solidFill>
                <a:ea typeface="微软雅黑"/>
                <a:cs typeface="+mn-ea"/>
                <a:sym typeface="+mn-lt"/>
              </a:rPr>
              <a:t>UE Modem</a:t>
            </a:r>
            <a:endParaRPr kumimoji="0" lang="en-US" altLang="zh-CN" sz="900" b="1" i="0" u="none" strike="noStrike" kern="1200" cap="none" spc="0" normalizeH="0" baseline="0" noProof="0" dirty="0">
              <a:ln>
                <a:noFill/>
              </a:ln>
              <a:solidFill>
                <a:prstClr val="black"/>
              </a:solidFill>
              <a:effectLst/>
              <a:uLnTx/>
              <a:uFillTx/>
              <a:ea typeface="微软雅黑"/>
              <a:cs typeface="+mn-ea"/>
              <a:sym typeface="+mn-lt"/>
            </a:endParaRPr>
          </a:p>
        </p:txBody>
      </p:sp>
      <p:sp>
        <p:nvSpPr>
          <p:cNvPr id="121" name="文本框 120">
            <a:extLst>
              <a:ext uri="{FF2B5EF4-FFF2-40B4-BE49-F238E27FC236}">
                <a16:creationId xmlns:a16="http://schemas.microsoft.com/office/drawing/2014/main" id="{4658FC51-281C-42D5-A637-92D0D7E6F13C}"/>
              </a:ext>
            </a:extLst>
          </p:cNvPr>
          <p:cNvSpPr txBox="1"/>
          <p:nvPr/>
        </p:nvSpPr>
        <p:spPr>
          <a:xfrm>
            <a:off x="9491123" y="2528826"/>
            <a:ext cx="1775539"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00" dirty="0">
                <a:solidFill>
                  <a:srgbClr val="FF0000"/>
                </a:solidFill>
                <a:latin typeface="Arial" panose="020F0502020204030204"/>
                <a:ea typeface="微软雅黑"/>
                <a:cs typeface="+mn-ea"/>
                <a:sym typeface="+mn-lt"/>
              </a:rPr>
              <a:t>AI coordination</a:t>
            </a:r>
          </a:p>
        </p:txBody>
      </p:sp>
      <p:sp>
        <p:nvSpPr>
          <p:cNvPr id="122" name="矩形: 圆角 121">
            <a:extLst>
              <a:ext uri="{FF2B5EF4-FFF2-40B4-BE49-F238E27FC236}">
                <a16:creationId xmlns:a16="http://schemas.microsoft.com/office/drawing/2014/main" id="{F360D1F1-C014-4D1D-98D2-83ED735CD257}"/>
              </a:ext>
            </a:extLst>
          </p:cNvPr>
          <p:cNvSpPr/>
          <p:nvPr/>
        </p:nvSpPr>
        <p:spPr>
          <a:xfrm>
            <a:off x="4910141" y="1772539"/>
            <a:ext cx="3233119" cy="2898534"/>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800" dirty="0">
                <a:solidFill>
                  <a:prstClr val="black"/>
                </a:solidFill>
                <a:ea typeface="微软雅黑"/>
                <a:cs typeface="+mn-ea"/>
                <a:sym typeface="+mn-lt"/>
              </a:rPr>
              <a:t> </a:t>
            </a:r>
          </a:p>
        </p:txBody>
      </p:sp>
      <p:sp>
        <p:nvSpPr>
          <p:cNvPr id="123" name="矩形: 圆角 122">
            <a:extLst>
              <a:ext uri="{FF2B5EF4-FFF2-40B4-BE49-F238E27FC236}">
                <a16:creationId xmlns:a16="http://schemas.microsoft.com/office/drawing/2014/main" id="{438C18C7-0F6E-4D12-A89E-FE5C3EA444E0}"/>
              </a:ext>
            </a:extLst>
          </p:cNvPr>
          <p:cNvSpPr/>
          <p:nvPr/>
        </p:nvSpPr>
        <p:spPr>
          <a:xfrm>
            <a:off x="5468369" y="2411193"/>
            <a:ext cx="1144067" cy="261610"/>
          </a:xfrm>
          <a:prstGeom prst="roundRect">
            <a:avLst/>
          </a:prstGeom>
          <a:solidFill>
            <a:schemeClr val="bg2">
              <a:lumMod val="5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900" dirty="0">
                <a:solidFill>
                  <a:schemeClr val="tx1"/>
                </a:solidFill>
              </a:rPr>
              <a:t>AI agent</a:t>
            </a:r>
            <a:endParaRPr lang="zh-CN" altLang="en-US" sz="900" dirty="0">
              <a:solidFill>
                <a:schemeClr val="tx1"/>
              </a:solidFill>
            </a:endParaRPr>
          </a:p>
        </p:txBody>
      </p:sp>
      <p:sp>
        <p:nvSpPr>
          <p:cNvPr id="125" name="文本框 124">
            <a:extLst>
              <a:ext uri="{FF2B5EF4-FFF2-40B4-BE49-F238E27FC236}">
                <a16:creationId xmlns:a16="http://schemas.microsoft.com/office/drawing/2014/main" id="{EC7231B4-E44A-4CB6-81B3-491FD5EDA03C}"/>
              </a:ext>
            </a:extLst>
          </p:cNvPr>
          <p:cNvSpPr txBox="1"/>
          <p:nvPr/>
        </p:nvSpPr>
        <p:spPr>
          <a:xfrm>
            <a:off x="5327322" y="3096148"/>
            <a:ext cx="2587844" cy="748113"/>
          </a:xfrm>
          <a:prstGeom prst="rect">
            <a:avLst/>
          </a:prstGeom>
          <a:solidFill>
            <a:schemeClr val="accent1">
              <a:lumMod val="20000"/>
              <a:lumOff val="80000"/>
            </a:schemeClr>
          </a:solidFill>
          <a:ln>
            <a:solidFill>
              <a:schemeClr val="accent1">
                <a:shade val="50000"/>
              </a:schemeClr>
            </a:solidFill>
            <a:prstDash val="sysDash"/>
          </a:ln>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00" b="0" i="0" u="none" strike="noStrike" kern="1200" cap="none" spc="0" normalizeH="0" baseline="0" noProof="0" dirty="0">
              <a:ln>
                <a:noFill/>
              </a:ln>
              <a:solidFill>
                <a:prstClr val="black"/>
              </a:solidFill>
              <a:effectLst/>
              <a:uLnTx/>
              <a:uFillTx/>
              <a:ea typeface="微软雅黑"/>
              <a:cs typeface="+mn-ea"/>
              <a:sym typeface="+mn-lt"/>
            </a:endParaRPr>
          </a:p>
        </p:txBody>
      </p:sp>
      <p:sp>
        <p:nvSpPr>
          <p:cNvPr id="132" name="矩形: 圆角 131">
            <a:extLst>
              <a:ext uri="{FF2B5EF4-FFF2-40B4-BE49-F238E27FC236}">
                <a16:creationId xmlns:a16="http://schemas.microsoft.com/office/drawing/2014/main" id="{3EDF6AF2-5557-4054-ADD5-7902582DF803}"/>
              </a:ext>
            </a:extLst>
          </p:cNvPr>
          <p:cNvSpPr/>
          <p:nvPr/>
        </p:nvSpPr>
        <p:spPr>
          <a:xfrm>
            <a:off x="6959322" y="3155125"/>
            <a:ext cx="822052" cy="590972"/>
          </a:xfrm>
          <a:prstGeom prst="roundRect">
            <a:avLst/>
          </a:prstGeom>
          <a:solidFill>
            <a:schemeClr val="accent6">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900" dirty="0">
                <a:solidFill>
                  <a:schemeClr val="tx1"/>
                </a:solidFill>
              </a:rPr>
              <a:t>AI capability</a:t>
            </a:r>
          </a:p>
        </p:txBody>
      </p:sp>
      <p:grpSp>
        <p:nvGrpSpPr>
          <p:cNvPr id="133" name="组合 132">
            <a:extLst>
              <a:ext uri="{FF2B5EF4-FFF2-40B4-BE49-F238E27FC236}">
                <a16:creationId xmlns:a16="http://schemas.microsoft.com/office/drawing/2014/main" id="{3A42E492-C823-4B7E-B392-FC8AB5A1B419}"/>
              </a:ext>
            </a:extLst>
          </p:cNvPr>
          <p:cNvGrpSpPr/>
          <p:nvPr/>
        </p:nvGrpSpPr>
        <p:grpSpPr>
          <a:xfrm>
            <a:off x="5310018" y="4115439"/>
            <a:ext cx="2671382" cy="458557"/>
            <a:chOff x="1258892" y="4005004"/>
            <a:chExt cx="2288220" cy="425800"/>
          </a:xfrm>
        </p:grpSpPr>
        <p:sp>
          <p:nvSpPr>
            <p:cNvPr id="134" name="任意多边形: 形状 133">
              <a:extLst>
                <a:ext uri="{FF2B5EF4-FFF2-40B4-BE49-F238E27FC236}">
                  <a16:creationId xmlns:a16="http://schemas.microsoft.com/office/drawing/2014/main" id="{1591DCDB-C3BF-4328-B210-CECC9C9A9873}"/>
                </a:ext>
              </a:extLst>
            </p:cNvPr>
            <p:cNvSpPr/>
            <p:nvPr/>
          </p:nvSpPr>
          <p:spPr>
            <a:xfrm>
              <a:off x="1258892" y="4005004"/>
              <a:ext cx="2288220" cy="425800"/>
            </a:xfrm>
            <a:custGeom>
              <a:avLst/>
              <a:gdLst>
                <a:gd name="connsiteX0" fmla="*/ 1098757 w 2328375"/>
                <a:gd name="connsiteY0" fmla="*/ 0 h 453123"/>
                <a:gd name="connsiteX1" fmla="*/ 2286233 w 2328375"/>
                <a:gd name="connsiteY1" fmla="*/ 0 h 453123"/>
                <a:gd name="connsiteX2" fmla="*/ 2328375 w 2328375"/>
                <a:gd name="connsiteY2" fmla="*/ 42142 h 453123"/>
                <a:gd name="connsiteX3" fmla="*/ 2328375 w 2328375"/>
                <a:gd name="connsiteY3" fmla="*/ 210704 h 453123"/>
                <a:gd name="connsiteX4" fmla="*/ 2321806 w 2328375"/>
                <a:gd name="connsiteY4" fmla="*/ 226564 h 453123"/>
                <a:gd name="connsiteX5" fmla="*/ 2328373 w 2328375"/>
                <a:gd name="connsiteY5" fmla="*/ 242419 h 453123"/>
                <a:gd name="connsiteX6" fmla="*/ 2328373 w 2328375"/>
                <a:gd name="connsiteY6" fmla="*/ 410981 h 453123"/>
                <a:gd name="connsiteX7" fmla="*/ 2286231 w 2328375"/>
                <a:gd name="connsiteY7" fmla="*/ 453123 h 453123"/>
                <a:gd name="connsiteX8" fmla="*/ 42142 w 2328375"/>
                <a:gd name="connsiteY8" fmla="*/ 453123 h 453123"/>
                <a:gd name="connsiteX9" fmla="*/ 0 w 2328375"/>
                <a:gd name="connsiteY9" fmla="*/ 410981 h 453123"/>
                <a:gd name="connsiteX10" fmla="*/ 0 w 2328375"/>
                <a:gd name="connsiteY10" fmla="*/ 242419 h 453123"/>
                <a:gd name="connsiteX11" fmla="*/ 42142 w 2328375"/>
                <a:gd name="connsiteY11" fmla="*/ 200277 h 453123"/>
                <a:gd name="connsiteX12" fmla="*/ 1056615 w 2328375"/>
                <a:gd name="connsiteY12" fmla="*/ 200277 h 453123"/>
                <a:gd name="connsiteX13" fmla="*/ 1056615 w 2328375"/>
                <a:gd name="connsiteY13" fmla="*/ 42142 h 453123"/>
                <a:gd name="connsiteX14" fmla="*/ 1098757 w 2328375"/>
                <a:gd name="connsiteY14" fmla="*/ 0 h 45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8375" h="453123">
                  <a:moveTo>
                    <a:pt x="1098757" y="0"/>
                  </a:moveTo>
                  <a:lnTo>
                    <a:pt x="2286233" y="0"/>
                  </a:lnTo>
                  <a:cubicBezTo>
                    <a:pt x="2309507" y="0"/>
                    <a:pt x="2328375" y="18868"/>
                    <a:pt x="2328375" y="42142"/>
                  </a:cubicBezTo>
                  <a:lnTo>
                    <a:pt x="2328375" y="210704"/>
                  </a:lnTo>
                  <a:lnTo>
                    <a:pt x="2321806" y="226564"/>
                  </a:lnTo>
                  <a:lnTo>
                    <a:pt x="2328373" y="242419"/>
                  </a:lnTo>
                  <a:lnTo>
                    <a:pt x="2328373" y="410981"/>
                  </a:lnTo>
                  <a:cubicBezTo>
                    <a:pt x="2328373" y="434255"/>
                    <a:pt x="2309505" y="453123"/>
                    <a:pt x="2286231" y="453123"/>
                  </a:cubicBezTo>
                  <a:lnTo>
                    <a:pt x="42142" y="453123"/>
                  </a:lnTo>
                  <a:cubicBezTo>
                    <a:pt x="18868" y="453123"/>
                    <a:pt x="0" y="434255"/>
                    <a:pt x="0" y="410981"/>
                  </a:cubicBezTo>
                  <a:lnTo>
                    <a:pt x="0" y="242419"/>
                  </a:lnTo>
                  <a:cubicBezTo>
                    <a:pt x="0" y="219145"/>
                    <a:pt x="18868" y="200277"/>
                    <a:pt x="42142" y="200277"/>
                  </a:cubicBezTo>
                  <a:lnTo>
                    <a:pt x="1056615" y="200277"/>
                  </a:lnTo>
                  <a:lnTo>
                    <a:pt x="1056615" y="42142"/>
                  </a:lnTo>
                  <a:cubicBezTo>
                    <a:pt x="1056615" y="18868"/>
                    <a:pt x="1075483" y="0"/>
                    <a:pt x="1098757" y="0"/>
                  </a:cubicBezTo>
                  <a:close/>
                </a:path>
              </a:pathLst>
            </a:custGeom>
            <a:solidFill>
              <a:schemeClr val="accent2">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white"/>
                </a:solidFill>
                <a:effectLst/>
                <a:uLnTx/>
                <a:uFillTx/>
                <a:ea typeface="微软雅黑"/>
                <a:cs typeface="+mn-ea"/>
                <a:sym typeface="+mn-lt"/>
              </a:endParaRPr>
            </a:p>
          </p:txBody>
        </p:sp>
        <p:sp>
          <p:nvSpPr>
            <p:cNvPr id="135" name="矩形 134">
              <a:extLst>
                <a:ext uri="{FF2B5EF4-FFF2-40B4-BE49-F238E27FC236}">
                  <a16:creationId xmlns:a16="http://schemas.microsoft.com/office/drawing/2014/main" id="{DE54DF65-BB56-472B-808E-C89EC2EE829D}"/>
                </a:ext>
              </a:extLst>
            </p:cNvPr>
            <p:cNvSpPr/>
            <p:nvPr/>
          </p:nvSpPr>
          <p:spPr>
            <a:xfrm>
              <a:off x="2558274" y="4025427"/>
              <a:ext cx="780311" cy="12476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black"/>
                  </a:solidFill>
                  <a:effectLst/>
                  <a:uLnTx/>
                  <a:uFillTx/>
                  <a:ea typeface="微软雅黑"/>
                  <a:cs typeface="+mn-ea"/>
                  <a:sym typeface="+mn-lt"/>
                </a:rPr>
                <a:t>Data storage</a:t>
              </a:r>
              <a:endParaRPr kumimoji="0" lang="zh-CN" altLang="en-US" sz="700" b="0" i="0" u="none" strike="noStrike" kern="1200" cap="none" spc="0" normalizeH="0" baseline="0" noProof="0" dirty="0">
                <a:ln>
                  <a:noFill/>
                </a:ln>
                <a:solidFill>
                  <a:prstClr val="black"/>
                </a:solidFill>
                <a:effectLst/>
                <a:uLnTx/>
                <a:uFillTx/>
                <a:ea typeface="微软雅黑"/>
                <a:cs typeface="+mn-ea"/>
                <a:sym typeface="+mn-lt"/>
              </a:endParaRPr>
            </a:p>
          </p:txBody>
        </p:sp>
        <p:sp>
          <p:nvSpPr>
            <p:cNvPr id="136" name="矩形 135">
              <a:extLst>
                <a:ext uri="{FF2B5EF4-FFF2-40B4-BE49-F238E27FC236}">
                  <a16:creationId xmlns:a16="http://schemas.microsoft.com/office/drawing/2014/main" id="{4598EE5B-6E6B-42B6-A331-968D64189801}"/>
                </a:ext>
              </a:extLst>
            </p:cNvPr>
            <p:cNvSpPr/>
            <p:nvPr/>
          </p:nvSpPr>
          <p:spPr>
            <a:xfrm>
              <a:off x="1369509" y="4221650"/>
              <a:ext cx="2120868" cy="195248"/>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700" dirty="0">
                  <a:solidFill>
                    <a:prstClr val="black"/>
                  </a:solidFill>
                  <a:ea typeface="微软雅黑"/>
                  <a:cs typeface="+mn-ea"/>
                  <a:sym typeface="+mn-lt"/>
                </a:rPr>
                <a:t>Data collection and transfer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700" dirty="0">
                  <a:solidFill>
                    <a:prstClr val="black"/>
                  </a:solidFill>
                  <a:ea typeface="微软雅黑"/>
                  <a:cs typeface="+mn-ea"/>
                  <a:sym typeface="+mn-lt"/>
                </a:rPr>
                <a:t>(internal and external)</a:t>
              </a:r>
              <a:endParaRPr kumimoji="0" lang="zh-CN" altLang="en-US" sz="700" b="0" i="0" u="none" strike="noStrike" kern="1200" cap="none" spc="0" normalizeH="0" baseline="0" noProof="0" dirty="0">
                <a:ln>
                  <a:noFill/>
                </a:ln>
                <a:solidFill>
                  <a:prstClr val="black"/>
                </a:solidFill>
                <a:effectLst/>
                <a:uLnTx/>
                <a:uFillTx/>
                <a:ea typeface="微软雅黑"/>
                <a:cs typeface="+mn-ea"/>
                <a:sym typeface="+mn-lt"/>
              </a:endParaRPr>
            </a:p>
          </p:txBody>
        </p:sp>
      </p:grpSp>
      <p:sp>
        <p:nvSpPr>
          <p:cNvPr id="138" name="文本框 137">
            <a:extLst>
              <a:ext uri="{FF2B5EF4-FFF2-40B4-BE49-F238E27FC236}">
                <a16:creationId xmlns:a16="http://schemas.microsoft.com/office/drawing/2014/main" id="{EA2C4640-C989-4F58-850A-6E144497DB3F}"/>
              </a:ext>
            </a:extLst>
          </p:cNvPr>
          <p:cNvSpPr txBox="1"/>
          <p:nvPr/>
        </p:nvSpPr>
        <p:spPr>
          <a:xfrm>
            <a:off x="5898285" y="2710945"/>
            <a:ext cx="1668874" cy="2308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ea typeface="微软雅黑"/>
                <a:cs typeface="+mn-ea"/>
                <a:sym typeface="+mn-lt"/>
              </a:rPr>
              <a:t> </a:t>
            </a:r>
            <a:r>
              <a:rPr lang="en-US" altLang="zh-CN" sz="900" dirty="0">
                <a:solidFill>
                  <a:prstClr val="black"/>
                </a:solidFill>
                <a:ea typeface="微软雅黑"/>
                <a:cs typeface="+mn-ea"/>
                <a:sym typeface="+mn-lt"/>
              </a:rPr>
              <a:t>e.g. user intent/APP intent</a:t>
            </a:r>
            <a:endParaRPr kumimoji="0" lang="en-US" altLang="zh-CN" sz="900" b="0" i="0" u="none" strike="noStrike" kern="1200" cap="none" spc="0" normalizeH="0" baseline="0" noProof="0" dirty="0">
              <a:ln>
                <a:noFill/>
              </a:ln>
              <a:solidFill>
                <a:prstClr val="black"/>
              </a:solidFill>
              <a:effectLst/>
              <a:uLnTx/>
              <a:uFillTx/>
              <a:ea typeface="微软雅黑"/>
              <a:cs typeface="+mn-ea"/>
              <a:sym typeface="+mn-lt"/>
            </a:endParaRPr>
          </a:p>
        </p:txBody>
      </p:sp>
      <p:sp>
        <p:nvSpPr>
          <p:cNvPr id="139" name="文本框 138">
            <a:extLst>
              <a:ext uri="{FF2B5EF4-FFF2-40B4-BE49-F238E27FC236}">
                <a16:creationId xmlns:a16="http://schemas.microsoft.com/office/drawing/2014/main" id="{C65419D0-3101-4241-AA1F-1E6A852AA395}"/>
              </a:ext>
            </a:extLst>
          </p:cNvPr>
          <p:cNvSpPr txBox="1"/>
          <p:nvPr/>
        </p:nvSpPr>
        <p:spPr>
          <a:xfrm>
            <a:off x="5134082" y="3861401"/>
            <a:ext cx="765175" cy="20005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black"/>
                </a:solidFill>
                <a:effectLst/>
                <a:uLnTx/>
                <a:uFillTx/>
                <a:ea typeface="微软雅黑"/>
                <a:cs typeface="+mn-ea"/>
                <a:sym typeface="+mn-lt"/>
              </a:rPr>
              <a:t> a</a:t>
            </a:r>
            <a:r>
              <a:rPr lang="en-US" altLang="zh-CN" sz="700" dirty="0">
                <a:solidFill>
                  <a:prstClr val="black"/>
                </a:solidFill>
                <a:ea typeface="微软雅黑"/>
                <a:cs typeface="+mn-ea"/>
                <a:sym typeface="+mn-lt"/>
              </a:rPr>
              <a:t>. UE intent</a:t>
            </a:r>
            <a:endParaRPr kumimoji="0" lang="en-US" altLang="zh-CN" sz="700" b="0" i="0" u="none" strike="noStrike" kern="1200" cap="none" spc="0" normalizeH="0" baseline="0" noProof="0" dirty="0">
              <a:ln>
                <a:noFill/>
              </a:ln>
              <a:solidFill>
                <a:prstClr val="black"/>
              </a:solidFill>
              <a:effectLst/>
              <a:uLnTx/>
              <a:uFillTx/>
              <a:ea typeface="微软雅黑"/>
              <a:cs typeface="+mn-ea"/>
              <a:sym typeface="+mn-lt"/>
            </a:endParaRPr>
          </a:p>
        </p:txBody>
      </p:sp>
      <p:sp>
        <p:nvSpPr>
          <p:cNvPr id="144" name="矩形 143">
            <a:extLst>
              <a:ext uri="{FF2B5EF4-FFF2-40B4-BE49-F238E27FC236}">
                <a16:creationId xmlns:a16="http://schemas.microsoft.com/office/drawing/2014/main" id="{F094CB1C-4B45-451C-9007-BC5E192E41B2}"/>
              </a:ext>
            </a:extLst>
          </p:cNvPr>
          <p:cNvSpPr/>
          <p:nvPr/>
        </p:nvSpPr>
        <p:spPr>
          <a:xfrm>
            <a:off x="5367060" y="3259845"/>
            <a:ext cx="654258" cy="212181"/>
          </a:xfrm>
          <a:prstGeom prst="rect">
            <a:avLst/>
          </a:prstGeom>
          <a:noFill/>
          <a:ln>
            <a:solidFill>
              <a:srgbClr val="2F528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defRPr/>
            </a:pPr>
            <a:r>
              <a:rPr lang="en-US" altLang="zh-CN" sz="800" dirty="0">
                <a:solidFill>
                  <a:prstClr val="black"/>
                </a:solidFill>
                <a:ea typeface="微软雅黑"/>
                <a:cs typeface="+mn-ea"/>
                <a:sym typeface="+mn-lt"/>
              </a:rPr>
              <a:t>NAS (e.g. MM, SM)</a:t>
            </a:r>
          </a:p>
        </p:txBody>
      </p:sp>
      <p:sp>
        <p:nvSpPr>
          <p:cNvPr id="145" name="矩形 144">
            <a:extLst>
              <a:ext uri="{FF2B5EF4-FFF2-40B4-BE49-F238E27FC236}">
                <a16:creationId xmlns:a16="http://schemas.microsoft.com/office/drawing/2014/main" id="{95F2A3D0-CB62-4CE2-BF5D-37AB478B8D0A}"/>
              </a:ext>
            </a:extLst>
          </p:cNvPr>
          <p:cNvSpPr/>
          <p:nvPr/>
        </p:nvSpPr>
        <p:spPr>
          <a:xfrm>
            <a:off x="5371030" y="3553508"/>
            <a:ext cx="654258" cy="205897"/>
          </a:xfrm>
          <a:prstGeom prst="rect">
            <a:avLst/>
          </a:prstGeom>
          <a:noFill/>
          <a:ln>
            <a:solidFill>
              <a:srgbClr val="2F528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defRPr/>
            </a:pPr>
            <a:r>
              <a:rPr lang="en-US" altLang="zh-CN" sz="800" dirty="0">
                <a:solidFill>
                  <a:prstClr val="black"/>
                </a:solidFill>
                <a:ea typeface="微软雅黑"/>
                <a:cs typeface="+mn-ea"/>
                <a:sym typeface="+mn-lt"/>
              </a:rPr>
              <a:t>AS (e.g. RRC,)</a:t>
            </a:r>
          </a:p>
        </p:txBody>
      </p:sp>
      <p:cxnSp>
        <p:nvCxnSpPr>
          <p:cNvPr id="146" name="直接连接符 145">
            <a:extLst>
              <a:ext uri="{FF2B5EF4-FFF2-40B4-BE49-F238E27FC236}">
                <a16:creationId xmlns:a16="http://schemas.microsoft.com/office/drawing/2014/main" id="{D9EC6ACB-2197-4E0E-B7CB-9A0879CA2780}"/>
              </a:ext>
            </a:extLst>
          </p:cNvPr>
          <p:cNvCxnSpPr>
            <a:cxnSpLocks/>
          </p:cNvCxnSpPr>
          <p:nvPr/>
        </p:nvCxnSpPr>
        <p:spPr>
          <a:xfrm>
            <a:off x="4910141" y="2912086"/>
            <a:ext cx="3233119" cy="27049"/>
          </a:xfrm>
          <a:prstGeom prst="line">
            <a:avLst/>
          </a:prstGeom>
          <a:ln w="1905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7" name="直接箭头连接符 146">
            <a:extLst>
              <a:ext uri="{FF2B5EF4-FFF2-40B4-BE49-F238E27FC236}">
                <a16:creationId xmlns:a16="http://schemas.microsoft.com/office/drawing/2014/main" id="{F2A4BFC9-A745-4205-8333-0307BA6D44D6}"/>
              </a:ext>
            </a:extLst>
          </p:cNvPr>
          <p:cNvCxnSpPr>
            <a:cxnSpLocks/>
            <a:endCxn id="123" idx="0"/>
          </p:cNvCxnSpPr>
          <p:nvPr/>
        </p:nvCxnSpPr>
        <p:spPr>
          <a:xfrm>
            <a:off x="6040403" y="1421861"/>
            <a:ext cx="0" cy="9893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8" name="文本框 147">
            <a:extLst>
              <a:ext uri="{FF2B5EF4-FFF2-40B4-BE49-F238E27FC236}">
                <a16:creationId xmlns:a16="http://schemas.microsoft.com/office/drawing/2014/main" id="{E79D9973-C685-4C1F-8ECA-492DE01999CF}"/>
              </a:ext>
            </a:extLst>
          </p:cNvPr>
          <p:cNvSpPr txBox="1"/>
          <p:nvPr/>
        </p:nvSpPr>
        <p:spPr>
          <a:xfrm>
            <a:off x="5945171" y="1787030"/>
            <a:ext cx="881810" cy="2308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ea typeface="微软雅黑"/>
                <a:cs typeface="+mn-ea"/>
                <a:sym typeface="+mn-lt"/>
              </a:rPr>
              <a:t> </a:t>
            </a:r>
            <a:r>
              <a:rPr lang="en-US" altLang="zh-CN" sz="900" dirty="0">
                <a:solidFill>
                  <a:prstClr val="black"/>
                </a:solidFill>
                <a:ea typeface="微软雅黑"/>
                <a:cs typeface="+mn-ea"/>
                <a:sym typeface="+mn-lt"/>
              </a:rPr>
              <a:t>User intent</a:t>
            </a:r>
            <a:endParaRPr kumimoji="0" lang="en-US" altLang="zh-CN" sz="900" b="0" i="0" u="none" strike="noStrike" kern="1200" cap="none" spc="0" normalizeH="0" baseline="0" noProof="0" dirty="0">
              <a:ln>
                <a:noFill/>
              </a:ln>
              <a:solidFill>
                <a:prstClr val="black"/>
              </a:solidFill>
              <a:effectLst/>
              <a:uLnTx/>
              <a:uFillTx/>
              <a:ea typeface="微软雅黑"/>
              <a:cs typeface="+mn-ea"/>
              <a:sym typeface="+mn-lt"/>
            </a:endParaRPr>
          </a:p>
        </p:txBody>
      </p:sp>
      <p:cxnSp>
        <p:nvCxnSpPr>
          <p:cNvPr id="149" name="直接连接符 148">
            <a:extLst>
              <a:ext uri="{FF2B5EF4-FFF2-40B4-BE49-F238E27FC236}">
                <a16:creationId xmlns:a16="http://schemas.microsoft.com/office/drawing/2014/main" id="{594CBF83-C7A6-49FC-B455-BAF861DD64F8}"/>
              </a:ext>
            </a:extLst>
          </p:cNvPr>
          <p:cNvCxnSpPr>
            <a:cxnSpLocks/>
          </p:cNvCxnSpPr>
          <p:nvPr/>
        </p:nvCxnSpPr>
        <p:spPr>
          <a:xfrm>
            <a:off x="5765014" y="3844261"/>
            <a:ext cx="0" cy="191404"/>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D875469B-7389-413E-B71C-269C690EA9E4}"/>
              </a:ext>
            </a:extLst>
          </p:cNvPr>
          <p:cNvCxnSpPr>
            <a:cxnSpLocks/>
          </p:cNvCxnSpPr>
          <p:nvPr/>
        </p:nvCxnSpPr>
        <p:spPr>
          <a:xfrm>
            <a:off x="5765014" y="4035665"/>
            <a:ext cx="2511128" cy="0"/>
          </a:xfrm>
          <a:prstGeom prst="line">
            <a:avLst/>
          </a:prstGeom>
          <a:ln>
            <a:solidFill>
              <a:schemeClr val="accent6"/>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9BF39BD2-B3E5-4FFA-8C5F-91C2F58CF035}"/>
              </a:ext>
            </a:extLst>
          </p:cNvPr>
          <p:cNvCxnSpPr>
            <a:cxnSpLocks/>
          </p:cNvCxnSpPr>
          <p:nvPr/>
        </p:nvCxnSpPr>
        <p:spPr>
          <a:xfrm>
            <a:off x="6007906" y="3844261"/>
            <a:ext cx="0" cy="115198"/>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id="{CD90F23E-8D0A-4096-8902-DC916F570D7D}"/>
              </a:ext>
            </a:extLst>
          </p:cNvPr>
          <p:cNvCxnSpPr>
            <a:cxnSpLocks/>
          </p:cNvCxnSpPr>
          <p:nvPr/>
        </p:nvCxnSpPr>
        <p:spPr>
          <a:xfrm>
            <a:off x="6007906" y="3959459"/>
            <a:ext cx="2315861" cy="0"/>
          </a:xfrm>
          <a:prstGeom prst="line">
            <a:avLst/>
          </a:prstGeom>
          <a:ln>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53" name="文本框 152">
            <a:extLst>
              <a:ext uri="{FF2B5EF4-FFF2-40B4-BE49-F238E27FC236}">
                <a16:creationId xmlns:a16="http://schemas.microsoft.com/office/drawing/2014/main" id="{9BC68DE5-74B7-43EB-B63F-654EC2C827E4}"/>
              </a:ext>
            </a:extLst>
          </p:cNvPr>
          <p:cNvSpPr txBox="1"/>
          <p:nvPr/>
        </p:nvSpPr>
        <p:spPr>
          <a:xfrm>
            <a:off x="5937793" y="3817920"/>
            <a:ext cx="1129900" cy="20005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black"/>
                </a:solidFill>
                <a:effectLst/>
                <a:uLnTx/>
                <a:uFillTx/>
                <a:ea typeface="微软雅黑"/>
                <a:cs typeface="+mn-ea"/>
                <a:sym typeface="+mn-lt"/>
              </a:rPr>
              <a:t> b</a:t>
            </a:r>
            <a:r>
              <a:rPr lang="en-US" altLang="zh-CN" sz="700" dirty="0">
                <a:solidFill>
                  <a:prstClr val="black"/>
                </a:solidFill>
                <a:ea typeface="微软雅黑"/>
                <a:cs typeface="+mn-ea"/>
                <a:sym typeface="+mn-lt"/>
              </a:rPr>
              <a:t>. App/user intent</a:t>
            </a:r>
            <a:endParaRPr kumimoji="0" lang="en-US" altLang="zh-CN" sz="700" b="0" i="0" u="none" strike="noStrike" kern="1200" cap="none" spc="0" normalizeH="0" baseline="0" noProof="0" dirty="0">
              <a:ln>
                <a:noFill/>
              </a:ln>
              <a:solidFill>
                <a:prstClr val="black"/>
              </a:solidFill>
              <a:effectLst/>
              <a:uLnTx/>
              <a:uFillTx/>
              <a:ea typeface="微软雅黑"/>
              <a:cs typeface="+mn-ea"/>
              <a:sym typeface="+mn-lt"/>
            </a:endParaRPr>
          </a:p>
        </p:txBody>
      </p:sp>
      <p:sp>
        <p:nvSpPr>
          <p:cNvPr id="154" name="矩形 153">
            <a:extLst>
              <a:ext uri="{FF2B5EF4-FFF2-40B4-BE49-F238E27FC236}">
                <a16:creationId xmlns:a16="http://schemas.microsoft.com/office/drawing/2014/main" id="{989072E6-0C06-41E1-AA2F-1742959BC2CD}"/>
              </a:ext>
            </a:extLst>
          </p:cNvPr>
          <p:cNvSpPr/>
          <p:nvPr/>
        </p:nvSpPr>
        <p:spPr>
          <a:xfrm>
            <a:off x="6075984" y="3259845"/>
            <a:ext cx="614825" cy="489407"/>
          </a:xfrm>
          <a:prstGeom prst="rect">
            <a:avLst/>
          </a:prstGeom>
          <a:noFill/>
          <a:ln>
            <a:solidFill>
              <a:srgbClr val="2F528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defRPr/>
            </a:pPr>
            <a:r>
              <a:rPr lang="en-US" altLang="zh-CN" sz="800" dirty="0">
                <a:solidFill>
                  <a:prstClr val="black"/>
                </a:solidFill>
                <a:ea typeface="微软雅黑"/>
                <a:cs typeface="+mn-ea"/>
                <a:sym typeface="+mn-lt"/>
              </a:rPr>
              <a:t>UP</a:t>
            </a:r>
          </a:p>
        </p:txBody>
      </p:sp>
      <p:sp>
        <p:nvSpPr>
          <p:cNvPr id="155" name="文本框 154">
            <a:extLst>
              <a:ext uri="{FF2B5EF4-FFF2-40B4-BE49-F238E27FC236}">
                <a16:creationId xmlns:a16="http://schemas.microsoft.com/office/drawing/2014/main" id="{2C746E05-9718-4B9E-A4CC-42B9B1CF319E}"/>
              </a:ext>
            </a:extLst>
          </p:cNvPr>
          <p:cNvSpPr txBox="1"/>
          <p:nvPr/>
        </p:nvSpPr>
        <p:spPr>
          <a:xfrm>
            <a:off x="5287011" y="2071844"/>
            <a:ext cx="1681432" cy="646331"/>
          </a:xfrm>
          <a:prstGeom prst="rect">
            <a:avLst/>
          </a:prstGeom>
          <a:noFill/>
          <a:ln>
            <a:solidFill>
              <a:schemeClr val="accent1">
                <a:shade val="50000"/>
              </a:schemeClr>
            </a:solidFill>
            <a:prstDash val="solid"/>
          </a:ln>
        </p:spPr>
        <p:txBody>
          <a:bodyPr wrap="square">
            <a:spAutoFit/>
          </a:bodyPr>
          <a:lstStyle/>
          <a:p>
            <a:pPr algn="ctr">
              <a:defRPr/>
            </a:pPr>
            <a:r>
              <a:rPr lang="en-US" altLang="zh-CN" sz="900" b="1" dirty="0">
                <a:solidFill>
                  <a:prstClr val="black"/>
                </a:solidFill>
                <a:ea typeface="微软雅黑"/>
                <a:cs typeface="+mn-ea"/>
                <a:sym typeface="+mn-lt"/>
              </a:rPr>
              <a:t>UE AP module</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900" b="1" dirty="0">
              <a:solidFill>
                <a:prstClr val="black"/>
              </a:solidFill>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900" b="1" i="0" u="none" strike="noStrike" kern="1200" cap="none" spc="0" normalizeH="0" baseline="0" noProof="0" dirty="0">
              <a:ln>
                <a:noFill/>
              </a:ln>
              <a:solidFill>
                <a:prstClr val="black"/>
              </a:solidFill>
              <a:effectLst/>
              <a:uLnTx/>
              <a:uFillTx/>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900" b="1" i="0" u="none" strike="noStrike" kern="1200" cap="none" spc="0" normalizeH="0" baseline="0" noProof="0" dirty="0">
              <a:ln>
                <a:noFill/>
              </a:ln>
              <a:solidFill>
                <a:prstClr val="black"/>
              </a:solidFill>
              <a:effectLst/>
              <a:uLnTx/>
              <a:uFillTx/>
              <a:ea typeface="微软雅黑"/>
              <a:cs typeface="+mn-ea"/>
              <a:sym typeface="+mn-lt"/>
            </a:endParaRPr>
          </a:p>
        </p:txBody>
      </p:sp>
      <p:sp>
        <p:nvSpPr>
          <p:cNvPr id="156" name="文本框 155">
            <a:extLst>
              <a:ext uri="{FF2B5EF4-FFF2-40B4-BE49-F238E27FC236}">
                <a16:creationId xmlns:a16="http://schemas.microsoft.com/office/drawing/2014/main" id="{93A0FE5C-4D11-4117-9287-90DEFB7E13FE}"/>
              </a:ext>
            </a:extLst>
          </p:cNvPr>
          <p:cNvSpPr txBox="1"/>
          <p:nvPr/>
        </p:nvSpPr>
        <p:spPr>
          <a:xfrm>
            <a:off x="5644890" y="3070408"/>
            <a:ext cx="881810" cy="369332"/>
          </a:xfrm>
          <a:prstGeom prst="rect">
            <a:avLst/>
          </a:prstGeom>
          <a:noFill/>
        </p:spPr>
        <p:txBody>
          <a:bodyPr wrap="square">
            <a:spAutoFit/>
          </a:bodyPr>
          <a:lstStyle/>
          <a:p>
            <a:pPr algn="ctr">
              <a:defRPr/>
            </a:pPr>
            <a:r>
              <a:rPr lang="en-US" altLang="zh-CN" sz="900" b="1" dirty="0">
                <a:solidFill>
                  <a:prstClr val="black"/>
                </a:solidFill>
                <a:ea typeface="微软雅黑"/>
                <a:cs typeface="+mn-ea"/>
                <a:sym typeface="+mn-lt"/>
              </a:rPr>
              <a:t>UE Modem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900" b="1" i="0" u="none" strike="noStrike" kern="1200" cap="none" spc="0" normalizeH="0" baseline="0" noProof="0" dirty="0">
              <a:ln>
                <a:noFill/>
              </a:ln>
              <a:solidFill>
                <a:prstClr val="black"/>
              </a:solidFill>
              <a:effectLst/>
              <a:uLnTx/>
              <a:uFillTx/>
              <a:ea typeface="微软雅黑"/>
              <a:cs typeface="+mn-ea"/>
              <a:sym typeface="+mn-lt"/>
            </a:endParaRPr>
          </a:p>
        </p:txBody>
      </p:sp>
      <p:sp>
        <p:nvSpPr>
          <p:cNvPr id="157" name="矩形: 圆角 156">
            <a:extLst>
              <a:ext uri="{FF2B5EF4-FFF2-40B4-BE49-F238E27FC236}">
                <a16:creationId xmlns:a16="http://schemas.microsoft.com/office/drawing/2014/main" id="{F6D9C426-33B5-47A4-BCB9-AEC075ECAB8B}"/>
              </a:ext>
            </a:extLst>
          </p:cNvPr>
          <p:cNvSpPr/>
          <p:nvPr/>
        </p:nvSpPr>
        <p:spPr>
          <a:xfrm>
            <a:off x="9866204" y="1257599"/>
            <a:ext cx="822052" cy="780472"/>
          </a:xfrm>
          <a:prstGeom prst="roundRect">
            <a:avLst/>
          </a:prstGeom>
          <a:solidFill>
            <a:schemeClr val="accent6">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900" dirty="0">
                <a:solidFill>
                  <a:schemeClr val="tx1"/>
                </a:solidFill>
              </a:rPr>
              <a:t>AI capability</a:t>
            </a:r>
          </a:p>
        </p:txBody>
      </p:sp>
      <p:cxnSp>
        <p:nvCxnSpPr>
          <p:cNvPr id="117" name="直接连接符 116">
            <a:extLst>
              <a:ext uri="{FF2B5EF4-FFF2-40B4-BE49-F238E27FC236}">
                <a16:creationId xmlns:a16="http://schemas.microsoft.com/office/drawing/2014/main" id="{A58F4F0C-7003-45B2-A96E-82FCD26A6251}"/>
              </a:ext>
            </a:extLst>
          </p:cNvPr>
          <p:cNvCxnSpPr/>
          <p:nvPr/>
        </p:nvCxnSpPr>
        <p:spPr>
          <a:xfrm flipH="1">
            <a:off x="8976549" y="2038071"/>
            <a:ext cx="890632" cy="337715"/>
          </a:xfrm>
          <a:prstGeom prst="line">
            <a:avLst/>
          </a:prstGeom>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id="{227DF207-189C-4329-8212-1954846BA7F8}"/>
              </a:ext>
            </a:extLst>
          </p:cNvPr>
          <p:cNvCxnSpPr>
            <a:cxnSpLocks/>
          </p:cNvCxnSpPr>
          <p:nvPr/>
        </p:nvCxnSpPr>
        <p:spPr>
          <a:xfrm>
            <a:off x="10700471" y="1975558"/>
            <a:ext cx="946905" cy="358095"/>
          </a:xfrm>
          <a:prstGeom prst="line">
            <a:avLst/>
          </a:prstGeom>
        </p:spPr>
        <p:style>
          <a:lnRef idx="1">
            <a:schemeClr val="accent1"/>
          </a:lnRef>
          <a:fillRef idx="0">
            <a:schemeClr val="accent1"/>
          </a:fillRef>
          <a:effectRef idx="0">
            <a:schemeClr val="accent1"/>
          </a:effectRef>
          <a:fontRef idx="minor">
            <a:schemeClr val="tx1"/>
          </a:fontRef>
        </p:style>
      </p:cxnSp>
      <p:cxnSp>
        <p:nvCxnSpPr>
          <p:cNvPr id="162" name="直接箭头连接符 161">
            <a:extLst>
              <a:ext uri="{FF2B5EF4-FFF2-40B4-BE49-F238E27FC236}">
                <a16:creationId xmlns:a16="http://schemas.microsoft.com/office/drawing/2014/main" id="{06267040-BF41-46B0-83E7-316209A69834}"/>
              </a:ext>
            </a:extLst>
          </p:cNvPr>
          <p:cNvCxnSpPr>
            <a:cxnSpLocks/>
          </p:cNvCxnSpPr>
          <p:nvPr/>
        </p:nvCxnSpPr>
        <p:spPr>
          <a:xfrm flipV="1">
            <a:off x="6030547" y="2709137"/>
            <a:ext cx="10795" cy="423345"/>
          </a:xfrm>
          <a:prstGeom prst="straightConnector1">
            <a:avLst/>
          </a:prstGeom>
          <a:ln>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63" name="文本框 162">
            <a:extLst>
              <a:ext uri="{FF2B5EF4-FFF2-40B4-BE49-F238E27FC236}">
                <a16:creationId xmlns:a16="http://schemas.microsoft.com/office/drawing/2014/main" id="{F01748F7-B599-40ED-A979-A76FC9393F47}"/>
              </a:ext>
            </a:extLst>
          </p:cNvPr>
          <p:cNvSpPr txBox="1"/>
          <p:nvPr/>
        </p:nvSpPr>
        <p:spPr>
          <a:xfrm>
            <a:off x="6119391" y="4671073"/>
            <a:ext cx="1003706"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ea typeface="微软雅黑"/>
                <a:cs typeface="+mn-ea"/>
                <a:sym typeface="+mn-lt"/>
              </a:rPr>
              <a:t>UE</a:t>
            </a:r>
            <a:endParaRPr kumimoji="0" lang="zh-CN" altLang="en-US" sz="1400" b="0" i="0" u="none" strike="noStrike" kern="1200" cap="none" spc="0" normalizeH="0" baseline="0" noProof="0" dirty="0">
              <a:ln>
                <a:noFill/>
              </a:ln>
              <a:solidFill>
                <a:prstClr val="black"/>
              </a:solidFill>
              <a:effectLst/>
              <a:uLnTx/>
              <a:uFillTx/>
              <a:ea typeface="微软雅黑"/>
              <a:cs typeface="+mn-ea"/>
              <a:sym typeface="+mn-lt"/>
            </a:endParaRPr>
          </a:p>
        </p:txBody>
      </p:sp>
      <p:sp>
        <p:nvSpPr>
          <p:cNvPr id="164" name="文本框 163">
            <a:extLst>
              <a:ext uri="{FF2B5EF4-FFF2-40B4-BE49-F238E27FC236}">
                <a16:creationId xmlns:a16="http://schemas.microsoft.com/office/drawing/2014/main" id="{579A53BF-4B13-4ABE-96C5-0FCDB425C928}"/>
              </a:ext>
            </a:extLst>
          </p:cNvPr>
          <p:cNvSpPr txBox="1"/>
          <p:nvPr/>
        </p:nvSpPr>
        <p:spPr>
          <a:xfrm>
            <a:off x="5024503" y="1174176"/>
            <a:ext cx="373036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dirty="0">
                <a:solidFill>
                  <a:srgbClr val="0070C0"/>
                </a:solidFill>
                <a:ea typeface="Calibri" panose="020F0502020204030204" pitchFamily="34" charset="0"/>
                <a:cs typeface="Calibri" panose="020F0502020204030204" pitchFamily="34" charset="0"/>
                <a:sym typeface="+mn-lt"/>
              </a:rPr>
              <a:t>Option 2:UE modem with built-in AI capability/agent</a:t>
            </a:r>
            <a:endParaRPr kumimoji="0" lang="zh-CN" altLang="en-US" sz="1400" b="1" i="0" u="none" strike="noStrike" kern="1200" cap="none" spc="0" normalizeH="0" baseline="0" noProof="0" dirty="0">
              <a:ln>
                <a:noFill/>
              </a:ln>
              <a:solidFill>
                <a:srgbClr val="0070C0"/>
              </a:solidFill>
              <a:effectLst/>
              <a:uLnTx/>
              <a:uFillTx/>
              <a:ea typeface="微软雅黑" panose="020B0503020204020204" pitchFamily="34" charset="-122"/>
              <a:cs typeface="Calibri" panose="020F0502020204030204" pitchFamily="34" charset="0"/>
              <a:sym typeface="+mn-lt"/>
            </a:endParaRPr>
          </a:p>
        </p:txBody>
      </p:sp>
      <p:sp>
        <p:nvSpPr>
          <p:cNvPr id="165" name="文本框 164">
            <a:extLst>
              <a:ext uri="{FF2B5EF4-FFF2-40B4-BE49-F238E27FC236}">
                <a16:creationId xmlns:a16="http://schemas.microsoft.com/office/drawing/2014/main" id="{E5FFB72C-5799-463E-BE10-5B56E275E5AA}"/>
              </a:ext>
            </a:extLst>
          </p:cNvPr>
          <p:cNvSpPr txBox="1"/>
          <p:nvPr/>
        </p:nvSpPr>
        <p:spPr>
          <a:xfrm>
            <a:off x="1195016" y="1183565"/>
            <a:ext cx="322433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dirty="0">
                <a:solidFill>
                  <a:srgbClr val="0070C0"/>
                </a:solidFill>
                <a:ea typeface="Calibri" panose="020F0502020204030204" pitchFamily="34" charset="0"/>
                <a:cs typeface="Calibri" panose="020F0502020204030204" pitchFamily="34" charset="0"/>
                <a:sym typeface="+mn-lt"/>
              </a:rPr>
              <a:t>Option 1:UE modem and independent AI capability/agent </a:t>
            </a:r>
            <a:endParaRPr kumimoji="0" lang="zh-CN" altLang="en-US" sz="1400" b="1" i="0" u="none" strike="noStrike" kern="1200" cap="none" spc="0" normalizeH="0" baseline="0" noProof="0" dirty="0">
              <a:ln>
                <a:noFill/>
              </a:ln>
              <a:solidFill>
                <a:srgbClr val="0070C0"/>
              </a:solidFill>
              <a:effectLst/>
              <a:uLnTx/>
              <a:uFillTx/>
              <a:ea typeface="微软雅黑" panose="020B0503020204020204" pitchFamily="34" charset="-122"/>
              <a:cs typeface="Calibri" panose="020F0502020204030204" pitchFamily="34" charset="0"/>
              <a:sym typeface="+mn-lt"/>
            </a:endParaRPr>
          </a:p>
        </p:txBody>
      </p:sp>
      <p:sp>
        <p:nvSpPr>
          <p:cNvPr id="166" name="箭头: 右 165">
            <a:extLst>
              <a:ext uri="{FF2B5EF4-FFF2-40B4-BE49-F238E27FC236}">
                <a16:creationId xmlns:a16="http://schemas.microsoft.com/office/drawing/2014/main" id="{D2C8597D-9E37-442E-8A64-5E41F3D5F6CC}"/>
              </a:ext>
            </a:extLst>
          </p:cNvPr>
          <p:cNvSpPr/>
          <p:nvPr/>
        </p:nvSpPr>
        <p:spPr>
          <a:xfrm rot="19548273">
            <a:off x="7542104" y="2598847"/>
            <a:ext cx="1971762" cy="15498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文本框 167">
            <a:extLst>
              <a:ext uri="{FF2B5EF4-FFF2-40B4-BE49-F238E27FC236}">
                <a16:creationId xmlns:a16="http://schemas.microsoft.com/office/drawing/2014/main" id="{ADA118B8-9827-4238-8D83-B24A78536372}"/>
              </a:ext>
            </a:extLst>
          </p:cNvPr>
          <p:cNvSpPr txBox="1"/>
          <p:nvPr/>
        </p:nvSpPr>
        <p:spPr>
          <a:xfrm>
            <a:off x="2473298" y="3306462"/>
            <a:ext cx="416107" cy="338554"/>
          </a:xfrm>
          <a:prstGeom prst="rect">
            <a:avLst/>
          </a:prstGeom>
          <a:noFill/>
        </p:spPr>
        <p:txBody>
          <a:bodyPr wrap="square" rtlCol="0">
            <a:spAutoFit/>
          </a:bodyPr>
          <a:lstStyle/>
          <a:p>
            <a:r>
              <a:rPr lang="en-US" altLang="zh-CN" sz="1600" dirty="0"/>
              <a:t>…</a:t>
            </a:r>
            <a:endParaRPr lang="zh-CN" altLang="en-US" sz="1600" dirty="0"/>
          </a:p>
        </p:txBody>
      </p:sp>
      <p:sp>
        <p:nvSpPr>
          <p:cNvPr id="169" name="文本框 168">
            <a:extLst>
              <a:ext uri="{FF2B5EF4-FFF2-40B4-BE49-F238E27FC236}">
                <a16:creationId xmlns:a16="http://schemas.microsoft.com/office/drawing/2014/main" id="{AAA90993-B884-4638-9C0F-BD4ADAB366DD}"/>
              </a:ext>
            </a:extLst>
          </p:cNvPr>
          <p:cNvSpPr txBox="1"/>
          <p:nvPr/>
        </p:nvSpPr>
        <p:spPr>
          <a:xfrm>
            <a:off x="6608600" y="3305729"/>
            <a:ext cx="416107" cy="338554"/>
          </a:xfrm>
          <a:prstGeom prst="rect">
            <a:avLst/>
          </a:prstGeom>
          <a:noFill/>
        </p:spPr>
        <p:txBody>
          <a:bodyPr wrap="square" rtlCol="0">
            <a:spAutoFit/>
          </a:bodyPr>
          <a:lstStyle/>
          <a:p>
            <a:r>
              <a:rPr lang="en-US" altLang="zh-CN" sz="1600" dirty="0"/>
              <a:t>…</a:t>
            </a:r>
            <a:endParaRPr lang="zh-CN" altLang="en-US" sz="1600" dirty="0"/>
          </a:p>
        </p:txBody>
      </p:sp>
    </p:spTree>
    <p:extLst>
      <p:ext uri="{BB962C8B-B14F-4D97-AF65-F5344CB8AC3E}">
        <p14:creationId xmlns:p14="http://schemas.microsoft.com/office/powerpoint/2010/main" val="6998566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EB133-F176-E5EC-A179-9F9035A84C6B}"/>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E5BDEBFB-49CF-DBC9-81DC-9D40BEC10DAD}"/>
              </a:ext>
            </a:extLst>
          </p:cNvPr>
          <p:cNvSpPr>
            <a:spLocks noGrp="1"/>
          </p:cNvSpPr>
          <p:nvPr>
            <p:ph type="body" sz="quarter" idx="61"/>
          </p:nvPr>
        </p:nvSpPr>
        <p:spPr>
          <a:xfrm>
            <a:off x="560744" y="221239"/>
            <a:ext cx="9194219" cy="456860"/>
          </a:xfrm>
        </p:spPr>
        <p:txBody>
          <a:bodyPr vert="horz" lIns="0" tIns="0" rIns="0" bIns="0" rtlCol="0" anchor="ctr">
            <a:noAutofit/>
          </a:bodyPr>
          <a:lstStyle/>
          <a:p>
            <a:pPr>
              <a:lnSpc>
                <a:spcPct val="100000"/>
              </a:lnSpc>
            </a:pPr>
            <a:r>
              <a:rPr lang="en-US" altLang="zh-CN" sz="2400" dirty="0">
                <a:solidFill>
                  <a:prstClr val="white"/>
                </a:solidFill>
              </a:rPr>
              <a:t>Technical Impact</a:t>
            </a:r>
            <a:r>
              <a:rPr lang="zh-CN" altLang="en-US" sz="2400" dirty="0">
                <a:solidFill>
                  <a:prstClr val="white"/>
                </a:solidFill>
              </a:rPr>
              <a:t>：</a:t>
            </a:r>
            <a:r>
              <a:rPr lang="en-US" altLang="zh-CN" sz="2400" dirty="0">
                <a:solidFill>
                  <a:prstClr val="white"/>
                </a:solidFill>
              </a:rPr>
              <a:t>IWK &amp; Migration from 5G AI</a:t>
            </a:r>
            <a:endParaRPr lang="zh-CN" altLang="en-US" sz="2400" dirty="0">
              <a:solidFill>
                <a:prstClr val="white"/>
              </a:solidFill>
            </a:endParaRPr>
          </a:p>
        </p:txBody>
      </p:sp>
      <p:sp>
        <p:nvSpPr>
          <p:cNvPr id="4" name="文本框 3">
            <a:extLst>
              <a:ext uri="{FF2B5EF4-FFF2-40B4-BE49-F238E27FC236}">
                <a16:creationId xmlns:a16="http://schemas.microsoft.com/office/drawing/2014/main" id="{5CD0C4FF-A6FA-03E0-F429-5B651F6D1C62}"/>
              </a:ext>
            </a:extLst>
          </p:cNvPr>
          <p:cNvSpPr txBox="1"/>
          <p:nvPr/>
        </p:nvSpPr>
        <p:spPr>
          <a:xfrm>
            <a:off x="560744" y="1061072"/>
            <a:ext cx="10857187" cy="623248"/>
          </a:xfrm>
          <a:prstGeom prst="rect">
            <a:avLst/>
          </a:prstGeom>
          <a:noFill/>
        </p:spPr>
        <p:txBody>
          <a:bodyPr wrap="square">
            <a:spAutoFit/>
          </a:bodyPr>
          <a:lstStyle/>
          <a:p>
            <a:pPr>
              <a:spcAft>
                <a:spcPts val="300"/>
              </a:spcAft>
              <a:buNone/>
            </a:pPr>
            <a:r>
              <a:rPr lang="en-GB" altLang="zh-CN" sz="1600" b="1" i="1" dirty="0">
                <a:solidFill>
                  <a:schemeClr val="bg2">
                    <a:lumMod val="75000"/>
                  </a:schemeClr>
                </a:solidFill>
                <a:effectLst/>
                <a:latin typeface="+mj-lt"/>
                <a:ea typeface="宋体" panose="02010600030101010101" pitchFamily="2" charset="-122"/>
              </a:rPr>
              <a:t>Technical Impact:</a:t>
            </a:r>
            <a:r>
              <a:rPr lang="en-GB" altLang="zh-CN" sz="1600" i="1" dirty="0">
                <a:solidFill>
                  <a:schemeClr val="bg2">
                    <a:lumMod val="75000"/>
                  </a:schemeClr>
                </a:solidFill>
                <a:effectLst/>
                <a:latin typeface="+mj-lt"/>
                <a:ea typeface="宋体" panose="02010600030101010101" pitchFamily="2" charset="-122"/>
              </a:rPr>
              <a:t> How would this WT/KI influence:</a:t>
            </a:r>
            <a:endParaRPr lang="zh-CN" altLang="zh-CN" sz="1600" i="1" dirty="0">
              <a:solidFill>
                <a:schemeClr val="bg2">
                  <a:lumMod val="75000"/>
                </a:schemeClr>
              </a:solidFill>
              <a:effectLst/>
              <a:latin typeface="+mj-lt"/>
              <a:ea typeface="宋体" panose="02010600030101010101" pitchFamily="2" charset="-122"/>
            </a:endParaRPr>
          </a:p>
          <a:p>
            <a:pPr marL="342900" lvl="0" indent="-342900">
              <a:spcAft>
                <a:spcPts val="300"/>
              </a:spcAft>
              <a:buFont typeface="Symbol" panose="05050102010706020507" pitchFamily="18" charset="2"/>
              <a:buChar char=""/>
            </a:pPr>
            <a:r>
              <a:rPr lang="en-GB" altLang="zh-CN" sz="1600" i="1" dirty="0">
                <a:solidFill>
                  <a:schemeClr val="bg2">
                    <a:lumMod val="75000"/>
                  </a:schemeClr>
                </a:solidFill>
                <a:effectLst/>
                <a:latin typeface="+mj-lt"/>
                <a:ea typeface="宋体" panose="02010600030101010101" pitchFamily="2" charset="-122"/>
              </a:rPr>
              <a:t>Interworking or migration from 5G to 6G?</a:t>
            </a:r>
            <a:endParaRPr lang="zh-CN" altLang="zh-CN" sz="1600" i="1" dirty="0">
              <a:solidFill>
                <a:schemeClr val="bg2">
                  <a:lumMod val="75000"/>
                </a:schemeClr>
              </a:solidFill>
              <a:effectLst/>
              <a:latin typeface="+mj-lt"/>
              <a:ea typeface="宋体" panose="02010600030101010101" pitchFamily="2" charset="-122"/>
            </a:endParaRPr>
          </a:p>
        </p:txBody>
      </p:sp>
      <p:sp>
        <p:nvSpPr>
          <p:cNvPr id="5" name="文本框 4">
            <a:extLst>
              <a:ext uri="{FF2B5EF4-FFF2-40B4-BE49-F238E27FC236}">
                <a16:creationId xmlns:a16="http://schemas.microsoft.com/office/drawing/2014/main" id="{FE1CE7A1-720C-EEFA-23DE-63C033C80B14}"/>
              </a:ext>
            </a:extLst>
          </p:cNvPr>
          <p:cNvSpPr txBox="1"/>
          <p:nvPr/>
        </p:nvSpPr>
        <p:spPr>
          <a:xfrm>
            <a:off x="332517" y="1778056"/>
            <a:ext cx="6924784" cy="369332"/>
          </a:xfrm>
          <a:prstGeom prst="rect">
            <a:avLst/>
          </a:prstGeom>
          <a:noFill/>
        </p:spPr>
        <p:txBody>
          <a:bodyPr wrap="square">
            <a:spAutoFit/>
          </a:bodyPr>
          <a:lstStyle/>
          <a:p>
            <a:pPr algn="ctr"/>
            <a:r>
              <a:rPr lang="en-US" altLang="ja-JP" b="1" dirty="0">
                <a:solidFill>
                  <a:srgbClr val="0000FF"/>
                </a:solidFill>
              </a:rPr>
              <a:t>C</a:t>
            </a:r>
            <a:r>
              <a:rPr lang="en-US" altLang="zh-CN" b="1" dirty="0">
                <a:solidFill>
                  <a:srgbClr val="0000FF"/>
                </a:solidFill>
              </a:rPr>
              <a:t>onsiderations on IWK &amp; m</a:t>
            </a:r>
            <a:r>
              <a:rPr lang="en-US" altLang="ja-JP" b="1" dirty="0">
                <a:solidFill>
                  <a:srgbClr val="0000FF"/>
                </a:solidFill>
              </a:rPr>
              <a:t>igration from 5G to 6G</a:t>
            </a:r>
            <a:endParaRPr lang="zh-CN" altLang="en-US" b="1" dirty="0">
              <a:solidFill>
                <a:srgbClr val="0000FF"/>
              </a:solidFill>
            </a:endParaRPr>
          </a:p>
        </p:txBody>
      </p:sp>
      <p:sp>
        <p:nvSpPr>
          <p:cNvPr id="6" name="文本框 5">
            <a:extLst>
              <a:ext uri="{FF2B5EF4-FFF2-40B4-BE49-F238E27FC236}">
                <a16:creationId xmlns:a16="http://schemas.microsoft.com/office/drawing/2014/main" id="{26140E19-3304-7A11-3008-0CC1CCEEBF69}"/>
              </a:ext>
            </a:extLst>
          </p:cNvPr>
          <p:cNvSpPr txBox="1"/>
          <p:nvPr/>
        </p:nvSpPr>
        <p:spPr>
          <a:xfrm>
            <a:off x="560744" y="2350978"/>
            <a:ext cx="10857187" cy="369332"/>
          </a:xfrm>
          <a:prstGeom prst="rect">
            <a:avLst/>
          </a:prstGeom>
          <a:solidFill>
            <a:schemeClr val="bg1"/>
          </a:solidFill>
        </p:spPr>
        <p:txBody>
          <a:bodyPr wrap="square">
            <a:spAutoFit/>
          </a:bodyPr>
          <a:lstStyle/>
          <a:p>
            <a:pPr marL="285750" indent="-285750">
              <a:spcAft>
                <a:spcPts val="900"/>
              </a:spcAft>
              <a:buFont typeface="Wingdings" panose="05000000000000000000" pitchFamily="2" charset="2"/>
              <a:buChar char="l"/>
            </a:pPr>
            <a:endParaRPr lang="en-US" altLang="zh-CN" dirty="0"/>
          </a:p>
        </p:txBody>
      </p:sp>
      <p:sp>
        <p:nvSpPr>
          <p:cNvPr id="9" name="文本框 8">
            <a:extLst>
              <a:ext uri="{FF2B5EF4-FFF2-40B4-BE49-F238E27FC236}">
                <a16:creationId xmlns:a16="http://schemas.microsoft.com/office/drawing/2014/main" id="{93CD9F8A-B15A-4C6E-94F6-54908A5045F5}"/>
              </a:ext>
            </a:extLst>
          </p:cNvPr>
          <p:cNvSpPr txBox="1"/>
          <p:nvPr/>
        </p:nvSpPr>
        <p:spPr>
          <a:xfrm>
            <a:off x="667406" y="2279490"/>
            <a:ext cx="10857187" cy="3716402"/>
          </a:xfrm>
          <a:prstGeom prst="rect">
            <a:avLst/>
          </a:prstGeom>
          <a:solidFill>
            <a:schemeClr val="bg1"/>
          </a:solidFill>
        </p:spPr>
        <p:txBody>
          <a:bodyPr wrap="square">
            <a:spAutoFit/>
          </a:bodyPr>
          <a:lstStyle/>
          <a:p>
            <a:pPr marL="285750" indent="-285750">
              <a:spcAft>
                <a:spcPts val="900"/>
              </a:spcAft>
              <a:buFont typeface="Wingdings" panose="05000000000000000000" pitchFamily="2" charset="2"/>
              <a:buChar char="l"/>
            </a:pPr>
            <a:r>
              <a:rPr lang="en-US" dirty="0"/>
              <a:t>It is propose to develop 6G Architecture with the support of native AI/ML, which will consider AI/ML related work in SA2 and other related working groups, e.g. AI/ML lifecycle framework and data collection framework.</a:t>
            </a:r>
          </a:p>
          <a:p>
            <a:pPr marL="742950" lvl="1" indent="-285750">
              <a:spcAft>
                <a:spcPts val="900"/>
              </a:spcAft>
              <a:buFont typeface="Calibri" panose="020F0502020204030204" pitchFamily="34" charset="0"/>
              <a:buChar char="‐"/>
            </a:pPr>
            <a:r>
              <a:rPr lang="en-US" dirty="0"/>
              <a:t>In 5GA, R15-R18 </a:t>
            </a:r>
            <a:r>
              <a:rPr lang="en-US" dirty="0" err="1"/>
              <a:t>eNA</a:t>
            </a:r>
            <a:r>
              <a:rPr lang="en-US" dirty="0"/>
              <a:t> (</a:t>
            </a:r>
            <a:r>
              <a:rPr lang="en-US" altLang="de-DE" dirty="0"/>
              <a:t>enablers for Network Automation</a:t>
            </a:r>
            <a:r>
              <a:rPr lang="en-US" dirty="0"/>
              <a:t>) is a pre-study for AIML in SA2, which is to study and specify how to collect data and feed back data analytics to the network, but AI/ML algorithm is not in the scope</a:t>
            </a:r>
          </a:p>
          <a:p>
            <a:pPr marL="742950" lvl="1" indent="-285750">
              <a:spcAft>
                <a:spcPts val="900"/>
              </a:spcAft>
              <a:buFont typeface="Calibri" panose="020F0502020204030204" pitchFamily="34" charset="0"/>
              <a:buChar char="‐"/>
            </a:pPr>
            <a:r>
              <a:rPr lang="en-US" dirty="0"/>
              <a:t>In R19 and R20 , SA2 FS_AIML_CN is to further investigate and identify potential architecture enhancements to support AI/ML including AI based positioning, VFL, signaling storm prevention and UE data collection for UE side model training</a:t>
            </a:r>
            <a:endParaRPr lang="en-US" altLang="zh-CN" dirty="0"/>
          </a:p>
          <a:p>
            <a:pPr marL="285750" indent="-285750">
              <a:spcAft>
                <a:spcPts val="900"/>
              </a:spcAft>
              <a:buFont typeface="Wingdings" panose="05000000000000000000" pitchFamily="2" charset="2"/>
              <a:buChar char="l"/>
            </a:pPr>
            <a:r>
              <a:rPr lang="en-US" altLang="zh-CN" dirty="0"/>
              <a:t>In case of interworking and inter-system change between 5G and 6G, how to handle AIML activities e.g. </a:t>
            </a:r>
          </a:p>
          <a:p>
            <a:pPr marL="742950" lvl="1" indent="-285750">
              <a:spcAft>
                <a:spcPts val="900"/>
              </a:spcAft>
              <a:buFont typeface="Calibri" panose="020F0502020204030204" pitchFamily="34" charset="0"/>
              <a:buChar char="‐"/>
            </a:pPr>
            <a:r>
              <a:rPr lang="en-US" altLang="zh-CN" dirty="0"/>
              <a:t>6G with AI to 5G without AI </a:t>
            </a:r>
          </a:p>
          <a:p>
            <a:pPr marL="742950" lvl="1" indent="-285750">
              <a:spcAft>
                <a:spcPts val="900"/>
              </a:spcAft>
              <a:buFont typeface="Calibri" panose="020F0502020204030204" pitchFamily="34" charset="0"/>
              <a:buChar char="‐"/>
            </a:pPr>
            <a:r>
              <a:rPr lang="en-US" altLang="zh-CN" dirty="0"/>
              <a:t>6G with AI to 5G with AI</a:t>
            </a:r>
          </a:p>
        </p:txBody>
      </p:sp>
    </p:spTree>
    <p:extLst>
      <p:ext uri="{BB962C8B-B14F-4D97-AF65-F5344CB8AC3E}">
        <p14:creationId xmlns:p14="http://schemas.microsoft.com/office/powerpoint/2010/main" val="498789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459C8-DFAA-5048-E5FA-FB37400CBB78}"/>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46CF1A38-837D-04C1-BB38-65F5D699D496}"/>
              </a:ext>
            </a:extLst>
          </p:cNvPr>
          <p:cNvSpPr>
            <a:spLocks noGrp="1"/>
          </p:cNvSpPr>
          <p:nvPr>
            <p:ph type="body" sz="quarter" idx="61"/>
          </p:nvPr>
        </p:nvSpPr>
        <p:spPr>
          <a:xfrm>
            <a:off x="560744" y="180142"/>
            <a:ext cx="9194219" cy="631229"/>
          </a:xfrm>
        </p:spPr>
        <p:txBody>
          <a:bodyPr vert="horz" lIns="0" tIns="0" rIns="0" bIns="0" rtlCol="0" anchor="ctr">
            <a:noAutofit/>
          </a:bodyPr>
          <a:lstStyle/>
          <a:p>
            <a:pPr>
              <a:lnSpc>
                <a:spcPct val="100000"/>
              </a:lnSpc>
            </a:pPr>
            <a:r>
              <a:rPr lang="en-US" altLang="zh-CN" sz="2400" dirty="0">
                <a:solidFill>
                  <a:prstClr val="white"/>
                </a:solidFill>
              </a:rPr>
              <a:t>Proposals: WT scope updates and dependency</a:t>
            </a:r>
            <a:endParaRPr lang="zh-CN" altLang="en-US" sz="2400" dirty="0">
              <a:solidFill>
                <a:prstClr val="white"/>
              </a:solidFill>
            </a:endParaRPr>
          </a:p>
        </p:txBody>
      </p:sp>
      <p:sp>
        <p:nvSpPr>
          <p:cNvPr id="164" name="文本框 163">
            <a:extLst>
              <a:ext uri="{FF2B5EF4-FFF2-40B4-BE49-F238E27FC236}">
                <a16:creationId xmlns:a16="http://schemas.microsoft.com/office/drawing/2014/main" id="{99555206-40D1-9106-FF03-ED73E1523C44}"/>
              </a:ext>
            </a:extLst>
          </p:cNvPr>
          <p:cNvSpPr txBox="1"/>
          <p:nvPr/>
        </p:nvSpPr>
        <p:spPr>
          <a:xfrm>
            <a:off x="557823" y="1208646"/>
            <a:ext cx="4225491" cy="369332"/>
          </a:xfrm>
          <a:prstGeom prst="rect">
            <a:avLst/>
          </a:prstGeom>
          <a:noFill/>
        </p:spPr>
        <p:txBody>
          <a:bodyPr wrap="square">
            <a:spAutoFit/>
          </a:bodyPr>
          <a:lstStyle/>
          <a:p>
            <a:pPr algn="ctr"/>
            <a:r>
              <a:rPr lang="en-US" altLang="ja-JP" b="1" dirty="0">
                <a:solidFill>
                  <a:srgbClr val="0000FF"/>
                </a:solidFill>
              </a:rPr>
              <a:t>WT scope</a:t>
            </a:r>
            <a:endParaRPr lang="zh-CN" altLang="en-US" b="1" dirty="0">
              <a:solidFill>
                <a:srgbClr val="0000FF"/>
              </a:solidFill>
            </a:endParaRPr>
          </a:p>
        </p:txBody>
      </p:sp>
      <p:sp>
        <p:nvSpPr>
          <p:cNvPr id="165" name="文本框 164">
            <a:extLst>
              <a:ext uri="{FF2B5EF4-FFF2-40B4-BE49-F238E27FC236}">
                <a16:creationId xmlns:a16="http://schemas.microsoft.com/office/drawing/2014/main" id="{55E735D9-8D21-F5B8-2369-4C14D1F3110A}"/>
              </a:ext>
            </a:extLst>
          </p:cNvPr>
          <p:cNvSpPr txBox="1"/>
          <p:nvPr/>
        </p:nvSpPr>
        <p:spPr>
          <a:xfrm>
            <a:off x="7576905" y="2150982"/>
            <a:ext cx="4326640" cy="1646605"/>
          </a:xfrm>
          <a:prstGeom prst="rect">
            <a:avLst/>
          </a:prstGeom>
          <a:solidFill>
            <a:schemeClr val="bg1"/>
          </a:solidFill>
        </p:spPr>
        <p:txBody>
          <a:bodyPr wrap="square">
            <a:spAutoFit/>
          </a:bodyPr>
          <a:lstStyle/>
          <a:p>
            <a:pPr marL="342900" indent="-342900">
              <a:spcAft>
                <a:spcPts val="600"/>
              </a:spcAft>
              <a:buFont typeface="Wingdings" panose="05000000000000000000" pitchFamily="2" charset="2"/>
              <a:buChar char="l"/>
            </a:pPr>
            <a:r>
              <a:rPr lang="en-GB" altLang="zh-CN" sz="1600" b="1" dirty="0"/>
              <a:t>Dependency on WT#1.1 </a:t>
            </a:r>
            <a:r>
              <a:rPr lang="en-GB" altLang="zh-CN" sz="1600" dirty="0"/>
              <a:t>(</a:t>
            </a:r>
            <a:r>
              <a:rPr lang="en-US" altLang="zh-CN" sz="1600" dirty="0"/>
              <a:t>e.g. New NAS</a:t>
            </a:r>
            <a:r>
              <a:rPr lang="en-GB" altLang="zh-CN" sz="1600" dirty="0"/>
              <a:t>) and </a:t>
            </a:r>
            <a:r>
              <a:rPr lang="en-GB" altLang="zh-CN" sz="1600" b="1" dirty="0"/>
              <a:t>WT#1.2 </a:t>
            </a:r>
            <a:r>
              <a:rPr lang="en-GB" altLang="zh-CN" sz="1600" dirty="0"/>
              <a:t>(</a:t>
            </a:r>
            <a:r>
              <a:rPr lang="en-US" altLang="zh-CN" sz="1600" dirty="0"/>
              <a:t>e.g. SBA enhancement, QoS framework for AI service</a:t>
            </a:r>
            <a:r>
              <a:rPr lang="en-GB" altLang="zh-CN" sz="1600" dirty="0"/>
              <a:t>).</a:t>
            </a:r>
          </a:p>
          <a:p>
            <a:pPr marL="342900" indent="-342900">
              <a:spcAft>
                <a:spcPts val="600"/>
              </a:spcAft>
              <a:buFont typeface="Wingdings" panose="05000000000000000000" pitchFamily="2" charset="2"/>
              <a:buChar char="l"/>
            </a:pPr>
            <a:r>
              <a:rPr lang="en-GB" altLang="zh-CN" sz="1600" b="1" dirty="0"/>
              <a:t>Dependency on WT#5</a:t>
            </a:r>
            <a:r>
              <a:rPr lang="en-GB" altLang="zh-CN" sz="1600" dirty="0"/>
              <a:t>, e.g. AI related data collection, distribution, AI results exposure and AI model delivery over 6G data plane.</a:t>
            </a:r>
          </a:p>
        </p:txBody>
      </p:sp>
      <p:sp>
        <p:nvSpPr>
          <p:cNvPr id="166" name="文本框 165">
            <a:extLst>
              <a:ext uri="{FF2B5EF4-FFF2-40B4-BE49-F238E27FC236}">
                <a16:creationId xmlns:a16="http://schemas.microsoft.com/office/drawing/2014/main" id="{CE9E7B50-2F99-EBDE-3425-643F43B2D04E}"/>
              </a:ext>
            </a:extLst>
          </p:cNvPr>
          <p:cNvSpPr txBox="1"/>
          <p:nvPr/>
        </p:nvSpPr>
        <p:spPr>
          <a:xfrm>
            <a:off x="8136890" y="1208646"/>
            <a:ext cx="3206669" cy="369332"/>
          </a:xfrm>
          <a:prstGeom prst="rect">
            <a:avLst/>
          </a:prstGeom>
          <a:noFill/>
        </p:spPr>
        <p:txBody>
          <a:bodyPr wrap="square">
            <a:spAutoFit/>
          </a:bodyPr>
          <a:lstStyle/>
          <a:p>
            <a:pPr algn="ctr"/>
            <a:r>
              <a:rPr lang="en-US" altLang="zh-CN" b="1" dirty="0">
                <a:solidFill>
                  <a:srgbClr val="0000FF"/>
                </a:solidFill>
              </a:rPr>
              <a:t>WT dependency</a:t>
            </a:r>
            <a:endParaRPr lang="zh-CN" altLang="en-US" b="1" dirty="0">
              <a:solidFill>
                <a:srgbClr val="0000FF"/>
              </a:solidFill>
            </a:endParaRPr>
          </a:p>
        </p:txBody>
      </p:sp>
      <p:sp>
        <p:nvSpPr>
          <p:cNvPr id="3" name="文本框 2">
            <a:extLst>
              <a:ext uri="{FF2B5EF4-FFF2-40B4-BE49-F238E27FC236}">
                <a16:creationId xmlns:a16="http://schemas.microsoft.com/office/drawing/2014/main" id="{0CD4ED1E-4458-4E46-98E4-46B7A19508A9}"/>
              </a:ext>
            </a:extLst>
          </p:cNvPr>
          <p:cNvSpPr txBox="1"/>
          <p:nvPr/>
        </p:nvSpPr>
        <p:spPr>
          <a:xfrm>
            <a:off x="557823" y="1688210"/>
            <a:ext cx="6736829" cy="369332"/>
          </a:xfrm>
          <a:prstGeom prst="rect">
            <a:avLst/>
          </a:prstGeom>
          <a:solidFill>
            <a:schemeClr val="bg1"/>
          </a:solidFill>
        </p:spPr>
        <p:txBody>
          <a:bodyPr wrap="square">
            <a:spAutoFit/>
          </a:bodyPr>
          <a:lstStyle/>
          <a:p>
            <a:pPr>
              <a:spcAft>
                <a:spcPts val="600"/>
              </a:spcAft>
            </a:pPr>
            <a:r>
              <a:rPr lang="en-US" altLang="zh-CN" kern="100" dirty="0">
                <a:ea typeface="微软雅黑" panose="020B0503020204020204" pitchFamily="34" charset="-122"/>
              </a:rPr>
              <a:t>It proposes to </a:t>
            </a:r>
            <a:r>
              <a:rPr lang="en-US" altLang="zh-CN" kern="100" dirty="0">
                <a:highlight>
                  <a:srgbClr val="FFFF00"/>
                </a:highlight>
                <a:ea typeface="微软雅黑" panose="020B0503020204020204" pitchFamily="34" charset="-122"/>
              </a:rPr>
              <a:t>keep </a:t>
            </a:r>
            <a:r>
              <a:rPr lang="en-US" altLang="zh-CN" kern="100" dirty="0">
                <a:ea typeface="微软雅黑" panose="020B0503020204020204" pitchFamily="34" charset="-122"/>
              </a:rPr>
              <a:t>WT#3 scope as it is:</a:t>
            </a:r>
          </a:p>
        </p:txBody>
      </p:sp>
      <p:sp>
        <p:nvSpPr>
          <p:cNvPr id="8" name="文本框 7">
            <a:extLst>
              <a:ext uri="{FF2B5EF4-FFF2-40B4-BE49-F238E27FC236}">
                <a16:creationId xmlns:a16="http://schemas.microsoft.com/office/drawing/2014/main" id="{85E4B123-F849-439E-A08E-15E6345EE778}"/>
              </a:ext>
            </a:extLst>
          </p:cNvPr>
          <p:cNvSpPr txBox="1"/>
          <p:nvPr/>
        </p:nvSpPr>
        <p:spPr>
          <a:xfrm>
            <a:off x="288455" y="2150982"/>
            <a:ext cx="6096000" cy="2700739"/>
          </a:xfrm>
          <a:prstGeom prst="rect">
            <a:avLst/>
          </a:prstGeom>
          <a:noFill/>
        </p:spPr>
        <p:txBody>
          <a:bodyPr wrap="square">
            <a:spAutoFit/>
          </a:bodyPr>
          <a:lstStyle/>
          <a:p>
            <a:pPr marL="127000" hangingPunct="0">
              <a:spcAft>
                <a:spcPts val="900"/>
              </a:spcAft>
            </a:pPr>
            <a:r>
              <a:rPr lang="en-GB" altLang="zh-CN" sz="1800" b="1" dirty="0">
                <a:solidFill>
                  <a:srgbClr val="000000"/>
                </a:solidFill>
                <a:effectLst/>
                <a:latin typeface="Times New Roman" panose="02020603050405020304" pitchFamily="18" charset="0"/>
                <a:ea typeface="宋体" panose="02010600030101010101" pitchFamily="2" charset="-122"/>
              </a:rPr>
              <a:t>WT#3</a:t>
            </a:r>
            <a:r>
              <a:rPr lang="en-GB" altLang="zh-CN" sz="1800" dirty="0">
                <a:solidFill>
                  <a:srgbClr val="000000"/>
                </a:solidFill>
                <a:effectLst/>
                <a:latin typeface="Times New Roman" panose="02020603050405020304" pitchFamily="18" charset="0"/>
                <a:ea typeface="宋体" panose="02010600030101010101" pitchFamily="2" charset="-122"/>
              </a:rPr>
              <a:t>: Study how to support and enable use of AI in 6G (e.g. AI agent, framework).</a:t>
            </a:r>
            <a:endParaRPr lang="zh-CN" altLang="zh-CN" sz="1800" dirty="0">
              <a:effectLst/>
              <a:latin typeface="Times New Roman" panose="02020603050405020304" pitchFamily="18" charset="0"/>
              <a:ea typeface="等线" panose="02010600030101010101" pitchFamily="2" charset="-122"/>
            </a:endParaRPr>
          </a:p>
          <a:p>
            <a:pPr marL="720725" indent="-540385" hangingPunct="0">
              <a:spcAft>
                <a:spcPts val="900"/>
              </a:spcAft>
            </a:pPr>
            <a:r>
              <a:rPr lang="en-GB" altLang="zh-CN" sz="1800" dirty="0">
                <a:solidFill>
                  <a:srgbClr val="000000"/>
                </a:solidFill>
                <a:effectLst/>
                <a:latin typeface="Times New Roman" panose="02020603050405020304" pitchFamily="18" charset="0"/>
                <a:ea typeface="宋体" panose="02010600030101010101" pitchFamily="2" charset="-122"/>
              </a:rPr>
              <a:t>NOTE 4: 	The term AI agent refers to the general concept of agents autonomously performing tasks on behalf of users, systems, and/or applications. As the SA1 work is still in progress, adapting the definition of AI agent from SA1 and the use of the term AI agent will be determined as part of the study. AI agent does not imply any specific solution.</a:t>
            </a:r>
            <a:endParaRPr lang="zh-CN" altLang="zh-CN" sz="18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28918415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0A999-7928-D97B-CEC4-5D9BD746764C}"/>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209E70D0-FE85-F24D-B825-BEB24DC13050}"/>
              </a:ext>
            </a:extLst>
          </p:cNvPr>
          <p:cNvSpPr>
            <a:spLocks noGrp="1"/>
          </p:cNvSpPr>
          <p:nvPr>
            <p:ph type="body" sz="quarter" idx="61"/>
          </p:nvPr>
        </p:nvSpPr>
        <p:spPr>
          <a:xfrm>
            <a:off x="560744" y="180142"/>
            <a:ext cx="9194219" cy="631229"/>
          </a:xfrm>
        </p:spPr>
        <p:txBody>
          <a:bodyPr vert="horz" lIns="0" tIns="0" rIns="0" bIns="0" rtlCol="0" anchor="ctr">
            <a:noAutofit/>
          </a:bodyPr>
          <a:lstStyle/>
          <a:p>
            <a:pPr>
              <a:lnSpc>
                <a:spcPct val="100000"/>
              </a:lnSpc>
            </a:pPr>
            <a:r>
              <a:rPr lang="en-US" altLang="zh-CN" sz="2400" dirty="0">
                <a:solidFill>
                  <a:prstClr val="white"/>
                </a:solidFill>
              </a:rPr>
              <a:t>Proposals: Potential KIs</a:t>
            </a:r>
            <a:endParaRPr lang="zh-CN" altLang="en-US" sz="2400" dirty="0">
              <a:solidFill>
                <a:prstClr val="white"/>
              </a:solidFill>
            </a:endParaRPr>
          </a:p>
        </p:txBody>
      </p:sp>
      <p:sp>
        <p:nvSpPr>
          <p:cNvPr id="164" name="文本框 163">
            <a:extLst>
              <a:ext uri="{FF2B5EF4-FFF2-40B4-BE49-F238E27FC236}">
                <a16:creationId xmlns:a16="http://schemas.microsoft.com/office/drawing/2014/main" id="{6940D302-5808-B8BD-0F4B-4312C99E0512}"/>
              </a:ext>
            </a:extLst>
          </p:cNvPr>
          <p:cNvSpPr txBox="1"/>
          <p:nvPr/>
        </p:nvSpPr>
        <p:spPr>
          <a:xfrm>
            <a:off x="421240" y="1110747"/>
            <a:ext cx="1629506" cy="400110"/>
          </a:xfrm>
          <a:prstGeom prst="rect">
            <a:avLst/>
          </a:prstGeom>
          <a:noFill/>
        </p:spPr>
        <p:txBody>
          <a:bodyPr wrap="square">
            <a:spAutoFit/>
          </a:bodyPr>
          <a:lstStyle/>
          <a:p>
            <a:pPr algn="ctr"/>
            <a:r>
              <a:rPr lang="en-US" altLang="ja-JP" sz="2000" b="1" dirty="0">
                <a:solidFill>
                  <a:srgbClr val="0000FF"/>
                </a:solidFill>
              </a:rPr>
              <a:t>Potential KIs</a:t>
            </a:r>
            <a:endParaRPr lang="zh-CN" altLang="en-US" sz="2000" b="1" dirty="0">
              <a:solidFill>
                <a:srgbClr val="0000FF"/>
              </a:solidFill>
            </a:endParaRPr>
          </a:p>
        </p:txBody>
      </p:sp>
      <p:sp>
        <p:nvSpPr>
          <p:cNvPr id="3" name="文本框 2">
            <a:extLst>
              <a:ext uri="{FF2B5EF4-FFF2-40B4-BE49-F238E27FC236}">
                <a16:creationId xmlns:a16="http://schemas.microsoft.com/office/drawing/2014/main" id="{2D688296-B621-3B65-7AC8-E912C351704E}"/>
              </a:ext>
            </a:extLst>
          </p:cNvPr>
          <p:cNvSpPr txBox="1"/>
          <p:nvPr/>
        </p:nvSpPr>
        <p:spPr>
          <a:xfrm>
            <a:off x="560744" y="1480079"/>
            <a:ext cx="10793056" cy="3870290"/>
          </a:xfrm>
          <a:prstGeom prst="rect">
            <a:avLst/>
          </a:prstGeom>
          <a:solidFill>
            <a:schemeClr val="bg1"/>
          </a:solidFill>
        </p:spPr>
        <p:txBody>
          <a:bodyPr wrap="square">
            <a:spAutoFit/>
          </a:bodyPr>
          <a:lstStyle/>
          <a:p>
            <a:pPr>
              <a:spcAft>
                <a:spcPts val="900"/>
              </a:spcAft>
            </a:pPr>
            <a:r>
              <a:rPr lang="en-GB" altLang="zh-CN" sz="2400" dirty="0"/>
              <a:t>Key Issue #X</a:t>
            </a:r>
            <a:r>
              <a:rPr lang="en-US" altLang="zh-CN" sz="2400" b="1" dirty="0">
                <a:sym typeface="+mn-ea"/>
              </a:rPr>
              <a:t>:</a:t>
            </a:r>
            <a:r>
              <a:rPr lang="zh-CN" altLang="en-US" sz="2400" b="1" dirty="0">
                <a:sym typeface="+mn-ea"/>
              </a:rPr>
              <a:t> </a:t>
            </a:r>
            <a:r>
              <a:rPr lang="en-US" altLang="zh-CN" b="1" dirty="0">
                <a:effectLst/>
                <a:sym typeface="+mn-ea"/>
              </a:rPr>
              <a:t>Study how to support and enable native AI for Network (i.e. AI4NET) in 6G, including:</a:t>
            </a:r>
            <a:endParaRPr lang="en-US" altLang="zh-CN" b="1" kern="1200" dirty="0">
              <a:solidFill>
                <a:schemeClr val="dk1"/>
              </a:solidFill>
              <a:effectLst/>
              <a:latin typeface="+mn-lt"/>
              <a:ea typeface="+mn-ea"/>
              <a:cs typeface="+mn-cs"/>
            </a:endParaRPr>
          </a:p>
          <a:p>
            <a:pPr marL="228600" indent="-228600">
              <a:buFont typeface="Arial" panose="020B0604020202020204" pitchFamily="34" charset="0"/>
              <a:buChar char="•"/>
            </a:pPr>
            <a:r>
              <a:rPr lang="en-US" altLang="zh-CN" dirty="0">
                <a:sym typeface="+mn-ea"/>
              </a:rPr>
              <a:t>AI native architecture for 6G system </a:t>
            </a:r>
          </a:p>
          <a:p>
            <a:pPr marL="685800" lvl="1" indent="-228600">
              <a:buFont typeface="Arial" panose="020B0604020202020204" pitchFamily="34" charset="0"/>
              <a:buChar char="•"/>
            </a:pPr>
            <a:r>
              <a:rPr lang="en-US" altLang="zh-CN" dirty="0">
                <a:sym typeface="+mn-ea"/>
              </a:rPr>
              <a:t>6G Architecture supports for native AI using, e.g. distributed AI with built-in AI capability 6G entities and/or uniform AI agent</a:t>
            </a:r>
          </a:p>
          <a:p>
            <a:pPr marL="685800" lvl="1" indent="-228600">
              <a:buFont typeface="Arial" panose="020B0604020202020204" pitchFamily="34" charset="0"/>
              <a:buChar char="•"/>
            </a:pPr>
            <a:r>
              <a:rPr lang="en-US" altLang="zh-CN" dirty="0">
                <a:sym typeface="微软雅黑" panose="020B0503020204020204" pitchFamily="34" charset="-122"/>
              </a:rPr>
              <a:t>How to support interaction among e.g. </a:t>
            </a:r>
            <a:r>
              <a:rPr lang="en-US" altLang="zh-CN" dirty="0">
                <a:sym typeface="+mn-ea"/>
              </a:rPr>
              <a:t>built-in AI capability 6G entities and/or uniform AI agent</a:t>
            </a:r>
            <a:endParaRPr lang="en-US" altLang="zh-CN" dirty="0">
              <a:sym typeface="微软雅黑" panose="020B0503020204020204" pitchFamily="34" charset="-122"/>
            </a:endParaRPr>
          </a:p>
          <a:p>
            <a:pPr marL="685800" lvl="1" indent="-228600">
              <a:buFont typeface="Arial" panose="020B0604020202020204" pitchFamily="34" charset="0"/>
              <a:buChar char="•"/>
            </a:pPr>
            <a:r>
              <a:rPr lang="en-US" dirty="0">
                <a:sym typeface="+mn-ea"/>
              </a:rPr>
              <a:t>Whether and how to support connectivity services and/or beyond connectivity services assisted by AI , </a:t>
            </a:r>
            <a:r>
              <a:rPr lang="en-US" altLang="zh-CN" dirty="0">
                <a:sym typeface="+mn-ea"/>
              </a:rPr>
              <a:t>and how to fall back to legacy mechanisms i.e. procedures without AI</a:t>
            </a:r>
          </a:p>
          <a:p>
            <a:pPr marL="228600" indent="-228600" algn="l" eaLnBrk="1" latinLnBrk="0" hangingPunct="1">
              <a:lnSpc>
                <a:spcPct val="100000"/>
              </a:lnSpc>
              <a:buClrTx/>
              <a:buSzTx/>
              <a:buFont typeface="Arial" panose="020B0604020202020204" pitchFamily="34" charset="0"/>
              <a:buChar char="•"/>
            </a:pPr>
            <a:r>
              <a:rPr lang="en-US" altLang="zh-CN" dirty="0"/>
              <a:t>How to </a:t>
            </a:r>
            <a:r>
              <a:rPr lang="en-US" altLang="zh-CN" dirty="0">
                <a:sym typeface="+mn-ea"/>
              </a:rPr>
              <a:t>use u</a:t>
            </a:r>
            <a:r>
              <a:rPr lang="en-US" altLang="zh-CN" dirty="0">
                <a:effectLst/>
                <a:sym typeface="+mn-ea"/>
              </a:rPr>
              <a:t>nified data collection framework to support AI related activities e.g. data collection, data storage, data exposure, data privacy and security management, model sharing/delivery, etc.  </a:t>
            </a:r>
          </a:p>
          <a:p>
            <a:pPr marL="457200" lvl="1" indent="0" algn="l" eaLnBrk="1" latinLnBrk="0" hangingPunct="1">
              <a:lnSpc>
                <a:spcPct val="100000"/>
              </a:lnSpc>
              <a:buClrTx/>
              <a:buSzTx/>
              <a:buFont typeface="Arial" panose="020B0604020202020204" pitchFamily="34" charset="0"/>
              <a:buNone/>
            </a:pPr>
            <a:r>
              <a:rPr lang="en-US" altLang="zh-CN" sz="1600" i="1" dirty="0">
                <a:effectLst/>
                <a:sym typeface="+mn-ea"/>
              </a:rPr>
              <a:t>Note: UE data collection in 5GA and 5GC data collection framework for AI/ML will be considered</a:t>
            </a:r>
          </a:p>
          <a:p>
            <a:pPr marL="228600" lvl="0" indent="-228600" algn="l" eaLnBrk="1" latinLnBrk="0" hangingPunct="1">
              <a:lnSpc>
                <a:spcPct val="100000"/>
              </a:lnSpc>
              <a:buClrTx/>
              <a:buSzTx/>
              <a:buFont typeface="Arial" panose="020B0604020202020204" pitchFamily="34" charset="0"/>
              <a:buChar char="•"/>
            </a:pPr>
            <a:r>
              <a:rPr lang="en-US" altLang="zh-CN" dirty="0">
                <a:effectLst/>
                <a:sym typeface="+mn-ea"/>
              </a:rPr>
              <a:t>Whether and how to define </a:t>
            </a:r>
            <a:r>
              <a:rPr lang="en-US" altLang="zh-CN" dirty="0">
                <a:solidFill>
                  <a:schemeClr val="dk1"/>
                </a:solidFill>
                <a:sym typeface="微软雅黑" panose="020B0503020204020204" pitchFamily="34" charset="-122"/>
              </a:rPr>
              <a:t>unified</a:t>
            </a:r>
            <a:r>
              <a:rPr lang="en-US" altLang="zh-CN" kern="1200" noProof="0" dirty="0">
                <a:solidFill>
                  <a:schemeClr val="dk1"/>
                </a:solidFill>
                <a:latin typeface="+mn-lt"/>
                <a:ea typeface="+mn-ea"/>
                <a:cs typeface="+mn-cs"/>
                <a:sym typeface="微软雅黑" panose="020B0503020204020204" pitchFamily="34" charset="-122"/>
              </a:rPr>
              <a:t> AI framework across SA/RAN e.g. Unified AI</a:t>
            </a:r>
            <a:r>
              <a:rPr lang="en-US" altLang="zh-CN" dirty="0">
                <a:solidFill>
                  <a:schemeClr val="dk1"/>
                </a:solidFill>
                <a:sym typeface="微软雅黑" panose="020B0503020204020204" pitchFamily="34" charset="-122"/>
              </a:rPr>
              <a:t> </a:t>
            </a:r>
            <a:r>
              <a:rPr lang="en-US" altLang="zh-CN" kern="1200" noProof="0" dirty="0">
                <a:solidFill>
                  <a:schemeClr val="dk1"/>
                </a:solidFill>
                <a:latin typeface="+mn-lt"/>
                <a:ea typeface="+mn-ea"/>
                <a:cs typeface="+mn-cs"/>
                <a:sym typeface="微软雅黑" panose="020B0503020204020204" pitchFamily="34" charset="-122"/>
              </a:rPr>
              <a:t>terminology/feature and Unified AI lifecycle management</a:t>
            </a:r>
          </a:p>
          <a:p>
            <a:pPr marL="228600" lvl="0" indent="-228600" algn="l" eaLnBrk="1" latinLnBrk="0" hangingPunct="1">
              <a:lnSpc>
                <a:spcPct val="100000"/>
              </a:lnSpc>
              <a:buClrTx/>
              <a:buSzTx/>
              <a:buFont typeface="Arial" panose="020B0604020202020204" pitchFamily="34" charset="0"/>
              <a:buChar char="•"/>
            </a:pPr>
            <a:r>
              <a:rPr lang="en-US" altLang="zh-CN" dirty="0">
                <a:solidFill>
                  <a:schemeClr val="dk1"/>
                </a:solidFill>
                <a:sym typeface="微软雅黑" panose="020B0503020204020204" pitchFamily="34" charset="-122"/>
              </a:rPr>
              <a:t>How to support multi-vendors AI Model sharing among 6G NFs and/or</a:t>
            </a:r>
            <a:r>
              <a:rPr lang="zh-CN" altLang="en-US" dirty="0">
                <a:solidFill>
                  <a:schemeClr val="dk1"/>
                </a:solidFill>
                <a:sym typeface="微软雅黑" panose="020B0503020204020204" pitchFamily="34" charset="-122"/>
              </a:rPr>
              <a:t> </a:t>
            </a:r>
            <a:r>
              <a:rPr lang="en-US" altLang="zh-CN" dirty="0">
                <a:solidFill>
                  <a:schemeClr val="dk1"/>
                </a:solidFill>
                <a:sym typeface="微软雅黑" panose="020B0503020204020204" pitchFamily="34" charset="-122"/>
              </a:rPr>
              <a:t>UE.</a:t>
            </a:r>
            <a:endParaRPr lang="en-US" altLang="zh-CN" kern="1200" noProof="0" dirty="0">
              <a:solidFill>
                <a:schemeClr val="dk1"/>
              </a:solidFill>
              <a:latin typeface="+mn-lt"/>
              <a:ea typeface="+mn-ea"/>
              <a:cs typeface="+mn-cs"/>
              <a:sym typeface="微软雅黑" panose="020B0503020204020204" pitchFamily="34" charset="-122"/>
            </a:endParaRPr>
          </a:p>
        </p:txBody>
      </p:sp>
    </p:spTree>
    <p:extLst>
      <p:ext uri="{BB962C8B-B14F-4D97-AF65-F5344CB8AC3E}">
        <p14:creationId xmlns:p14="http://schemas.microsoft.com/office/powerpoint/2010/main" val="19892164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816076" y="299538"/>
            <a:ext cx="1415848" cy="373378"/>
          </a:xfrm>
          <a:prstGeom prst="rect">
            <a:avLst/>
          </a:prstGeom>
        </p:spPr>
      </p:pic>
      <p:pic>
        <p:nvPicPr>
          <p:cNvPr id="15" name="图片 14"/>
          <p:cNvPicPr>
            <a:picLocks noChangeAspect="1"/>
          </p:cNvPicPr>
          <p:nvPr/>
        </p:nvPicPr>
        <p:blipFill>
          <a:blip r:embed="rId3"/>
          <a:stretch>
            <a:fillRect/>
          </a:stretch>
        </p:blipFill>
        <p:spPr>
          <a:xfrm>
            <a:off x="0" y="-2842"/>
            <a:ext cx="12192000" cy="6860842"/>
          </a:xfrm>
          <a:prstGeom prst="rect">
            <a:avLst/>
          </a:prstGeom>
        </p:spPr>
      </p:pic>
      <p:pic>
        <p:nvPicPr>
          <p:cNvPr id="16" name="图片 15"/>
          <p:cNvPicPr>
            <a:picLocks noChangeAspect="1"/>
          </p:cNvPicPr>
          <p:nvPr/>
        </p:nvPicPr>
        <p:blipFill>
          <a:blip r:embed="rId2"/>
          <a:stretch>
            <a:fillRect/>
          </a:stretch>
        </p:blipFill>
        <p:spPr>
          <a:xfrm>
            <a:off x="10235498" y="300148"/>
            <a:ext cx="1415848" cy="373378"/>
          </a:xfrm>
          <a:prstGeom prst="rect">
            <a:avLst/>
          </a:prstGeom>
        </p:spPr>
      </p:pic>
      <p:sp>
        <p:nvSpPr>
          <p:cNvPr id="2" name="文本框 1"/>
          <p:cNvSpPr txBox="1"/>
          <p:nvPr/>
        </p:nvSpPr>
        <p:spPr>
          <a:xfrm>
            <a:off x="816076" y="572877"/>
            <a:ext cx="7160136" cy="3631763"/>
          </a:xfrm>
          <a:prstGeom prst="rect">
            <a:avLst/>
          </a:prstGeom>
          <a:noFill/>
        </p:spPr>
        <p:txBody>
          <a:bodyPr wrap="square" rtlCol="0">
            <a:spAutoFit/>
          </a:bodyPr>
          <a:lstStyle/>
          <a:p>
            <a:r>
              <a:rPr lang="en-US" altLang="zh-CN" sz="11500" dirty="0">
                <a:solidFill>
                  <a:schemeClr val="bg1"/>
                </a:solidFill>
                <a:latin typeface="vivo Bold" panose="00000800000000000000" pitchFamily="2" charset="0"/>
              </a:rPr>
              <a:t>THANK</a:t>
            </a:r>
          </a:p>
          <a:p>
            <a:r>
              <a:rPr lang="en-US" altLang="zh-CN" sz="11500" dirty="0">
                <a:solidFill>
                  <a:schemeClr val="bg1"/>
                </a:solidFill>
                <a:latin typeface="vivo Bold" panose="00000800000000000000" pitchFamily="2" charset="0"/>
              </a:rPr>
              <a:t>YOU</a:t>
            </a:r>
            <a:endParaRPr lang="zh-CN" altLang="en-US" sz="11500" dirty="0">
              <a:solidFill>
                <a:schemeClr val="bg1"/>
              </a:solidFill>
              <a:latin typeface="vivo Bold" panose="00000800000000000000" pitchFamily="2" charset="0"/>
            </a:endParaRPr>
          </a:p>
        </p:txBody>
      </p:sp>
    </p:spTree>
    <p:extLst>
      <p:ext uri="{BB962C8B-B14F-4D97-AF65-F5344CB8AC3E}">
        <p14:creationId xmlns:p14="http://schemas.microsoft.com/office/powerpoint/2010/main" val="3678893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E14495D8-0670-0893-474F-99163955A4D0}"/>
              </a:ext>
            </a:extLst>
          </p:cNvPr>
          <p:cNvSpPr txBox="1"/>
          <p:nvPr/>
        </p:nvSpPr>
        <p:spPr>
          <a:xfrm>
            <a:off x="657290" y="206490"/>
            <a:ext cx="5601177" cy="584775"/>
          </a:xfrm>
          <a:prstGeom prst="rect">
            <a:avLst/>
          </a:prstGeom>
          <a:noFill/>
        </p:spPr>
        <p:txBody>
          <a:bodyPr wrap="square" rtlCol="0">
            <a:spAutoFit/>
          </a:bodyPr>
          <a:lstStyle/>
          <a:p>
            <a:r>
              <a:rPr kumimoji="1" lang="en-US" altLang="zh-CN" sz="3200" dirty="0">
                <a:solidFill>
                  <a:schemeClr val="bg1"/>
                </a:solidFill>
                <a:latin typeface="vivo type CN简 Bold" panose="02000800000000000000" pitchFamily="50" charset="-122"/>
                <a:ea typeface="vivo type CN简 Bold" panose="02000800000000000000" pitchFamily="50" charset="-122"/>
              </a:rPr>
              <a:t>Contents</a:t>
            </a:r>
            <a:endParaRPr lang="zh-CN" altLang="en-US" sz="3200" dirty="0">
              <a:solidFill>
                <a:schemeClr val="bg1"/>
              </a:solidFill>
              <a:latin typeface="Arial" panose="020B0604020202020204" pitchFamily="34" charset="0"/>
              <a:ea typeface="vivo type CN简 Regular" panose="02000500000000000000" pitchFamily="50" charset="-122"/>
              <a:cs typeface="Arial" panose="020B0604020202020204" pitchFamily="34" charset="0"/>
            </a:endParaRPr>
          </a:p>
        </p:txBody>
      </p:sp>
      <p:sp>
        <p:nvSpPr>
          <p:cNvPr id="2" name="文本框 1">
            <a:extLst>
              <a:ext uri="{FF2B5EF4-FFF2-40B4-BE49-F238E27FC236}">
                <a16:creationId xmlns:a16="http://schemas.microsoft.com/office/drawing/2014/main" id="{C262530E-5779-A63A-577A-C4BC136B1C01}"/>
              </a:ext>
            </a:extLst>
          </p:cNvPr>
          <p:cNvSpPr txBox="1"/>
          <p:nvPr/>
        </p:nvSpPr>
        <p:spPr>
          <a:xfrm>
            <a:off x="947087" y="1329194"/>
            <a:ext cx="8910798" cy="4384277"/>
          </a:xfrm>
          <a:prstGeom prst="rect">
            <a:avLst/>
          </a:prstGeom>
          <a:noFill/>
        </p:spPr>
        <p:txBody>
          <a:bodyPr wrap="square" rtlCol="0">
            <a:spAutoFit/>
          </a:bodyPr>
          <a:lstStyle/>
          <a:p>
            <a:pPr marL="457200" indent="-457200">
              <a:lnSpc>
                <a:spcPct val="150000"/>
              </a:lnSpc>
              <a:buSzPct val="100000"/>
              <a:buFont typeface="Wingdings" panose="05000000000000000000" pitchFamily="2" charset="2"/>
              <a:buChar char="l"/>
            </a:pPr>
            <a:r>
              <a:rPr lang="en-US" altLang="zh-CN" sz="2200" b="1" dirty="0">
                <a:solidFill>
                  <a:srgbClr val="0000FF"/>
                </a:solidFill>
                <a:ea typeface="微软雅黑" panose="020B0503020204020204" pitchFamily="34" charset="-122"/>
                <a:cs typeface="Times New Roman" panose="02020603050405020304" pitchFamily="18" charset="0"/>
              </a:rPr>
              <a:t>Architectural Motivation </a:t>
            </a:r>
          </a:p>
          <a:p>
            <a:pPr marL="457200" indent="-457200">
              <a:lnSpc>
                <a:spcPct val="150000"/>
              </a:lnSpc>
              <a:buSzPct val="100000"/>
              <a:buFont typeface="Wingdings" panose="05000000000000000000" pitchFamily="2" charset="2"/>
              <a:buChar char="l"/>
            </a:pPr>
            <a:r>
              <a:rPr lang="en-US" altLang="zh-CN" sz="2200" b="1" dirty="0">
                <a:solidFill>
                  <a:srgbClr val="0000FF"/>
                </a:solidFill>
                <a:ea typeface="微软雅黑" panose="020B0503020204020204" pitchFamily="34" charset="-122"/>
                <a:cs typeface="Times New Roman" panose="02020603050405020304" pitchFamily="18" charset="0"/>
              </a:rPr>
              <a:t>Gap Analysis</a:t>
            </a:r>
          </a:p>
          <a:p>
            <a:pPr marL="457200" indent="-457200">
              <a:lnSpc>
                <a:spcPct val="150000"/>
              </a:lnSpc>
              <a:buSzPct val="100000"/>
              <a:buFont typeface="Wingdings" panose="05000000000000000000" pitchFamily="2" charset="2"/>
              <a:buChar char="l"/>
            </a:pPr>
            <a:r>
              <a:rPr lang="en-US" altLang="zh-CN" sz="2200" b="1" dirty="0">
                <a:solidFill>
                  <a:srgbClr val="0000FF"/>
                </a:solidFill>
                <a:ea typeface="微软雅黑" panose="020B0503020204020204" pitchFamily="34" charset="-122"/>
                <a:cs typeface="Times New Roman" panose="02020603050405020304" pitchFamily="18" charset="0"/>
              </a:rPr>
              <a:t>Technical Impact</a:t>
            </a:r>
          </a:p>
          <a:p>
            <a:pPr marL="1371600" lvl="2" indent="-457200">
              <a:lnSpc>
                <a:spcPct val="150000"/>
              </a:lnSpc>
              <a:buSzPct val="100000"/>
              <a:buFont typeface="Wingdings" panose="05000000000000000000" pitchFamily="2" charset="2"/>
              <a:buChar char="n"/>
            </a:pPr>
            <a:r>
              <a:rPr lang="en-US" altLang="zh-CN" sz="2000" b="1" dirty="0">
                <a:solidFill>
                  <a:srgbClr val="0000FF"/>
                </a:solidFill>
                <a:ea typeface="微软雅黑" panose="020B0503020204020204" pitchFamily="34" charset="-122"/>
                <a:cs typeface="Times New Roman" panose="02020603050405020304" pitchFamily="18" charset="0"/>
              </a:rPr>
              <a:t>Overall 6G Native AI Architecture</a:t>
            </a:r>
          </a:p>
          <a:p>
            <a:pPr marL="1371600" lvl="2" indent="-457200">
              <a:lnSpc>
                <a:spcPct val="150000"/>
              </a:lnSpc>
              <a:buSzPct val="100000"/>
              <a:buFont typeface="Wingdings" panose="05000000000000000000" pitchFamily="2" charset="2"/>
              <a:buChar char="n"/>
            </a:pPr>
            <a:r>
              <a:rPr lang="en-US" altLang="zh-CN" sz="2000" b="1" dirty="0">
                <a:solidFill>
                  <a:srgbClr val="0000FF"/>
                </a:solidFill>
                <a:ea typeface="微软雅黑" panose="020B0503020204020204" pitchFamily="34" charset="-122"/>
                <a:cs typeface="Times New Roman" panose="02020603050405020304" pitchFamily="18" charset="0"/>
              </a:rPr>
              <a:t>Interaction between network functions/services</a:t>
            </a:r>
          </a:p>
          <a:p>
            <a:pPr marL="1371600" lvl="2" indent="-457200">
              <a:lnSpc>
                <a:spcPct val="150000"/>
              </a:lnSpc>
              <a:buSzPct val="100000"/>
              <a:buFont typeface="Wingdings" panose="05000000000000000000" pitchFamily="2" charset="2"/>
              <a:buChar char="n"/>
            </a:pPr>
            <a:r>
              <a:rPr lang="sv-SE" altLang="zh-CN" sz="2000" b="1" dirty="0">
                <a:solidFill>
                  <a:srgbClr val="0000FF"/>
                </a:solidFill>
                <a:ea typeface="微软雅黑" panose="020B0503020204020204" pitchFamily="34" charset="-122"/>
                <a:cs typeface="Times New Roman" panose="02020603050405020304" pitchFamily="18" charset="0"/>
              </a:rPr>
              <a:t>IWK &amp; Migration from 5GA AI</a:t>
            </a:r>
          </a:p>
          <a:p>
            <a:pPr lvl="1" indent="-457200">
              <a:lnSpc>
                <a:spcPct val="150000"/>
              </a:lnSpc>
              <a:buSzPct val="100000"/>
              <a:buFont typeface="Wingdings" panose="05000000000000000000" pitchFamily="2" charset="2"/>
              <a:buChar char="l"/>
            </a:pPr>
            <a:r>
              <a:rPr lang="en-US" altLang="zh-CN" sz="2200" b="1" dirty="0">
                <a:solidFill>
                  <a:srgbClr val="0000FF"/>
                </a:solidFill>
                <a:ea typeface="微软雅黑" panose="020B0503020204020204" pitchFamily="34" charset="-122"/>
                <a:cs typeface="Times New Roman" panose="02020603050405020304" pitchFamily="18" charset="0"/>
              </a:rPr>
              <a:t>Proposals</a:t>
            </a:r>
          </a:p>
          <a:p>
            <a:pPr marL="1371600" lvl="2" indent="-457200">
              <a:lnSpc>
                <a:spcPct val="150000"/>
              </a:lnSpc>
              <a:buSzPct val="100000"/>
              <a:buFont typeface="Wingdings" panose="05000000000000000000" pitchFamily="2" charset="2"/>
              <a:buChar char="n"/>
            </a:pPr>
            <a:r>
              <a:rPr lang="en-US" altLang="zh-CN" sz="2000" b="1" dirty="0">
                <a:solidFill>
                  <a:srgbClr val="0000FF"/>
                </a:solidFill>
                <a:ea typeface="微软雅黑" panose="020B0503020204020204" pitchFamily="34" charset="-122"/>
                <a:cs typeface="Times New Roman" panose="02020603050405020304" pitchFamily="18" charset="0"/>
              </a:rPr>
              <a:t>WT scope updates and dependency</a:t>
            </a:r>
          </a:p>
          <a:p>
            <a:pPr marL="1371600" lvl="2" indent="-457200">
              <a:lnSpc>
                <a:spcPct val="150000"/>
              </a:lnSpc>
              <a:buSzPct val="100000"/>
              <a:buFont typeface="Wingdings" panose="05000000000000000000" pitchFamily="2" charset="2"/>
              <a:buChar char="n"/>
            </a:pPr>
            <a:r>
              <a:rPr lang="en-US" altLang="zh-CN" sz="2000" b="1" dirty="0">
                <a:solidFill>
                  <a:srgbClr val="0000FF"/>
                </a:solidFill>
                <a:ea typeface="微软雅黑" panose="020B0503020204020204" pitchFamily="34" charset="-122"/>
                <a:cs typeface="Times New Roman" panose="02020603050405020304" pitchFamily="18" charset="0"/>
              </a:rPr>
              <a:t>Potential KIs</a:t>
            </a:r>
          </a:p>
        </p:txBody>
      </p:sp>
    </p:spTree>
    <p:extLst>
      <p:ext uri="{BB962C8B-B14F-4D97-AF65-F5344CB8AC3E}">
        <p14:creationId xmlns:p14="http://schemas.microsoft.com/office/powerpoint/2010/main" val="27001223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077ED-FEF7-B6E0-611A-30F4BD091B6D}"/>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9E7FFC70-6C87-25AE-7407-4303839DF658}"/>
              </a:ext>
            </a:extLst>
          </p:cNvPr>
          <p:cNvSpPr>
            <a:spLocks noGrp="1"/>
          </p:cNvSpPr>
          <p:nvPr>
            <p:ph type="body" sz="quarter" idx="61"/>
          </p:nvPr>
        </p:nvSpPr>
        <p:spPr>
          <a:xfrm>
            <a:off x="141284" y="95303"/>
            <a:ext cx="9194219" cy="873466"/>
          </a:xfrm>
        </p:spPr>
        <p:txBody>
          <a:bodyPr vert="horz" lIns="0" tIns="0" rIns="0" bIns="0" rtlCol="0" anchor="ctr">
            <a:noAutofit/>
          </a:bodyPr>
          <a:lstStyle/>
          <a:p>
            <a:pPr>
              <a:lnSpc>
                <a:spcPct val="100000"/>
              </a:lnSpc>
            </a:pPr>
            <a:r>
              <a:rPr lang="en-US" altLang="zh-CN" sz="2400" dirty="0">
                <a:solidFill>
                  <a:prstClr val="white"/>
                </a:solidFill>
              </a:rPr>
              <a:t>Architectural Motivation #1: local decision based on NF’s built-in AI capability  </a:t>
            </a:r>
            <a:endParaRPr lang="zh-CN" altLang="en-US" sz="2400" dirty="0">
              <a:solidFill>
                <a:prstClr val="white"/>
              </a:solidFill>
            </a:endParaRPr>
          </a:p>
        </p:txBody>
      </p:sp>
      <p:sp>
        <p:nvSpPr>
          <p:cNvPr id="4" name="文本框 3">
            <a:extLst>
              <a:ext uri="{FF2B5EF4-FFF2-40B4-BE49-F238E27FC236}">
                <a16:creationId xmlns:a16="http://schemas.microsoft.com/office/drawing/2014/main" id="{BFAA3393-28AD-E9C1-5C27-6FD45F3338F4}"/>
              </a:ext>
            </a:extLst>
          </p:cNvPr>
          <p:cNvSpPr txBox="1"/>
          <p:nvPr/>
        </p:nvSpPr>
        <p:spPr>
          <a:xfrm>
            <a:off x="466151" y="1047730"/>
            <a:ext cx="10857187" cy="369332"/>
          </a:xfrm>
          <a:prstGeom prst="rect">
            <a:avLst/>
          </a:prstGeom>
          <a:noFill/>
        </p:spPr>
        <p:txBody>
          <a:bodyPr wrap="square">
            <a:spAutoFit/>
          </a:bodyPr>
          <a:lstStyle/>
          <a:p>
            <a:pPr>
              <a:spcAft>
                <a:spcPts val="900"/>
              </a:spcAft>
            </a:pPr>
            <a:r>
              <a:rPr lang="en-GB" altLang="zh-CN" sz="1800" b="1" i="1" dirty="0">
                <a:solidFill>
                  <a:schemeClr val="bg2">
                    <a:lumMod val="75000"/>
                  </a:schemeClr>
                </a:solidFill>
                <a:effectLst/>
                <a:ea typeface="宋体" panose="02010600030101010101" pitchFamily="2" charset="-122"/>
              </a:rPr>
              <a:t>Architectural Motivation:</a:t>
            </a:r>
            <a:r>
              <a:rPr lang="en-GB" altLang="zh-CN" sz="1800" i="1" dirty="0">
                <a:solidFill>
                  <a:schemeClr val="bg2">
                    <a:lumMod val="75000"/>
                  </a:schemeClr>
                </a:solidFill>
                <a:effectLst/>
                <a:ea typeface="宋体" panose="02010600030101010101" pitchFamily="2" charset="-122"/>
              </a:rPr>
              <a:t> What architectural challenges or opportunities does this WT/KI address?</a:t>
            </a:r>
            <a:endParaRPr lang="zh-CN" altLang="zh-CN" sz="1800" i="1" dirty="0">
              <a:solidFill>
                <a:schemeClr val="bg2">
                  <a:lumMod val="75000"/>
                </a:schemeClr>
              </a:solidFill>
              <a:effectLst/>
              <a:ea typeface="宋体" panose="02010600030101010101" pitchFamily="2" charset="-122"/>
            </a:endParaRPr>
          </a:p>
        </p:txBody>
      </p:sp>
      <p:sp>
        <p:nvSpPr>
          <p:cNvPr id="15" name="文本框 14">
            <a:extLst>
              <a:ext uri="{FF2B5EF4-FFF2-40B4-BE49-F238E27FC236}">
                <a16:creationId xmlns:a16="http://schemas.microsoft.com/office/drawing/2014/main" id="{8FE3F754-DA2E-16BA-088E-BA097D0FCBBB}"/>
              </a:ext>
            </a:extLst>
          </p:cNvPr>
          <p:cNvSpPr txBox="1"/>
          <p:nvPr/>
        </p:nvSpPr>
        <p:spPr>
          <a:xfrm>
            <a:off x="364226" y="5800941"/>
            <a:ext cx="11599917" cy="923330"/>
          </a:xfrm>
          <a:prstGeom prst="rect">
            <a:avLst/>
          </a:prstGeom>
          <a:solidFill>
            <a:schemeClr val="bg2"/>
          </a:solidFill>
        </p:spPr>
        <p:txBody>
          <a:bodyPr wrap="square">
            <a:spAutoFit/>
          </a:bodyPr>
          <a:lstStyle/>
          <a:p>
            <a:r>
              <a:rPr lang="en-US" altLang="zh-CN" b="1" dirty="0">
                <a:solidFill>
                  <a:srgbClr val="0000FF"/>
                </a:solidFill>
                <a:latin typeface="+mj-lt"/>
              </a:rPr>
              <a:t>Architectural Motivation #1:</a:t>
            </a:r>
            <a:r>
              <a:rPr lang="en-GB" altLang="zh-CN" sz="1800" b="1" dirty="0">
                <a:solidFill>
                  <a:srgbClr val="0000FF"/>
                </a:solidFill>
                <a:effectLst/>
                <a:latin typeface="+mj-lt"/>
                <a:ea typeface="宋体" panose="02010600030101010101" pitchFamily="2" charset="-122"/>
              </a:rPr>
              <a:t>.</a:t>
            </a:r>
            <a:r>
              <a:rPr lang="en-US" altLang="zh-CN" sz="1800" b="1" kern="0" dirty="0">
                <a:solidFill>
                  <a:srgbClr val="0000FF"/>
                </a:solidFill>
                <a:latin typeface="Calibri"/>
              </a:rPr>
              <a:t> In 6G AI era with built-in AI/ML capabilities </a:t>
            </a:r>
            <a:r>
              <a:rPr lang="en-US" altLang="zh-CN" sz="1800" b="1" kern="0" dirty="0">
                <a:solidFill>
                  <a:srgbClr val="0000FF"/>
                </a:solidFill>
                <a:latin typeface="Calibri"/>
                <a:sym typeface="微软雅黑" panose="020B0503020204020204" pitchFamily="34" charset="-122"/>
              </a:rPr>
              <a:t>in 6G NF(s), it is worthy to further study whether and how 6G NF leverages AIML to get beyond recommendation </a:t>
            </a:r>
            <a:r>
              <a:rPr lang="en-US" altLang="zh-CN" sz="1800" b="1" kern="0" dirty="0">
                <a:solidFill>
                  <a:srgbClr val="0000FF"/>
                </a:solidFill>
                <a:latin typeface="Calibri"/>
                <a:ea typeface="等线" panose="02010600030101010101" pitchFamily="2" charset="-122"/>
              </a:rPr>
              <a:t>rather than </a:t>
            </a:r>
            <a:r>
              <a:rPr lang="en-US" altLang="zh-CN" sz="1800" b="1" kern="0" dirty="0">
                <a:solidFill>
                  <a:srgbClr val="0000FF"/>
                </a:solidFill>
                <a:latin typeface="Calibri"/>
              </a:rPr>
              <a:t>statistics/prediction</a:t>
            </a:r>
            <a:r>
              <a:rPr lang="en-US" altLang="zh-CN" sz="1800" b="1" kern="0" dirty="0">
                <a:solidFill>
                  <a:srgbClr val="0000FF"/>
                </a:solidFill>
                <a:latin typeface="Calibri"/>
                <a:ea typeface="等线" panose="02010600030101010101" pitchFamily="2" charset="-122"/>
              </a:rPr>
              <a:t> within 6G NF(s), i.e. to do local decision in NF.</a:t>
            </a:r>
            <a:endParaRPr lang="zh-CN" altLang="en-US" b="1" dirty="0">
              <a:solidFill>
                <a:srgbClr val="0000FF"/>
              </a:solidFill>
              <a:latin typeface="+mj-lt"/>
            </a:endParaRPr>
          </a:p>
        </p:txBody>
      </p:sp>
      <p:sp>
        <p:nvSpPr>
          <p:cNvPr id="10" name="内容占位符 2">
            <a:extLst>
              <a:ext uri="{FF2B5EF4-FFF2-40B4-BE49-F238E27FC236}">
                <a16:creationId xmlns:a16="http://schemas.microsoft.com/office/drawing/2014/main" id="{3099A15F-DADB-454E-B706-1C1519F1CF85}"/>
              </a:ext>
            </a:extLst>
          </p:cNvPr>
          <p:cNvSpPr txBox="1">
            <a:spLocks/>
          </p:cNvSpPr>
          <p:nvPr/>
        </p:nvSpPr>
        <p:spPr>
          <a:xfrm>
            <a:off x="89199" y="3943036"/>
            <a:ext cx="12050716" cy="17509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Aft>
                <a:spcPts val="450"/>
              </a:spcAft>
              <a:buSzPct val="120000"/>
              <a:buFont typeface="Arial" panose="020B0604020202020204" pitchFamily="34" charset="0"/>
              <a:buNone/>
            </a:pPr>
            <a:r>
              <a:rPr lang="en-US" altLang="zh-CN" sz="1800" b="1" kern="0" dirty="0">
                <a:solidFill>
                  <a:prstClr val="black"/>
                </a:solidFill>
                <a:latin typeface="Calibri"/>
              </a:rPr>
              <a:t>Observations:</a:t>
            </a:r>
          </a:p>
          <a:p>
            <a:pPr marL="285750" indent="-285750" defTabSz="685800">
              <a:spcAft>
                <a:spcPts val="450"/>
              </a:spcAft>
              <a:buSzPct val="120000"/>
            </a:pPr>
            <a:r>
              <a:rPr lang="en-US" altLang="zh-CN" sz="1800" kern="0" dirty="0">
                <a:solidFill>
                  <a:prstClr val="black"/>
                </a:solidFill>
                <a:latin typeface="Calibri"/>
              </a:rPr>
              <a:t>Usually NWDAF only provides </a:t>
            </a:r>
            <a:r>
              <a:rPr lang="en-US" altLang="zh-CN" sz="1800" kern="0" dirty="0">
                <a:solidFill>
                  <a:srgbClr val="FF0000"/>
                </a:solidFill>
                <a:latin typeface="Calibri"/>
              </a:rPr>
              <a:t>statistics/prediction</a:t>
            </a:r>
            <a:r>
              <a:rPr lang="en-US" altLang="zh-CN" sz="1800" kern="0" dirty="0">
                <a:solidFill>
                  <a:srgbClr val="FF0000"/>
                </a:solidFill>
                <a:latin typeface="Calibri"/>
                <a:ea typeface="等线" panose="02010600030101010101" pitchFamily="2" charset="-122"/>
              </a:rPr>
              <a:t> </a:t>
            </a:r>
            <a:r>
              <a:rPr lang="en-US" altLang="zh-CN" sz="1800" kern="0" dirty="0">
                <a:solidFill>
                  <a:prstClr val="black"/>
                </a:solidFill>
                <a:latin typeface="Calibri"/>
                <a:ea typeface="等线" panose="02010600030101010101" pitchFamily="2" charset="-122"/>
              </a:rPr>
              <a:t>to consumer, and in R19, AIML_CN further studied whether and how NWDAF </a:t>
            </a:r>
            <a:r>
              <a:rPr lang="en-US" altLang="zh-CN" sz="1800" kern="0" dirty="0">
                <a:solidFill>
                  <a:prstClr val="black"/>
                </a:solidFill>
                <a:latin typeface="Calibri"/>
              </a:rPr>
              <a:t>additionally to support recommendation, </a:t>
            </a:r>
            <a:r>
              <a:rPr lang="en-US" altLang="zh-CN" sz="1800" kern="0" dirty="0">
                <a:solidFill>
                  <a:srgbClr val="0000FF"/>
                </a:solidFill>
                <a:latin typeface="Calibri"/>
                <a:ea typeface="等线" panose="02010600030101010101" pitchFamily="2" charset="-122"/>
              </a:rPr>
              <a:t>e.g</a:t>
            </a:r>
            <a:r>
              <a:rPr lang="en-US" altLang="zh-CN" sz="1800" kern="0" dirty="0">
                <a:solidFill>
                  <a:srgbClr val="0000FF"/>
                </a:solidFill>
                <a:latin typeface="Calibri"/>
              </a:rPr>
              <a:t>. recommended candidate QoS parameters set.</a:t>
            </a:r>
          </a:p>
          <a:p>
            <a:pPr marL="285750" indent="-285750" defTabSz="685800">
              <a:spcAft>
                <a:spcPts val="450"/>
              </a:spcAft>
              <a:buSzPct val="120000"/>
            </a:pPr>
            <a:r>
              <a:rPr lang="en-US" altLang="zh-CN" sz="1800" kern="0" dirty="0">
                <a:solidFill>
                  <a:prstClr val="black"/>
                </a:solidFill>
                <a:latin typeface="Calibri"/>
              </a:rPr>
              <a:t>Recommendation was ruled out in R19 5GA, because only centralized NWDAF is AIML capable and recommendation from NWDAF means it should be aware of NF’s internal service logic</a:t>
            </a:r>
            <a:r>
              <a:rPr lang="en-US" altLang="zh-CN" sz="1800" kern="0" dirty="0">
                <a:solidFill>
                  <a:prstClr val="black"/>
                </a:solidFill>
              </a:rPr>
              <a:t>, which could </a:t>
            </a:r>
            <a:r>
              <a:rPr lang="en-US" altLang="zh-CN" sz="1800" kern="0" dirty="0">
                <a:solidFill>
                  <a:prstClr val="black"/>
                </a:solidFill>
                <a:latin typeface="Calibri"/>
              </a:rPr>
              <a:t>have big impact on overall network architecture.</a:t>
            </a:r>
          </a:p>
        </p:txBody>
      </p:sp>
      <p:grpSp>
        <p:nvGrpSpPr>
          <p:cNvPr id="12" name="组合 11">
            <a:extLst>
              <a:ext uri="{FF2B5EF4-FFF2-40B4-BE49-F238E27FC236}">
                <a16:creationId xmlns:a16="http://schemas.microsoft.com/office/drawing/2014/main" id="{416008B3-EDB3-4B07-B852-96003DC1BADD}"/>
              </a:ext>
            </a:extLst>
          </p:cNvPr>
          <p:cNvGrpSpPr/>
          <p:nvPr/>
        </p:nvGrpSpPr>
        <p:grpSpPr>
          <a:xfrm>
            <a:off x="6016645" y="1361387"/>
            <a:ext cx="5856627" cy="2075202"/>
            <a:chOff x="6261075" y="1482687"/>
            <a:chExt cx="5856627" cy="1459560"/>
          </a:xfrm>
        </p:grpSpPr>
        <p:sp>
          <p:nvSpPr>
            <p:cNvPr id="14" name="矩形 68">
              <a:extLst>
                <a:ext uri="{FF2B5EF4-FFF2-40B4-BE49-F238E27FC236}">
                  <a16:creationId xmlns:a16="http://schemas.microsoft.com/office/drawing/2014/main" id="{0F4D5DA7-1C0A-4464-92F7-EA5FCCB9F552}"/>
                </a:ext>
              </a:extLst>
            </p:cNvPr>
            <p:cNvSpPr/>
            <p:nvPr/>
          </p:nvSpPr>
          <p:spPr>
            <a:xfrm>
              <a:off x="7733719" y="2665248"/>
              <a:ext cx="2624102" cy="276999"/>
            </a:xfrm>
            <a:prstGeom prst="rect">
              <a:avLst/>
            </a:prstGeom>
          </p:spPr>
          <p:txBody>
            <a:bodyPr wrap="square">
              <a:spAutoFit/>
            </a:bodyPr>
            <a:lstStyle/>
            <a:p>
              <a:pPr marL="11105" algn="ctr" defTabSz="913746"/>
              <a:r>
                <a:rPr lang="en-US" altLang="zh-CN" sz="1200" b="1" dirty="0">
                  <a:latin typeface="Arial"/>
                  <a:ea typeface="微软雅黑"/>
                </a:rPr>
                <a:t>Multi-Objective Optimization</a:t>
              </a:r>
            </a:p>
          </p:txBody>
        </p:sp>
        <p:grpSp>
          <p:nvGrpSpPr>
            <p:cNvPr id="16" name="组合 15">
              <a:extLst>
                <a:ext uri="{FF2B5EF4-FFF2-40B4-BE49-F238E27FC236}">
                  <a16:creationId xmlns:a16="http://schemas.microsoft.com/office/drawing/2014/main" id="{431A91EE-7C16-4816-A826-B1DF95B8BB6F}"/>
                </a:ext>
              </a:extLst>
            </p:cNvPr>
            <p:cNvGrpSpPr/>
            <p:nvPr/>
          </p:nvGrpSpPr>
          <p:grpSpPr>
            <a:xfrm>
              <a:off x="6261075" y="1482687"/>
              <a:ext cx="5856627" cy="1191404"/>
              <a:chOff x="5355064" y="2661918"/>
              <a:chExt cx="5856627" cy="1191404"/>
            </a:xfrm>
          </p:grpSpPr>
          <p:grpSp>
            <p:nvGrpSpPr>
              <p:cNvPr id="17" name="组合 16">
                <a:extLst>
                  <a:ext uri="{FF2B5EF4-FFF2-40B4-BE49-F238E27FC236}">
                    <a16:creationId xmlns:a16="http://schemas.microsoft.com/office/drawing/2014/main" id="{701220E4-5200-4E41-82EA-7AF1255B4CB6}"/>
                  </a:ext>
                </a:extLst>
              </p:cNvPr>
              <p:cNvGrpSpPr/>
              <p:nvPr/>
            </p:nvGrpSpPr>
            <p:grpSpPr>
              <a:xfrm>
                <a:off x="5355064" y="2661918"/>
                <a:ext cx="5856627" cy="1191404"/>
                <a:chOff x="5165716" y="1168777"/>
                <a:chExt cx="5346814" cy="1239856"/>
              </a:xfrm>
            </p:grpSpPr>
            <p:pic>
              <p:nvPicPr>
                <p:cNvPr id="19" name="图片 18">
                  <a:extLst>
                    <a:ext uri="{FF2B5EF4-FFF2-40B4-BE49-F238E27FC236}">
                      <a16:creationId xmlns:a16="http://schemas.microsoft.com/office/drawing/2014/main" id="{B08391F1-3AD0-4CF6-AA80-3D65C9900663}"/>
                    </a:ext>
                  </a:extLst>
                </p:cNvPr>
                <p:cNvPicPr>
                  <a:picLocks noChangeAspect="1"/>
                </p:cNvPicPr>
                <p:nvPr/>
              </p:nvPicPr>
              <p:blipFill>
                <a:blip r:embed="rId2"/>
                <a:stretch>
                  <a:fillRect/>
                </a:stretch>
              </p:blipFill>
              <p:spPr>
                <a:xfrm>
                  <a:off x="6949346" y="1168777"/>
                  <a:ext cx="1655895" cy="1083078"/>
                </a:xfrm>
                <a:prstGeom prst="rect">
                  <a:avLst/>
                </a:prstGeom>
              </p:spPr>
            </p:pic>
            <p:sp>
              <p:nvSpPr>
                <p:cNvPr id="20" name="矩形 19">
                  <a:extLst>
                    <a:ext uri="{FF2B5EF4-FFF2-40B4-BE49-F238E27FC236}">
                      <a16:creationId xmlns:a16="http://schemas.microsoft.com/office/drawing/2014/main" id="{9C1B512D-A0C7-4ECD-80B6-80D839CCBA95}"/>
                    </a:ext>
                  </a:extLst>
                </p:cNvPr>
                <p:cNvSpPr/>
                <p:nvPr/>
              </p:nvSpPr>
              <p:spPr>
                <a:xfrm>
                  <a:off x="6760967" y="1219912"/>
                  <a:ext cx="1698565" cy="118872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a:endParaRPr lang="zh-CN" altLang="en-US" sz="800"/>
                </a:p>
              </p:txBody>
            </p:sp>
            <p:sp>
              <p:nvSpPr>
                <p:cNvPr id="21" name="矩形 20">
                  <a:extLst>
                    <a:ext uri="{FF2B5EF4-FFF2-40B4-BE49-F238E27FC236}">
                      <a16:creationId xmlns:a16="http://schemas.microsoft.com/office/drawing/2014/main" id="{F7444228-08A1-4BFA-B577-044425340CE5}"/>
                    </a:ext>
                  </a:extLst>
                </p:cNvPr>
                <p:cNvSpPr/>
                <p:nvPr/>
              </p:nvSpPr>
              <p:spPr>
                <a:xfrm>
                  <a:off x="5165716" y="1546066"/>
                  <a:ext cx="1775367" cy="672616"/>
                </a:xfrm>
                <a:prstGeom prst="rect">
                  <a:avLst/>
                </a:prstGeom>
              </p:spPr>
              <p:txBody>
                <a:bodyPr wrap="square">
                  <a:spAutoFit/>
                </a:bodyPr>
                <a:lstStyle/>
                <a:p>
                  <a:pPr marL="11105" algn="ctr" defTabSz="913746">
                    <a:defRPr/>
                  </a:pPr>
                  <a:r>
                    <a:rPr lang="en-US" altLang="zh-CN" sz="1200" b="1" kern="0" dirty="0">
                      <a:solidFill>
                        <a:srgbClr val="0000FF"/>
                      </a:solidFill>
                      <a:latin typeface="Arial"/>
                      <a:ea typeface="微软雅黑"/>
                    </a:rPr>
                    <a:t>Recommended</a:t>
                  </a:r>
                  <a:r>
                    <a:rPr lang="zh-CN" altLang="en-US" sz="1200" b="1" kern="0" dirty="0">
                      <a:solidFill>
                        <a:srgbClr val="0000FF"/>
                      </a:solidFill>
                      <a:latin typeface="Arial"/>
                      <a:ea typeface="微软雅黑"/>
                    </a:rPr>
                    <a:t>？</a:t>
                  </a:r>
                  <a:endParaRPr lang="en-US" altLang="zh-CN" sz="1200" b="1" kern="0" dirty="0">
                    <a:solidFill>
                      <a:srgbClr val="0000FF"/>
                    </a:solidFill>
                    <a:latin typeface="Arial"/>
                    <a:ea typeface="微软雅黑"/>
                  </a:endParaRPr>
                </a:p>
                <a:p>
                  <a:pPr marL="11105" algn="ctr" defTabSz="913746">
                    <a:defRPr/>
                  </a:pPr>
                  <a:r>
                    <a:rPr lang="en-US" altLang="zh-CN" sz="1200" b="1" kern="0" dirty="0">
                      <a:solidFill>
                        <a:srgbClr val="0000FF"/>
                      </a:solidFill>
                      <a:latin typeface="Arial"/>
                      <a:ea typeface="微软雅黑"/>
                    </a:rPr>
                    <a:t> (e.g. recommend QoS parameters set)</a:t>
                  </a:r>
                </a:p>
              </p:txBody>
            </p:sp>
            <p:sp>
              <p:nvSpPr>
                <p:cNvPr id="22" name="矩形 21">
                  <a:extLst>
                    <a:ext uri="{FF2B5EF4-FFF2-40B4-BE49-F238E27FC236}">
                      <a16:creationId xmlns:a16="http://schemas.microsoft.com/office/drawing/2014/main" id="{657EB599-708A-4D83-8383-2C0E15614772}"/>
                    </a:ext>
                  </a:extLst>
                </p:cNvPr>
                <p:cNvSpPr/>
                <p:nvPr/>
              </p:nvSpPr>
              <p:spPr>
                <a:xfrm>
                  <a:off x="8890434" y="1500693"/>
                  <a:ext cx="1622096" cy="480440"/>
                </a:xfrm>
                <a:prstGeom prst="rect">
                  <a:avLst/>
                </a:prstGeom>
              </p:spPr>
              <p:txBody>
                <a:bodyPr wrap="square">
                  <a:spAutoFit/>
                </a:bodyPr>
                <a:lstStyle/>
                <a:p>
                  <a:pPr marL="11105" algn="ctr" defTabSz="913746">
                    <a:defRPr/>
                  </a:pPr>
                  <a:r>
                    <a:rPr lang="en-US" altLang="zh-CN" sz="1200" b="1" kern="0" dirty="0">
                      <a:latin typeface="Arial"/>
                      <a:ea typeface="微软雅黑"/>
                    </a:rPr>
                    <a:t>Expected Output</a:t>
                  </a:r>
                </a:p>
                <a:p>
                  <a:pPr marL="11105" algn="ctr" defTabSz="913746">
                    <a:defRPr/>
                  </a:pPr>
                  <a:r>
                    <a:rPr lang="en-US" altLang="zh-CN" sz="1200" b="1" kern="0" dirty="0">
                      <a:latin typeface="Arial"/>
                      <a:ea typeface="微软雅黑"/>
                    </a:rPr>
                    <a:t>(e.g. Service MoS&gt;4)</a:t>
                  </a:r>
                </a:p>
              </p:txBody>
            </p:sp>
            <p:sp>
              <p:nvSpPr>
                <p:cNvPr id="23" name="右箭头 29">
                  <a:extLst>
                    <a:ext uri="{FF2B5EF4-FFF2-40B4-BE49-F238E27FC236}">
                      <a16:creationId xmlns:a16="http://schemas.microsoft.com/office/drawing/2014/main" id="{AFA3AE76-8503-4089-9E90-C25943176BD6}"/>
                    </a:ext>
                  </a:extLst>
                </p:cNvPr>
                <p:cNvSpPr/>
                <p:nvPr/>
              </p:nvSpPr>
              <p:spPr>
                <a:xfrm rot="10800000">
                  <a:off x="6794215" y="1496691"/>
                  <a:ext cx="133004" cy="493228"/>
                </a:xfrm>
                <a:prstGeom prst="rightArrow">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a:endParaRPr lang="zh-CN" altLang="en-US" sz="800"/>
                </a:p>
              </p:txBody>
            </p:sp>
            <p:sp>
              <p:nvSpPr>
                <p:cNvPr id="24" name="右箭头 30">
                  <a:extLst>
                    <a:ext uri="{FF2B5EF4-FFF2-40B4-BE49-F238E27FC236}">
                      <a16:creationId xmlns:a16="http://schemas.microsoft.com/office/drawing/2014/main" id="{67E3415C-3A6B-4866-A123-999CD78BE888}"/>
                    </a:ext>
                  </a:extLst>
                </p:cNvPr>
                <p:cNvSpPr/>
                <p:nvPr/>
              </p:nvSpPr>
              <p:spPr>
                <a:xfrm rot="10800000">
                  <a:off x="8268337" y="1507776"/>
                  <a:ext cx="133004" cy="493228"/>
                </a:xfrm>
                <a:prstGeom prst="rightArrow">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a:endParaRPr lang="zh-CN" altLang="en-US" sz="800"/>
                </a:p>
              </p:txBody>
            </p:sp>
          </p:grpSp>
          <p:sp>
            <p:nvSpPr>
              <p:cNvPr id="18" name="右箭头 21">
                <a:extLst>
                  <a:ext uri="{FF2B5EF4-FFF2-40B4-BE49-F238E27FC236}">
                    <a16:creationId xmlns:a16="http://schemas.microsoft.com/office/drawing/2014/main" id="{07D7EE0E-636F-45A5-8D5D-8C1286B111D7}"/>
                  </a:ext>
                </a:extLst>
              </p:cNvPr>
              <p:cNvSpPr/>
              <p:nvPr/>
            </p:nvSpPr>
            <p:spPr>
              <a:xfrm rot="10800000">
                <a:off x="9048458" y="3085734"/>
                <a:ext cx="448385" cy="375329"/>
              </a:xfrm>
              <a:prstGeom prst="rightArrow">
                <a:avLst>
                  <a:gd name="adj1" fmla="val 50000"/>
                  <a:gd name="adj2" fmla="val 50000"/>
                </a:avLst>
              </a:prstGeom>
              <a:noFill/>
              <a:ln w="12700" cap="flat" cmpd="sng" algn="ctr">
                <a:solidFill>
                  <a:srgbClr val="666666"/>
                </a:solidFill>
                <a:prstDash val="solid"/>
                <a:miter lim="800000"/>
              </a:ln>
              <a:effectLst/>
            </p:spPr>
            <p:txBody>
              <a:bodyPr rot="0" spcFirstLastPara="0" vertOverflow="overflow" horzOverflow="overflow" vert="horz" wrap="square" lIns="91368" tIns="45684" rIns="91368" bIns="45684" numCol="1" spcCol="0" rtlCol="0" fromWordArt="0" anchor="ctr" anchorCtr="0" forceAA="0" compatLnSpc="1">
                <a:prstTxWarp prst="textNoShape">
                  <a:avLst/>
                </a:prstTxWarp>
                <a:noAutofit/>
              </a:bodyPr>
              <a:lstStyle/>
              <a:p>
                <a:pPr algn="ctr" defTabSz="913746">
                  <a:defRPr/>
                </a:pPr>
                <a:endParaRPr lang="zh-CN" altLang="en-US" sz="1100" kern="0">
                  <a:solidFill>
                    <a:srgbClr val="666666"/>
                  </a:solidFill>
                  <a:latin typeface="Arial"/>
                  <a:ea typeface="微软雅黑"/>
                </a:endParaRPr>
              </a:p>
            </p:txBody>
          </p:sp>
        </p:grpSp>
      </p:grpSp>
      <p:sp>
        <p:nvSpPr>
          <p:cNvPr id="25" name="文本框 24">
            <a:extLst>
              <a:ext uri="{FF2B5EF4-FFF2-40B4-BE49-F238E27FC236}">
                <a16:creationId xmlns:a16="http://schemas.microsoft.com/office/drawing/2014/main" id="{C2F4D7B4-0651-4795-AFE2-0FCE6A7C1549}"/>
              </a:ext>
            </a:extLst>
          </p:cNvPr>
          <p:cNvSpPr txBox="1"/>
          <p:nvPr/>
        </p:nvSpPr>
        <p:spPr>
          <a:xfrm>
            <a:off x="141284" y="3543892"/>
            <a:ext cx="4327064" cy="307777"/>
          </a:xfrm>
          <a:prstGeom prst="rect">
            <a:avLst/>
          </a:prstGeom>
          <a:noFill/>
        </p:spPr>
        <p:txBody>
          <a:bodyPr wrap="square" rtlCol="0">
            <a:spAutoFit/>
          </a:bodyPr>
          <a:lstStyle/>
          <a:p>
            <a:pPr algn="ctr"/>
            <a:r>
              <a:rPr lang="en-US" sz="1400" dirty="0"/>
              <a:t>Fig1: 5</a:t>
            </a:r>
            <a:r>
              <a:rPr lang="en-US" altLang="zh-CN" sz="1400" dirty="0"/>
              <a:t>G AI/ML supporting statistics/prediction</a:t>
            </a:r>
            <a:endParaRPr lang="en-US" sz="1400" dirty="0"/>
          </a:p>
        </p:txBody>
      </p:sp>
      <p:sp>
        <p:nvSpPr>
          <p:cNvPr id="26" name="文本框 25">
            <a:extLst>
              <a:ext uri="{FF2B5EF4-FFF2-40B4-BE49-F238E27FC236}">
                <a16:creationId xmlns:a16="http://schemas.microsoft.com/office/drawing/2014/main" id="{3F407F3B-18A3-4882-B4D2-044551E73165}"/>
              </a:ext>
            </a:extLst>
          </p:cNvPr>
          <p:cNvSpPr txBox="1"/>
          <p:nvPr/>
        </p:nvSpPr>
        <p:spPr>
          <a:xfrm>
            <a:off x="6326745" y="3473227"/>
            <a:ext cx="5546527" cy="307777"/>
          </a:xfrm>
          <a:prstGeom prst="rect">
            <a:avLst/>
          </a:prstGeom>
          <a:noFill/>
        </p:spPr>
        <p:txBody>
          <a:bodyPr wrap="square" rtlCol="0">
            <a:spAutoFit/>
          </a:bodyPr>
          <a:lstStyle/>
          <a:p>
            <a:pPr algn="ctr"/>
            <a:r>
              <a:rPr lang="en-US" sz="1400" dirty="0"/>
              <a:t>Fig2: 5G </a:t>
            </a:r>
            <a:r>
              <a:rPr lang="en-US" altLang="zh-CN" sz="1400" dirty="0"/>
              <a:t>AI/ML additionally supporting </a:t>
            </a:r>
            <a:r>
              <a:rPr lang="en-US" altLang="zh-CN" sz="1400" dirty="0">
                <a:solidFill>
                  <a:srgbClr val="FF0000"/>
                </a:solidFill>
              </a:rPr>
              <a:t>recommendation?</a:t>
            </a:r>
            <a:endParaRPr lang="en-US" sz="1400" dirty="0"/>
          </a:p>
        </p:txBody>
      </p:sp>
      <p:grpSp>
        <p:nvGrpSpPr>
          <p:cNvPr id="27" name="组合 26">
            <a:extLst>
              <a:ext uri="{FF2B5EF4-FFF2-40B4-BE49-F238E27FC236}">
                <a16:creationId xmlns:a16="http://schemas.microsoft.com/office/drawing/2014/main" id="{AEB3A0F9-6042-457D-B2B2-BAB1554D6B66}"/>
              </a:ext>
            </a:extLst>
          </p:cNvPr>
          <p:cNvGrpSpPr/>
          <p:nvPr/>
        </p:nvGrpSpPr>
        <p:grpSpPr>
          <a:xfrm>
            <a:off x="283474" y="1373961"/>
            <a:ext cx="5291913" cy="2104586"/>
            <a:chOff x="292460" y="2724846"/>
            <a:chExt cx="5291913" cy="1543736"/>
          </a:xfrm>
        </p:grpSpPr>
        <p:sp>
          <p:nvSpPr>
            <p:cNvPr id="28" name="Rectangle 34">
              <a:extLst>
                <a:ext uri="{FF2B5EF4-FFF2-40B4-BE49-F238E27FC236}">
                  <a16:creationId xmlns:a16="http://schemas.microsoft.com/office/drawing/2014/main" id="{DDBBC8BF-0360-410E-AB7A-BEDEF6638F6E}"/>
                </a:ext>
              </a:extLst>
            </p:cNvPr>
            <p:cNvSpPr>
              <a:spLocks noChangeArrowheads="1"/>
            </p:cNvSpPr>
            <p:nvPr/>
          </p:nvSpPr>
          <p:spPr bwMode="auto">
            <a:xfrm>
              <a:off x="383813" y="2724846"/>
              <a:ext cx="138564"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a:endParaRPr lang="zh-CN" altLang="en-US" sz="1200">
                <a:solidFill>
                  <a:prstClr val="black"/>
                </a:solidFill>
                <a:latin typeface="等线" panose="020F0502020204030204"/>
                <a:ea typeface="等线" panose="02010600030101010101" pitchFamily="2" charset="-122"/>
              </a:endParaRPr>
            </a:p>
          </p:txBody>
        </p:sp>
        <p:grpSp>
          <p:nvGrpSpPr>
            <p:cNvPr id="29" name="组合 28">
              <a:extLst>
                <a:ext uri="{FF2B5EF4-FFF2-40B4-BE49-F238E27FC236}">
                  <a16:creationId xmlns:a16="http://schemas.microsoft.com/office/drawing/2014/main" id="{2116ECA3-BFD3-4CFE-8AFB-C09BDFFCD7D8}"/>
                </a:ext>
              </a:extLst>
            </p:cNvPr>
            <p:cNvGrpSpPr/>
            <p:nvPr/>
          </p:nvGrpSpPr>
          <p:grpSpPr>
            <a:xfrm>
              <a:off x="292460" y="2785563"/>
              <a:ext cx="5291913" cy="1194266"/>
              <a:chOff x="702204" y="4015396"/>
              <a:chExt cx="4835166" cy="1109514"/>
            </a:xfrm>
          </p:grpSpPr>
          <p:grpSp>
            <p:nvGrpSpPr>
              <p:cNvPr id="31" name="组合 33">
                <a:extLst>
                  <a:ext uri="{FF2B5EF4-FFF2-40B4-BE49-F238E27FC236}">
                    <a16:creationId xmlns:a16="http://schemas.microsoft.com/office/drawing/2014/main" id="{B68987B1-4B6B-44FF-A89A-EE4EB64474A5}"/>
                  </a:ext>
                </a:extLst>
              </p:cNvPr>
              <p:cNvGrpSpPr/>
              <p:nvPr/>
            </p:nvGrpSpPr>
            <p:grpSpPr>
              <a:xfrm>
                <a:off x="1510066" y="4015396"/>
                <a:ext cx="4027304" cy="1109514"/>
                <a:chOff x="1487785" y="4226488"/>
                <a:chExt cx="4028881" cy="1109948"/>
              </a:xfrm>
            </p:grpSpPr>
            <p:pic>
              <p:nvPicPr>
                <p:cNvPr id="33" name="图片 15">
                  <a:extLst>
                    <a:ext uri="{FF2B5EF4-FFF2-40B4-BE49-F238E27FC236}">
                      <a16:creationId xmlns:a16="http://schemas.microsoft.com/office/drawing/2014/main" id="{DC15900A-8145-4FD0-A20B-71D5DBF6F4B5}"/>
                    </a:ext>
                  </a:extLst>
                </p:cNvPr>
                <p:cNvPicPr>
                  <a:picLocks noChangeAspect="1"/>
                </p:cNvPicPr>
                <p:nvPr/>
              </p:nvPicPr>
              <p:blipFill>
                <a:blip r:embed="rId2"/>
                <a:stretch>
                  <a:fillRect/>
                </a:stretch>
              </p:blipFill>
              <p:spPr>
                <a:xfrm>
                  <a:off x="2010318" y="4226488"/>
                  <a:ext cx="1360457" cy="1109948"/>
                </a:xfrm>
                <a:prstGeom prst="rect">
                  <a:avLst/>
                </a:prstGeom>
              </p:spPr>
            </p:pic>
            <p:sp>
              <p:nvSpPr>
                <p:cNvPr id="34" name="矩形 19">
                  <a:extLst>
                    <a:ext uri="{FF2B5EF4-FFF2-40B4-BE49-F238E27FC236}">
                      <a16:creationId xmlns:a16="http://schemas.microsoft.com/office/drawing/2014/main" id="{44934893-ECC6-43DD-828C-28167FE2FA1D}"/>
                    </a:ext>
                  </a:extLst>
                </p:cNvPr>
                <p:cNvSpPr/>
                <p:nvPr/>
              </p:nvSpPr>
              <p:spPr>
                <a:xfrm>
                  <a:off x="3640662" y="4565634"/>
                  <a:ext cx="1876004" cy="429070"/>
                </a:xfrm>
                <a:prstGeom prst="rect">
                  <a:avLst/>
                </a:prstGeom>
              </p:spPr>
              <p:txBody>
                <a:bodyPr wrap="square">
                  <a:spAutoFit/>
                </a:bodyPr>
                <a:lstStyle/>
                <a:p>
                  <a:pPr marL="11105" algn="ctr" defTabSz="913746">
                    <a:defRPr/>
                  </a:pPr>
                  <a:r>
                    <a:rPr lang="en-US" altLang="zh-CN" sz="1200" b="1" kern="0" dirty="0">
                      <a:solidFill>
                        <a:srgbClr val="C00000"/>
                      </a:solidFill>
                      <a:latin typeface="Arial"/>
                      <a:ea typeface="微软雅黑"/>
                    </a:rPr>
                    <a:t>Output</a:t>
                  </a:r>
                </a:p>
                <a:p>
                  <a:pPr marL="11105" algn="ctr" defTabSz="913746">
                    <a:defRPr/>
                  </a:pPr>
                  <a:r>
                    <a:rPr lang="zh-CN" altLang="en-US" sz="1200" b="1" kern="0" dirty="0">
                      <a:solidFill>
                        <a:srgbClr val="C00000"/>
                      </a:solidFill>
                      <a:latin typeface="Arial"/>
                      <a:ea typeface="微软雅黑"/>
                    </a:rPr>
                    <a:t> </a:t>
                  </a:r>
                  <a:r>
                    <a:rPr lang="en-US" altLang="zh-CN" sz="1200" b="1" kern="0" dirty="0">
                      <a:solidFill>
                        <a:srgbClr val="C00000"/>
                      </a:solidFill>
                      <a:latin typeface="Arial"/>
                      <a:ea typeface="微软雅黑"/>
                    </a:rPr>
                    <a:t>(statistics/prediction)</a:t>
                  </a:r>
                </a:p>
              </p:txBody>
            </p:sp>
            <p:sp>
              <p:nvSpPr>
                <p:cNvPr id="35" name="右箭头 20">
                  <a:extLst>
                    <a:ext uri="{FF2B5EF4-FFF2-40B4-BE49-F238E27FC236}">
                      <a16:creationId xmlns:a16="http://schemas.microsoft.com/office/drawing/2014/main" id="{37E795FC-BD6F-4DF5-A844-ED14875925FD}"/>
                    </a:ext>
                  </a:extLst>
                </p:cNvPr>
                <p:cNvSpPr/>
                <p:nvPr/>
              </p:nvSpPr>
              <p:spPr>
                <a:xfrm>
                  <a:off x="1487785" y="4631591"/>
                  <a:ext cx="497917" cy="382034"/>
                </a:xfrm>
                <a:prstGeom prst="rightArrow">
                  <a:avLst/>
                </a:prstGeom>
                <a:noFill/>
                <a:ln w="12700" cap="flat" cmpd="sng" algn="ctr">
                  <a:solidFill>
                    <a:srgbClr val="666666"/>
                  </a:solidFill>
                  <a:prstDash val="solid"/>
                  <a:miter lim="800000"/>
                </a:ln>
                <a:effectLst/>
              </p:spPr>
              <p:txBody>
                <a:bodyPr rot="0" spcFirstLastPara="0" vertOverflow="overflow" horzOverflow="overflow" vert="horz" wrap="square" lIns="91368" tIns="45684" rIns="91368" bIns="45684" numCol="1" spcCol="0" rtlCol="0" fromWordArt="0" anchor="ctr" anchorCtr="0" forceAA="0" compatLnSpc="1">
                  <a:prstTxWarp prst="textNoShape">
                    <a:avLst/>
                  </a:prstTxWarp>
                  <a:noAutofit/>
                </a:bodyPr>
                <a:lstStyle/>
                <a:p>
                  <a:pPr algn="ctr" defTabSz="913746">
                    <a:defRPr/>
                  </a:pPr>
                  <a:endParaRPr lang="zh-CN" altLang="en-US" sz="1100" kern="0">
                    <a:solidFill>
                      <a:srgbClr val="666666"/>
                    </a:solidFill>
                    <a:latin typeface="Arial"/>
                    <a:ea typeface="微软雅黑"/>
                  </a:endParaRPr>
                </a:p>
              </p:txBody>
            </p:sp>
            <p:sp>
              <p:nvSpPr>
                <p:cNvPr id="36" name="右箭头 21">
                  <a:extLst>
                    <a:ext uri="{FF2B5EF4-FFF2-40B4-BE49-F238E27FC236}">
                      <a16:creationId xmlns:a16="http://schemas.microsoft.com/office/drawing/2014/main" id="{B466A840-89EC-4589-B45F-1F4F716FCE00}"/>
                    </a:ext>
                  </a:extLst>
                </p:cNvPr>
                <p:cNvSpPr/>
                <p:nvPr/>
              </p:nvSpPr>
              <p:spPr>
                <a:xfrm>
                  <a:off x="3326817" y="4673861"/>
                  <a:ext cx="482162" cy="370950"/>
                </a:xfrm>
                <a:prstGeom prst="rightArrow">
                  <a:avLst/>
                </a:prstGeom>
                <a:noFill/>
                <a:ln w="12700" cap="flat" cmpd="sng" algn="ctr">
                  <a:solidFill>
                    <a:srgbClr val="666666"/>
                  </a:solidFill>
                  <a:prstDash val="solid"/>
                  <a:miter lim="800000"/>
                </a:ln>
                <a:effectLst/>
              </p:spPr>
              <p:txBody>
                <a:bodyPr rot="0" spcFirstLastPara="0" vertOverflow="overflow" horzOverflow="overflow" vert="horz" wrap="square" lIns="91368" tIns="45684" rIns="91368" bIns="45684" numCol="1" spcCol="0" rtlCol="0" fromWordArt="0" anchor="ctr" anchorCtr="0" forceAA="0" compatLnSpc="1">
                  <a:prstTxWarp prst="textNoShape">
                    <a:avLst/>
                  </a:prstTxWarp>
                  <a:noAutofit/>
                </a:bodyPr>
                <a:lstStyle/>
                <a:p>
                  <a:pPr algn="ctr" defTabSz="913746">
                    <a:defRPr/>
                  </a:pPr>
                  <a:endParaRPr lang="zh-CN" altLang="en-US" sz="1100" kern="0">
                    <a:solidFill>
                      <a:srgbClr val="666666"/>
                    </a:solidFill>
                    <a:latin typeface="Arial"/>
                    <a:ea typeface="微软雅黑"/>
                  </a:endParaRPr>
                </a:p>
              </p:txBody>
            </p:sp>
          </p:grpSp>
          <p:sp>
            <p:nvSpPr>
              <p:cNvPr id="32" name="矩形 10">
                <a:extLst>
                  <a:ext uri="{FF2B5EF4-FFF2-40B4-BE49-F238E27FC236}">
                    <a16:creationId xmlns:a16="http://schemas.microsoft.com/office/drawing/2014/main" id="{CEDF7055-7E65-4F96-AD32-6EF9E671C6EA}"/>
                  </a:ext>
                </a:extLst>
              </p:cNvPr>
              <p:cNvSpPr/>
              <p:nvPr/>
            </p:nvSpPr>
            <p:spPr>
              <a:xfrm>
                <a:off x="702204" y="4521503"/>
                <a:ext cx="852425" cy="257342"/>
              </a:xfrm>
              <a:prstGeom prst="rect">
                <a:avLst/>
              </a:prstGeom>
            </p:spPr>
            <p:txBody>
              <a:bodyPr wrap="none">
                <a:spAutoFit/>
              </a:bodyPr>
              <a:lstStyle/>
              <a:p>
                <a:pPr marL="11105" defTabSz="913746">
                  <a:defRPr/>
                </a:pPr>
                <a:r>
                  <a:rPr lang="en-US" altLang="zh-CN" sz="1200" b="1" kern="0" dirty="0">
                    <a:latin typeface="Arial"/>
                    <a:ea typeface="微软雅黑"/>
                  </a:rPr>
                  <a:t>Input data</a:t>
                </a:r>
              </a:p>
            </p:txBody>
          </p:sp>
        </p:grpSp>
        <p:sp>
          <p:nvSpPr>
            <p:cNvPr id="30" name="矩形 68">
              <a:extLst>
                <a:ext uri="{FF2B5EF4-FFF2-40B4-BE49-F238E27FC236}">
                  <a16:creationId xmlns:a16="http://schemas.microsoft.com/office/drawing/2014/main" id="{DD5D2E31-4D0B-4489-91E5-518F33F1F4A7}"/>
                </a:ext>
              </a:extLst>
            </p:cNvPr>
            <p:cNvSpPr/>
            <p:nvPr/>
          </p:nvSpPr>
          <p:spPr>
            <a:xfrm>
              <a:off x="1519188" y="3991583"/>
              <a:ext cx="1805238" cy="276999"/>
            </a:xfrm>
            <a:prstGeom prst="rect">
              <a:avLst/>
            </a:prstGeom>
          </p:spPr>
          <p:txBody>
            <a:bodyPr wrap="square">
              <a:spAutoFit/>
            </a:bodyPr>
            <a:lstStyle/>
            <a:p>
              <a:pPr marL="11105" algn="ctr" defTabSz="913746"/>
              <a:r>
                <a:rPr lang="en-US" altLang="zh-CN" sz="1200" b="1" dirty="0">
                  <a:latin typeface="Arial"/>
                  <a:ea typeface="微软雅黑"/>
                </a:rPr>
                <a:t>Inference  </a:t>
              </a:r>
            </a:p>
          </p:txBody>
        </p:sp>
      </p:grpSp>
    </p:spTree>
    <p:extLst>
      <p:ext uri="{BB962C8B-B14F-4D97-AF65-F5344CB8AC3E}">
        <p14:creationId xmlns:p14="http://schemas.microsoft.com/office/powerpoint/2010/main" val="2617380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077ED-FEF7-B6E0-611A-30F4BD091B6D}"/>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9E7FFC70-6C87-25AE-7407-4303839DF658}"/>
              </a:ext>
            </a:extLst>
          </p:cNvPr>
          <p:cNvSpPr>
            <a:spLocks noGrp="1"/>
          </p:cNvSpPr>
          <p:nvPr>
            <p:ph type="body" sz="quarter" idx="61"/>
          </p:nvPr>
        </p:nvSpPr>
        <p:spPr>
          <a:xfrm>
            <a:off x="149691" y="34704"/>
            <a:ext cx="12156609" cy="873466"/>
          </a:xfrm>
        </p:spPr>
        <p:txBody>
          <a:bodyPr vert="horz" lIns="0" tIns="0" rIns="0" bIns="0" rtlCol="0" anchor="ctr">
            <a:noAutofit/>
          </a:bodyPr>
          <a:lstStyle/>
          <a:p>
            <a:pPr>
              <a:lnSpc>
                <a:spcPct val="100000"/>
              </a:lnSpc>
            </a:pPr>
            <a:r>
              <a:rPr lang="en-US" altLang="zh-CN" sz="2400" dirty="0">
                <a:solidFill>
                  <a:prstClr val="white"/>
                </a:solidFill>
              </a:rPr>
              <a:t>Architectural Motivation #2:Data privacy protection based </a:t>
            </a:r>
          </a:p>
          <a:p>
            <a:pPr>
              <a:lnSpc>
                <a:spcPct val="100000"/>
              </a:lnSpc>
            </a:pPr>
            <a:r>
              <a:rPr lang="en-US" altLang="zh-CN" sz="2400" dirty="0">
                <a:solidFill>
                  <a:prstClr val="white"/>
                </a:solidFill>
              </a:rPr>
              <a:t>on Native AI </a:t>
            </a:r>
            <a:endParaRPr lang="zh-CN" altLang="en-US" sz="2400" dirty="0">
              <a:solidFill>
                <a:prstClr val="white"/>
              </a:solidFill>
            </a:endParaRPr>
          </a:p>
        </p:txBody>
      </p:sp>
      <p:sp>
        <p:nvSpPr>
          <p:cNvPr id="4" name="文本框 3">
            <a:extLst>
              <a:ext uri="{FF2B5EF4-FFF2-40B4-BE49-F238E27FC236}">
                <a16:creationId xmlns:a16="http://schemas.microsoft.com/office/drawing/2014/main" id="{BFAA3393-28AD-E9C1-5C27-6FD45F3338F4}"/>
              </a:ext>
            </a:extLst>
          </p:cNvPr>
          <p:cNvSpPr txBox="1"/>
          <p:nvPr/>
        </p:nvSpPr>
        <p:spPr>
          <a:xfrm>
            <a:off x="149691" y="908547"/>
            <a:ext cx="10857187" cy="369332"/>
          </a:xfrm>
          <a:prstGeom prst="rect">
            <a:avLst/>
          </a:prstGeom>
          <a:noFill/>
        </p:spPr>
        <p:txBody>
          <a:bodyPr wrap="square">
            <a:spAutoFit/>
          </a:bodyPr>
          <a:lstStyle/>
          <a:p>
            <a:pPr>
              <a:spcAft>
                <a:spcPts val="900"/>
              </a:spcAft>
            </a:pPr>
            <a:r>
              <a:rPr lang="en-GB" altLang="zh-CN" sz="1800" b="1" i="1" dirty="0">
                <a:solidFill>
                  <a:schemeClr val="bg2">
                    <a:lumMod val="75000"/>
                  </a:schemeClr>
                </a:solidFill>
                <a:effectLst/>
                <a:ea typeface="宋体" panose="02010600030101010101" pitchFamily="2" charset="-122"/>
              </a:rPr>
              <a:t>Architectural Motivation:</a:t>
            </a:r>
            <a:r>
              <a:rPr lang="en-GB" altLang="zh-CN" sz="1800" i="1" dirty="0">
                <a:solidFill>
                  <a:schemeClr val="bg2">
                    <a:lumMod val="75000"/>
                  </a:schemeClr>
                </a:solidFill>
                <a:effectLst/>
                <a:ea typeface="宋体" panose="02010600030101010101" pitchFamily="2" charset="-122"/>
              </a:rPr>
              <a:t> What architectural challenges or opportunities does this WT/KI address?</a:t>
            </a:r>
            <a:endParaRPr lang="zh-CN" altLang="zh-CN" sz="1800" i="1" dirty="0">
              <a:solidFill>
                <a:schemeClr val="bg2">
                  <a:lumMod val="75000"/>
                </a:schemeClr>
              </a:solidFill>
              <a:effectLst/>
              <a:ea typeface="宋体" panose="02010600030101010101" pitchFamily="2" charset="-122"/>
            </a:endParaRPr>
          </a:p>
        </p:txBody>
      </p:sp>
      <p:sp>
        <p:nvSpPr>
          <p:cNvPr id="15" name="文本框 14">
            <a:extLst>
              <a:ext uri="{FF2B5EF4-FFF2-40B4-BE49-F238E27FC236}">
                <a16:creationId xmlns:a16="http://schemas.microsoft.com/office/drawing/2014/main" id="{8FE3F754-DA2E-16BA-088E-BA097D0FCBBB}"/>
              </a:ext>
            </a:extLst>
          </p:cNvPr>
          <p:cNvSpPr txBox="1"/>
          <p:nvPr/>
        </p:nvSpPr>
        <p:spPr>
          <a:xfrm>
            <a:off x="132255" y="5820303"/>
            <a:ext cx="11666045" cy="923330"/>
          </a:xfrm>
          <a:prstGeom prst="rect">
            <a:avLst/>
          </a:prstGeom>
          <a:solidFill>
            <a:schemeClr val="bg2"/>
          </a:solidFill>
        </p:spPr>
        <p:txBody>
          <a:bodyPr wrap="square">
            <a:spAutoFit/>
          </a:bodyPr>
          <a:lstStyle/>
          <a:p>
            <a:r>
              <a:rPr lang="en-US" altLang="zh-CN" b="1" dirty="0">
                <a:solidFill>
                  <a:srgbClr val="0000FF"/>
                </a:solidFill>
                <a:latin typeface="+mj-lt"/>
              </a:rPr>
              <a:t>Architectural Motivation #2: </a:t>
            </a:r>
            <a:r>
              <a:rPr lang="en-US" altLang="zh-CN" sz="1800" b="1" dirty="0">
                <a:solidFill>
                  <a:srgbClr val="0000FF"/>
                </a:solidFill>
                <a:effectLst/>
                <a:latin typeface="+mj-lt"/>
                <a:ea typeface="宋体" panose="02010600030101010101" pitchFamily="2" charset="-122"/>
              </a:rPr>
              <a:t>In 6G AI era with built-in AI/ML capabilities in 6G NF(s), the NFs will be involved on demand to execute the AI task in a distributed manner i.e. the NFs only need to expose intermediate AI data/information instead of raw data</a:t>
            </a:r>
            <a:endParaRPr lang="zh-CN" altLang="en-US" b="1" dirty="0">
              <a:solidFill>
                <a:srgbClr val="0000FF"/>
              </a:solidFill>
              <a:latin typeface="+mj-lt"/>
            </a:endParaRPr>
          </a:p>
        </p:txBody>
      </p:sp>
      <p:sp>
        <p:nvSpPr>
          <p:cNvPr id="158" name="内容占位符 2">
            <a:extLst>
              <a:ext uri="{FF2B5EF4-FFF2-40B4-BE49-F238E27FC236}">
                <a16:creationId xmlns:a16="http://schemas.microsoft.com/office/drawing/2014/main" id="{3BA5D00A-0F90-421B-92C4-E6D0B3547605}"/>
              </a:ext>
            </a:extLst>
          </p:cNvPr>
          <p:cNvSpPr txBox="1">
            <a:spLocks/>
          </p:cNvSpPr>
          <p:nvPr/>
        </p:nvSpPr>
        <p:spPr>
          <a:xfrm>
            <a:off x="81442" y="3582533"/>
            <a:ext cx="12008958" cy="223701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1800" b="1" kern="0" dirty="0">
                <a:solidFill>
                  <a:prstClr val="black"/>
                </a:solidFill>
              </a:rPr>
              <a:t>Observations:</a:t>
            </a:r>
          </a:p>
          <a:p>
            <a:r>
              <a:rPr lang="en-US" altLang="zh-CN" sz="1600" dirty="0"/>
              <a:t>Quite a few use cases have been defined for AI in specs</a:t>
            </a:r>
            <a:r>
              <a:rPr lang="zh-CN" altLang="en-US" sz="1600" dirty="0"/>
              <a:t> </a:t>
            </a:r>
            <a:r>
              <a:rPr lang="en-US" altLang="zh-CN" sz="1600" dirty="0"/>
              <a:t>(TS 23.288, 23 cases),</a:t>
            </a:r>
            <a:r>
              <a:rPr lang="zh-CN" altLang="en-US" sz="1600" dirty="0"/>
              <a:t> </a:t>
            </a:r>
            <a:r>
              <a:rPr lang="en-US" altLang="zh-CN" sz="1600" dirty="0"/>
              <a:t>but few of them are commercial deployed. One of main reasons is that NWDAF can not gather enough raw data with high quality from data sources, e.g. UE/OAM/CN NFs and AF due to data privacy concerns as shown in Fig 1.</a:t>
            </a:r>
          </a:p>
          <a:p>
            <a:r>
              <a:rPr lang="en-US" altLang="zh-CN" sz="1600" dirty="0"/>
              <a:t>In 5GA,</a:t>
            </a:r>
            <a:r>
              <a:rPr lang="zh-CN" altLang="en-US" sz="1600" dirty="0"/>
              <a:t> </a:t>
            </a:r>
            <a:r>
              <a:rPr lang="en-US" altLang="zh-CN" sz="1600" dirty="0"/>
              <a:t>HFL and VFL have been defined to resolve this issue relying on distributed AI among NWDAFs and/or AF.</a:t>
            </a:r>
            <a:r>
              <a:rPr lang="zh-CN" altLang="en-US" sz="1600" dirty="0"/>
              <a:t> </a:t>
            </a:r>
            <a:r>
              <a:rPr lang="en-US" altLang="zh-CN" sz="1600" dirty="0"/>
              <a:t>However, they still can’t solve the problem completely, because NFs as data sources may still not provide raw data to NWDAFs as shown in Fig 2. </a:t>
            </a:r>
          </a:p>
          <a:p>
            <a:r>
              <a:rPr lang="en-US" altLang="zh-CN" sz="1600" dirty="0"/>
              <a:t>In addition, the data available for 5G AI is insufficient in terms of quantity and diversity.</a:t>
            </a:r>
            <a:r>
              <a:rPr lang="zh-CN" altLang="en-US" sz="1600" dirty="0"/>
              <a:t> </a:t>
            </a:r>
            <a:r>
              <a:rPr lang="en-US" altLang="zh-CN" sz="1600" dirty="0"/>
              <a:t>For example,  3GPP cannot standardize all the input data </a:t>
            </a:r>
            <a:r>
              <a:rPr lang="en-US" sz="1600" dirty="0"/>
              <a:t>exhaustively as vendor are not willing to expose their local data</a:t>
            </a:r>
            <a:r>
              <a:rPr lang="en-US" altLang="zh-CN" sz="1600" dirty="0"/>
              <a:t>.</a:t>
            </a:r>
          </a:p>
        </p:txBody>
      </p:sp>
      <p:sp>
        <p:nvSpPr>
          <p:cNvPr id="159" name="文本框 158">
            <a:extLst>
              <a:ext uri="{FF2B5EF4-FFF2-40B4-BE49-F238E27FC236}">
                <a16:creationId xmlns:a16="http://schemas.microsoft.com/office/drawing/2014/main" id="{FA16A4E5-1E11-4B07-8F67-BC2D0EF20A8F}"/>
              </a:ext>
            </a:extLst>
          </p:cNvPr>
          <p:cNvSpPr txBox="1"/>
          <p:nvPr/>
        </p:nvSpPr>
        <p:spPr>
          <a:xfrm>
            <a:off x="1138551" y="3326892"/>
            <a:ext cx="1852300" cy="307777"/>
          </a:xfrm>
          <a:prstGeom prst="rect">
            <a:avLst/>
          </a:prstGeom>
          <a:noFill/>
        </p:spPr>
        <p:txBody>
          <a:bodyPr wrap="square" rtlCol="0">
            <a:spAutoFit/>
          </a:bodyPr>
          <a:lstStyle>
            <a:defPPr>
              <a:defRPr lang="zh-CN"/>
            </a:defPPr>
            <a:lvl1pPr>
              <a:defRPr sz="140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Fig 1: 5G centralized AI</a:t>
            </a:r>
            <a:endParaRPr kumimoji="0" lang="zh-CN" altLang="en-US"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60" name="文本框 159">
            <a:extLst>
              <a:ext uri="{FF2B5EF4-FFF2-40B4-BE49-F238E27FC236}">
                <a16:creationId xmlns:a16="http://schemas.microsoft.com/office/drawing/2014/main" id="{844898C3-739B-4C10-B0E9-8220F2FE848A}"/>
              </a:ext>
            </a:extLst>
          </p:cNvPr>
          <p:cNvSpPr txBox="1"/>
          <p:nvPr/>
        </p:nvSpPr>
        <p:spPr>
          <a:xfrm>
            <a:off x="4506821" y="3369393"/>
            <a:ext cx="338893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Fig 2: 5GA distributed AI (e.g. HFL, VFL)</a:t>
            </a:r>
            <a:endParaRPr kumimoji="0" lang="zh-CN" altLang="en-US"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grpSp>
        <p:nvGrpSpPr>
          <p:cNvPr id="161" name="组合 160">
            <a:extLst>
              <a:ext uri="{FF2B5EF4-FFF2-40B4-BE49-F238E27FC236}">
                <a16:creationId xmlns:a16="http://schemas.microsoft.com/office/drawing/2014/main" id="{B0E391C9-4ABF-4DBB-97DD-91277A35AFF2}"/>
              </a:ext>
            </a:extLst>
          </p:cNvPr>
          <p:cNvGrpSpPr/>
          <p:nvPr/>
        </p:nvGrpSpPr>
        <p:grpSpPr>
          <a:xfrm>
            <a:off x="478129" y="1531700"/>
            <a:ext cx="3299081" cy="1679998"/>
            <a:chOff x="363351" y="1268147"/>
            <a:chExt cx="3299081" cy="1679998"/>
          </a:xfrm>
        </p:grpSpPr>
        <p:sp>
          <p:nvSpPr>
            <p:cNvPr id="162" name="文本框 161">
              <a:extLst>
                <a:ext uri="{FF2B5EF4-FFF2-40B4-BE49-F238E27FC236}">
                  <a16:creationId xmlns:a16="http://schemas.microsoft.com/office/drawing/2014/main" id="{64FA7990-2EB8-4225-BED7-E71F1331A874}"/>
                </a:ext>
              </a:extLst>
            </p:cNvPr>
            <p:cNvSpPr txBox="1"/>
            <p:nvPr/>
          </p:nvSpPr>
          <p:spPr>
            <a:xfrm>
              <a:off x="2095852" y="2079102"/>
              <a:ext cx="876132"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F0000"/>
                  </a:solidFill>
                  <a:effectLst/>
                  <a:uLnTx/>
                  <a:uFillTx/>
                  <a:latin typeface="Calibri" panose="020F0502020204030204"/>
                  <a:ea typeface="宋体" panose="02010600030101010101" pitchFamily="2" charset="-122"/>
                  <a:cs typeface="+mn-cs"/>
                </a:rPr>
                <a:t>Raw data</a:t>
              </a:r>
              <a:endParaRPr kumimoji="0" lang="zh-CN" altLang="en-US" sz="1000" b="1" i="0" u="none" strike="noStrike" kern="1200" cap="none" spc="0" normalizeH="0" baseline="0" noProof="0" dirty="0">
                <a:ln>
                  <a:noFill/>
                </a:ln>
                <a:solidFill>
                  <a:srgbClr val="FF0000"/>
                </a:solidFill>
                <a:effectLst/>
                <a:uLnTx/>
                <a:uFillTx/>
                <a:latin typeface="Calibri" panose="020F0502020204030204"/>
                <a:ea typeface="宋体" panose="02010600030101010101" pitchFamily="2" charset="-122"/>
                <a:cs typeface="+mn-cs"/>
              </a:endParaRPr>
            </a:p>
          </p:txBody>
        </p:sp>
        <p:grpSp>
          <p:nvGrpSpPr>
            <p:cNvPr id="163" name="组合 162">
              <a:extLst>
                <a:ext uri="{FF2B5EF4-FFF2-40B4-BE49-F238E27FC236}">
                  <a16:creationId xmlns:a16="http://schemas.microsoft.com/office/drawing/2014/main" id="{28BE3C83-6DDA-417F-A545-1DBD1F798F42}"/>
                </a:ext>
              </a:extLst>
            </p:cNvPr>
            <p:cNvGrpSpPr/>
            <p:nvPr/>
          </p:nvGrpSpPr>
          <p:grpSpPr>
            <a:xfrm>
              <a:off x="363351" y="1268147"/>
              <a:ext cx="3299081" cy="1679998"/>
              <a:chOff x="363351" y="1268147"/>
              <a:chExt cx="3299081" cy="1679998"/>
            </a:xfrm>
          </p:grpSpPr>
          <p:grpSp>
            <p:nvGrpSpPr>
              <p:cNvPr id="164" name="组合 163">
                <a:extLst>
                  <a:ext uri="{FF2B5EF4-FFF2-40B4-BE49-F238E27FC236}">
                    <a16:creationId xmlns:a16="http://schemas.microsoft.com/office/drawing/2014/main" id="{C5490D66-942D-4433-AA0A-73374086171E}"/>
                  </a:ext>
                </a:extLst>
              </p:cNvPr>
              <p:cNvGrpSpPr/>
              <p:nvPr/>
            </p:nvGrpSpPr>
            <p:grpSpPr>
              <a:xfrm>
                <a:off x="363351" y="1268147"/>
                <a:ext cx="3299081" cy="1679998"/>
                <a:chOff x="363351" y="1268147"/>
                <a:chExt cx="3299081" cy="1679998"/>
              </a:xfrm>
            </p:grpSpPr>
            <p:sp>
              <p:nvSpPr>
                <p:cNvPr id="166" name="文本框 165">
                  <a:extLst>
                    <a:ext uri="{FF2B5EF4-FFF2-40B4-BE49-F238E27FC236}">
                      <a16:creationId xmlns:a16="http://schemas.microsoft.com/office/drawing/2014/main" id="{DF6E4AB8-7279-41B8-A656-F7781152F3DE}"/>
                    </a:ext>
                  </a:extLst>
                </p:cNvPr>
                <p:cNvSpPr txBox="1"/>
                <p:nvPr/>
              </p:nvSpPr>
              <p:spPr>
                <a:xfrm>
                  <a:off x="2324082" y="1451284"/>
                  <a:ext cx="922366" cy="215444"/>
                </a:xfrm>
                <a:prstGeom prst="rect">
                  <a:avLst/>
                </a:prstGeom>
                <a:noFill/>
              </p:spPr>
              <p:txBody>
                <a:bodyPr wrap="square" rtlCol="0">
                  <a:spAutoFit/>
                </a:bodyPr>
                <a:lstStyle>
                  <a:defPPr>
                    <a:defRPr lang="zh-CN"/>
                  </a:defPPr>
                  <a:lvl1pPr>
                    <a:defRPr sz="80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sym typeface="+mn-lt"/>
                    </a:rPr>
                    <a:t>NWDAF</a:t>
                  </a:r>
                  <a:endParaRPr kumimoji="0" lang="zh-CN" altLang="en-US"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sym typeface="+mn-lt"/>
                  </a:endParaRPr>
                </a:p>
              </p:txBody>
            </p:sp>
            <p:grpSp>
              <p:nvGrpSpPr>
                <p:cNvPr id="167" name="组合 166">
                  <a:extLst>
                    <a:ext uri="{FF2B5EF4-FFF2-40B4-BE49-F238E27FC236}">
                      <a16:creationId xmlns:a16="http://schemas.microsoft.com/office/drawing/2014/main" id="{52684BC4-9BC0-4A6C-BBE8-33E3C9370C4C}"/>
                    </a:ext>
                  </a:extLst>
                </p:cNvPr>
                <p:cNvGrpSpPr/>
                <p:nvPr/>
              </p:nvGrpSpPr>
              <p:grpSpPr>
                <a:xfrm>
                  <a:off x="363351" y="1268147"/>
                  <a:ext cx="3299081" cy="1679998"/>
                  <a:chOff x="1430329" y="1722013"/>
                  <a:chExt cx="3299081" cy="1679998"/>
                </a:xfrm>
              </p:grpSpPr>
              <p:pic>
                <p:nvPicPr>
                  <p:cNvPr id="168" name="图形 167" descr="服务器">
                    <a:extLst>
                      <a:ext uri="{FF2B5EF4-FFF2-40B4-BE49-F238E27FC236}">
                        <a16:creationId xmlns:a16="http://schemas.microsoft.com/office/drawing/2014/main" id="{199B5207-8E82-43C3-B39E-1756FCF2CAF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909797" y="1722013"/>
                    <a:ext cx="601057" cy="624237"/>
                  </a:xfrm>
                  <a:prstGeom prst="rect">
                    <a:avLst/>
                  </a:prstGeom>
                </p:spPr>
              </p:pic>
              <p:sp>
                <p:nvSpPr>
                  <p:cNvPr id="169" name="cellphone_37378">
                    <a:extLst>
                      <a:ext uri="{FF2B5EF4-FFF2-40B4-BE49-F238E27FC236}">
                        <a16:creationId xmlns:a16="http://schemas.microsoft.com/office/drawing/2014/main" id="{2C498BF9-8270-4C7D-BCD1-56700A8FD007}"/>
                      </a:ext>
                    </a:extLst>
                  </p:cNvPr>
                  <p:cNvSpPr/>
                  <p:nvPr/>
                </p:nvSpPr>
                <p:spPr>
                  <a:xfrm>
                    <a:off x="1430329" y="2926080"/>
                    <a:ext cx="184272" cy="320082"/>
                  </a:xfrm>
                  <a:custGeom>
                    <a:avLst/>
                    <a:gdLst>
                      <a:gd name="T0" fmla="*/ 4010 w 4354"/>
                      <a:gd name="T1" fmla="*/ 0 h 7635"/>
                      <a:gd name="T2" fmla="*/ 345 w 4354"/>
                      <a:gd name="T3" fmla="*/ 0 h 7635"/>
                      <a:gd name="T4" fmla="*/ 0 w 4354"/>
                      <a:gd name="T5" fmla="*/ 344 h 7635"/>
                      <a:gd name="T6" fmla="*/ 0 w 4354"/>
                      <a:gd name="T7" fmla="*/ 7290 h 7635"/>
                      <a:gd name="T8" fmla="*/ 345 w 4354"/>
                      <a:gd name="T9" fmla="*/ 7635 h 7635"/>
                      <a:gd name="T10" fmla="*/ 4010 w 4354"/>
                      <a:gd name="T11" fmla="*/ 7635 h 7635"/>
                      <a:gd name="T12" fmla="*/ 4354 w 4354"/>
                      <a:gd name="T13" fmla="*/ 7290 h 7635"/>
                      <a:gd name="T14" fmla="*/ 4354 w 4354"/>
                      <a:gd name="T15" fmla="*/ 344 h 7635"/>
                      <a:gd name="T16" fmla="*/ 4010 w 4354"/>
                      <a:gd name="T17" fmla="*/ 0 h 7635"/>
                      <a:gd name="T18" fmla="*/ 2660 w 4354"/>
                      <a:gd name="T19" fmla="*/ 7270 h 7635"/>
                      <a:gd name="T20" fmla="*/ 2613 w 4354"/>
                      <a:gd name="T21" fmla="*/ 7316 h 7635"/>
                      <a:gd name="T22" fmla="*/ 1741 w 4354"/>
                      <a:gd name="T23" fmla="*/ 7316 h 7635"/>
                      <a:gd name="T24" fmla="*/ 1694 w 4354"/>
                      <a:gd name="T25" fmla="*/ 7270 h 7635"/>
                      <a:gd name="T26" fmla="*/ 1694 w 4354"/>
                      <a:gd name="T27" fmla="*/ 7037 h 7635"/>
                      <a:gd name="T28" fmla="*/ 1741 w 4354"/>
                      <a:gd name="T29" fmla="*/ 6990 h 7635"/>
                      <a:gd name="T30" fmla="*/ 2613 w 4354"/>
                      <a:gd name="T31" fmla="*/ 6990 h 7635"/>
                      <a:gd name="T32" fmla="*/ 2660 w 4354"/>
                      <a:gd name="T33" fmla="*/ 7037 h 7635"/>
                      <a:gd name="T34" fmla="*/ 2660 w 4354"/>
                      <a:gd name="T35" fmla="*/ 7270 h 7635"/>
                      <a:gd name="T36" fmla="*/ 3965 w 4354"/>
                      <a:gd name="T37" fmla="*/ 6785 h 7635"/>
                      <a:gd name="T38" fmla="*/ 3918 w 4354"/>
                      <a:gd name="T39" fmla="*/ 6832 h 7635"/>
                      <a:gd name="T40" fmla="*/ 437 w 4354"/>
                      <a:gd name="T41" fmla="*/ 6832 h 7635"/>
                      <a:gd name="T42" fmla="*/ 390 w 4354"/>
                      <a:gd name="T43" fmla="*/ 6785 h 7635"/>
                      <a:gd name="T44" fmla="*/ 390 w 4354"/>
                      <a:gd name="T45" fmla="*/ 739 h 7635"/>
                      <a:gd name="T46" fmla="*/ 437 w 4354"/>
                      <a:gd name="T47" fmla="*/ 692 h 7635"/>
                      <a:gd name="T48" fmla="*/ 3918 w 4354"/>
                      <a:gd name="T49" fmla="*/ 692 h 7635"/>
                      <a:gd name="T50" fmla="*/ 3965 w 4354"/>
                      <a:gd name="T51" fmla="*/ 739 h 7635"/>
                      <a:gd name="T52" fmla="*/ 3965 w 4354"/>
                      <a:gd name="T53" fmla="*/ 6785 h 7635"/>
                      <a:gd name="T54" fmla="*/ 3965 w 4354"/>
                      <a:gd name="T55" fmla="*/ 6785 h 7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54" h="7635">
                        <a:moveTo>
                          <a:pt x="4010" y="0"/>
                        </a:moveTo>
                        <a:lnTo>
                          <a:pt x="345" y="0"/>
                        </a:lnTo>
                        <a:cubicBezTo>
                          <a:pt x="155" y="0"/>
                          <a:pt x="0" y="154"/>
                          <a:pt x="0" y="344"/>
                        </a:cubicBezTo>
                        <a:lnTo>
                          <a:pt x="0" y="7290"/>
                        </a:lnTo>
                        <a:cubicBezTo>
                          <a:pt x="0" y="7480"/>
                          <a:pt x="155" y="7635"/>
                          <a:pt x="345" y="7635"/>
                        </a:cubicBezTo>
                        <a:lnTo>
                          <a:pt x="4010" y="7635"/>
                        </a:lnTo>
                        <a:cubicBezTo>
                          <a:pt x="4200" y="7635"/>
                          <a:pt x="4354" y="7480"/>
                          <a:pt x="4354" y="7290"/>
                        </a:cubicBezTo>
                        <a:lnTo>
                          <a:pt x="4354" y="344"/>
                        </a:lnTo>
                        <a:cubicBezTo>
                          <a:pt x="4354" y="155"/>
                          <a:pt x="4200" y="0"/>
                          <a:pt x="4010" y="0"/>
                        </a:cubicBezTo>
                        <a:close/>
                        <a:moveTo>
                          <a:pt x="2660" y="7270"/>
                        </a:moveTo>
                        <a:cubicBezTo>
                          <a:pt x="2660" y="7296"/>
                          <a:pt x="2639" y="7316"/>
                          <a:pt x="2613" y="7316"/>
                        </a:cubicBezTo>
                        <a:lnTo>
                          <a:pt x="1741" y="7316"/>
                        </a:lnTo>
                        <a:cubicBezTo>
                          <a:pt x="1715" y="7316"/>
                          <a:pt x="1694" y="7295"/>
                          <a:pt x="1694" y="7270"/>
                        </a:cubicBezTo>
                        <a:lnTo>
                          <a:pt x="1694" y="7037"/>
                        </a:lnTo>
                        <a:cubicBezTo>
                          <a:pt x="1694" y="7011"/>
                          <a:pt x="1715" y="6990"/>
                          <a:pt x="1741" y="6990"/>
                        </a:cubicBezTo>
                        <a:lnTo>
                          <a:pt x="2613" y="6990"/>
                        </a:lnTo>
                        <a:cubicBezTo>
                          <a:pt x="2639" y="6990"/>
                          <a:pt x="2660" y="7011"/>
                          <a:pt x="2660" y="7037"/>
                        </a:cubicBezTo>
                        <a:lnTo>
                          <a:pt x="2660" y="7270"/>
                        </a:lnTo>
                        <a:close/>
                        <a:moveTo>
                          <a:pt x="3965" y="6785"/>
                        </a:moveTo>
                        <a:cubicBezTo>
                          <a:pt x="3965" y="6811"/>
                          <a:pt x="3944" y="6832"/>
                          <a:pt x="3918" y="6832"/>
                        </a:cubicBezTo>
                        <a:lnTo>
                          <a:pt x="437" y="6832"/>
                        </a:lnTo>
                        <a:cubicBezTo>
                          <a:pt x="411" y="6832"/>
                          <a:pt x="390" y="6811"/>
                          <a:pt x="390" y="6785"/>
                        </a:cubicBezTo>
                        <a:lnTo>
                          <a:pt x="390" y="739"/>
                        </a:lnTo>
                        <a:cubicBezTo>
                          <a:pt x="390" y="713"/>
                          <a:pt x="411" y="692"/>
                          <a:pt x="437" y="692"/>
                        </a:cubicBezTo>
                        <a:lnTo>
                          <a:pt x="3918" y="692"/>
                        </a:lnTo>
                        <a:cubicBezTo>
                          <a:pt x="3944" y="692"/>
                          <a:pt x="3965" y="713"/>
                          <a:pt x="3965" y="739"/>
                        </a:cubicBezTo>
                        <a:lnTo>
                          <a:pt x="3965" y="6785"/>
                        </a:lnTo>
                        <a:lnTo>
                          <a:pt x="3965" y="678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mn-lt"/>
                    </a:endParaRPr>
                  </a:p>
                </p:txBody>
              </p:sp>
              <p:sp>
                <p:nvSpPr>
                  <p:cNvPr id="170" name="pc_96818">
                    <a:extLst>
                      <a:ext uri="{FF2B5EF4-FFF2-40B4-BE49-F238E27FC236}">
                        <a16:creationId xmlns:a16="http://schemas.microsoft.com/office/drawing/2014/main" id="{920FD5F4-531F-41C2-B0DD-74181CDE5D2A}"/>
                      </a:ext>
                    </a:extLst>
                  </p:cNvPr>
                  <p:cNvSpPr/>
                  <p:nvPr/>
                </p:nvSpPr>
                <p:spPr>
                  <a:xfrm>
                    <a:off x="4108808" y="2786893"/>
                    <a:ext cx="237238" cy="462321"/>
                  </a:xfrm>
                  <a:custGeom>
                    <a:avLst/>
                    <a:gdLst>
                      <a:gd name="T0" fmla="*/ 2317 w 5843"/>
                      <a:gd name="T1" fmla="*/ 0 h 8160"/>
                      <a:gd name="T2" fmla="*/ 0 w 5843"/>
                      <a:gd name="T3" fmla="*/ 1353 h 8160"/>
                      <a:gd name="T4" fmla="*/ 0 w 5843"/>
                      <a:gd name="T5" fmla="*/ 6058 h 8160"/>
                      <a:gd name="T6" fmla="*/ 3599 w 5843"/>
                      <a:gd name="T7" fmla="*/ 8160 h 8160"/>
                      <a:gd name="T8" fmla="*/ 5843 w 5843"/>
                      <a:gd name="T9" fmla="*/ 6851 h 8160"/>
                      <a:gd name="T10" fmla="*/ 5843 w 5843"/>
                      <a:gd name="T11" fmla="*/ 2059 h 8160"/>
                      <a:gd name="T12" fmla="*/ 2317 w 5843"/>
                      <a:gd name="T13" fmla="*/ 0 h 8160"/>
                      <a:gd name="T14" fmla="*/ 3410 w 5843"/>
                      <a:gd name="T15" fmla="*/ 7582 h 8160"/>
                      <a:gd name="T16" fmla="*/ 397 w 5843"/>
                      <a:gd name="T17" fmla="*/ 5822 h 8160"/>
                      <a:gd name="T18" fmla="*/ 397 w 5843"/>
                      <a:gd name="T19" fmla="*/ 1845 h 8160"/>
                      <a:gd name="T20" fmla="*/ 3410 w 5843"/>
                      <a:gd name="T21" fmla="*/ 3604 h 8160"/>
                      <a:gd name="T22" fmla="*/ 3410 w 5843"/>
                      <a:gd name="T23" fmla="*/ 7582 h 8160"/>
                      <a:gd name="T24" fmla="*/ 549 w 5843"/>
                      <a:gd name="T25" fmla="*/ 1474 h 8160"/>
                      <a:gd name="T26" fmla="*/ 2305 w 5843"/>
                      <a:gd name="T27" fmla="*/ 448 h 8160"/>
                      <a:gd name="T28" fmla="*/ 5360 w 5843"/>
                      <a:gd name="T29" fmla="*/ 2233 h 8160"/>
                      <a:gd name="T30" fmla="*/ 3604 w 5843"/>
                      <a:gd name="T31" fmla="*/ 3258 h 8160"/>
                      <a:gd name="T32" fmla="*/ 549 w 5843"/>
                      <a:gd name="T33" fmla="*/ 1474 h 8160"/>
                      <a:gd name="T34" fmla="*/ 5445 w 5843"/>
                      <a:gd name="T35" fmla="*/ 6626 h 8160"/>
                      <a:gd name="T36" fmla="*/ 3807 w 5843"/>
                      <a:gd name="T37" fmla="*/ 7583 h 8160"/>
                      <a:gd name="T38" fmla="*/ 3807 w 5843"/>
                      <a:gd name="T39" fmla="*/ 3599 h 8160"/>
                      <a:gd name="T40" fmla="*/ 5446 w 5843"/>
                      <a:gd name="T41" fmla="*/ 2641 h 8160"/>
                      <a:gd name="T42" fmla="*/ 5445 w 5843"/>
                      <a:gd name="T43" fmla="*/ 6626 h 8160"/>
                      <a:gd name="T44" fmla="*/ 4101 w 5843"/>
                      <a:gd name="T45" fmla="*/ 4014 h 8160"/>
                      <a:gd name="T46" fmla="*/ 4172 w 5843"/>
                      <a:gd name="T47" fmla="*/ 3743 h 8160"/>
                      <a:gd name="T48" fmla="*/ 4863 w 5843"/>
                      <a:gd name="T49" fmla="*/ 3337 h 8160"/>
                      <a:gd name="T50" fmla="*/ 5134 w 5843"/>
                      <a:gd name="T51" fmla="*/ 3408 h 8160"/>
                      <a:gd name="T52" fmla="*/ 5064 w 5843"/>
                      <a:gd name="T53" fmla="*/ 3679 h 8160"/>
                      <a:gd name="T54" fmla="*/ 4372 w 5843"/>
                      <a:gd name="T55" fmla="*/ 4085 h 8160"/>
                      <a:gd name="T56" fmla="*/ 4262 w 5843"/>
                      <a:gd name="T57" fmla="*/ 4112 h 8160"/>
                      <a:gd name="T58" fmla="*/ 4101 w 5843"/>
                      <a:gd name="T59" fmla="*/ 4014 h 8160"/>
                      <a:gd name="T60" fmla="*/ 5146 w 5843"/>
                      <a:gd name="T61" fmla="*/ 4200 h 8160"/>
                      <a:gd name="T62" fmla="*/ 5075 w 5843"/>
                      <a:gd name="T63" fmla="*/ 4471 h 8160"/>
                      <a:gd name="T64" fmla="*/ 4384 w 5843"/>
                      <a:gd name="T65" fmla="*/ 4876 h 8160"/>
                      <a:gd name="T66" fmla="*/ 4273 w 5843"/>
                      <a:gd name="T67" fmla="*/ 4903 h 8160"/>
                      <a:gd name="T68" fmla="*/ 4112 w 5843"/>
                      <a:gd name="T69" fmla="*/ 4805 h 8160"/>
                      <a:gd name="T70" fmla="*/ 4183 w 5843"/>
                      <a:gd name="T71" fmla="*/ 4534 h 8160"/>
                      <a:gd name="T72" fmla="*/ 4875 w 5843"/>
                      <a:gd name="T73" fmla="*/ 4129 h 8160"/>
                      <a:gd name="T74" fmla="*/ 5146 w 5843"/>
                      <a:gd name="T75" fmla="*/ 4200 h 8160"/>
                      <a:gd name="T76" fmla="*/ 4983 w 5843"/>
                      <a:gd name="T77" fmla="*/ 6267 h 8160"/>
                      <a:gd name="T78" fmla="*/ 4684 w 5843"/>
                      <a:gd name="T79" fmla="*/ 6742 h 8160"/>
                      <a:gd name="T80" fmla="*/ 4429 w 5843"/>
                      <a:gd name="T81" fmla="*/ 6242 h 8160"/>
                      <a:gd name="T82" fmla="*/ 4728 w 5843"/>
                      <a:gd name="T83" fmla="*/ 5767 h 8160"/>
                      <a:gd name="T84" fmla="*/ 4983 w 5843"/>
                      <a:gd name="T85" fmla="*/ 6267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43" h="8160">
                        <a:moveTo>
                          <a:pt x="2317" y="0"/>
                        </a:moveTo>
                        <a:cubicBezTo>
                          <a:pt x="2317" y="0"/>
                          <a:pt x="117" y="1281"/>
                          <a:pt x="0" y="1353"/>
                        </a:cubicBezTo>
                        <a:lnTo>
                          <a:pt x="0" y="6058"/>
                        </a:lnTo>
                        <a:lnTo>
                          <a:pt x="3599" y="8160"/>
                        </a:lnTo>
                        <a:cubicBezTo>
                          <a:pt x="3599" y="8160"/>
                          <a:pt x="5687" y="6942"/>
                          <a:pt x="5843" y="6851"/>
                        </a:cubicBezTo>
                        <a:lnTo>
                          <a:pt x="5843" y="2059"/>
                        </a:lnTo>
                        <a:lnTo>
                          <a:pt x="2317" y="0"/>
                        </a:lnTo>
                        <a:close/>
                        <a:moveTo>
                          <a:pt x="3410" y="7582"/>
                        </a:moveTo>
                        <a:lnTo>
                          <a:pt x="397" y="5822"/>
                        </a:lnTo>
                        <a:lnTo>
                          <a:pt x="397" y="1845"/>
                        </a:lnTo>
                        <a:lnTo>
                          <a:pt x="3410" y="3604"/>
                        </a:lnTo>
                        <a:lnTo>
                          <a:pt x="3410" y="7582"/>
                        </a:lnTo>
                        <a:close/>
                        <a:moveTo>
                          <a:pt x="549" y="1474"/>
                        </a:moveTo>
                        <a:lnTo>
                          <a:pt x="2305" y="448"/>
                        </a:lnTo>
                        <a:lnTo>
                          <a:pt x="5360" y="2233"/>
                        </a:lnTo>
                        <a:lnTo>
                          <a:pt x="3604" y="3258"/>
                        </a:lnTo>
                        <a:lnTo>
                          <a:pt x="549" y="1474"/>
                        </a:lnTo>
                        <a:close/>
                        <a:moveTo>
                          <a:pt x="5445" y="6626"/>
                        </a:moveTo>
                        <a:lnTo>
                          <a:pt x="3807" y="7583"/>
                        </a:lnTo>
                        <a:lnTo>
                          <a:pt x="3807" y="3599"/>
                        </a:lnTo>
                        <a:lnTo>
                          <a:pt x="5446" y="2641"/>
                        </a:lnTo>
                        <a:lnTo>
                          <a:pt x="5445" y="6626"/>
                        </a:lnTo>
                        <a:close/>
                        <a:moveTo>
                          <a:pt x="4101" y="4014"/>
                        </a:moveTo>
                        <a:cubicBezTo>
                          <a:pt x="4046" y="3920"/>
                          <a:pt x="4077" y="3799"/>
                          <a:pt x="4172" y="3743"/>
                        </a:cubicBezTo>
                        <a:lnTo>
                          <a:pt x="4863" y="3337"/>
                        </a:lnTo>
                        <a:cubicBezTo>
                          <a:pt x="4957" y="3282"/>
                          <a:pt x="5079" y="3313"/>
                          <a:pt x="5134" y="3408"/>
                        </a:cubicBezTo>
                        <a:cubicBezTo>
                          <a:pt x="5190" y="3502"/>
                          <a:pt x="5158" y="3624"/>
                          <a:pt x="5064" y="3679"/>
                        </a:cubicBezTo>
                        <a:lnTo>
                          <a:pt x="4372" y="4085"/>
                        </a:lnTo>
                        <a:cubicBezTo>
                          <a:pt x="4338" y="4105"/>
                          <a:pt x="4300" y="4114"/>
                          <a:pt x="4262" y="4112"/>
                        </a:cubicBezTo>
                        <a:cubicBezTo>
                          <a:pt x="4198" y="4109"/>
                          <a:pt x="4136" y="4074"/>
                          <a:pt x="4101" y="4014"/>
                        </a:cubicBezTo>
                        <a:close/>
                        <a:moveTo>
                          <a:pt x="5146" y="4200"/>
                        </a:moveTo>
                        <a:cubicBezTo>
                          <a:pt x="5202" y="4294"/>
                          <a:pt x="5170" y="4416"/>
                          <a:pt x="5075" y="4471"/>
                        </a:cubicBezTo>
                        <a:lnTo>
                          <a:pt x="4384" y="4876"/>
                        </a:lnTo>
                        <a:cubicBezTo>
                          <a:pt x="4349" y="4896"/>
                          <a:pt x="4311" y="4905"/>
                          <a:pt x="4273" y="4903"/>
                        </a:cubicBezTo>
                        <a:cubicBezTo>
                          <a:pt x="4209" y="4900"/>
                          <a:pt x="4147" y="4865"/>
                          <a:pt x="4112" y="4805"/>
                        </a:cubicBezTo>
                        <a:cubicBezTo>
                          <a:pt x="4057" y="4711"/>
                          <a:pt x="4089" y="4589"/>
                          <a:pt x="4183" y="4534"/>
                        </a:cubicBezTo>
                        <a:lnTo>
                          <a:pt x="4875" y="4129"/>
                        </a:lnTo>
                        <a:cubicBezTo>
                          <a:pt x="4969" y="4074"/>
                          <a:pt x="5091" y="4105"/>
                          <a:pt x="5146" y="4200"/>
                        </a:cubicBezTo>
                        <a:close/>
                        <a:moveTo>
                          <a:pt x="4983" y="6267"/>
                        </a:moveTo>
                        <a:cubicBezTo>
                          <a:pt x="4970" y="6536"/>
                          <a:pt x="4837" y="6749"/>
                          <a:pt x="4684" y="6742"/>
                        </a:cubicBezTo>
                        <a:cubicBezTo>
                          <a:pt x="4531" y="6735"/>
                          <a:pt x="4417" y="6511"/>
                          <a:pt x="4429" y="6242"/>
                        </a:cubicBezTo>
                        <a:cubicBezTo>
                          <a:pt x="4442" y="5973"/>
                          <a:pt x="4575" y="5760"/>
                          <a:pt x="4728" y="5767"/>
                        </a:cubicBezTo>
                        <a:cubicBezTo>
                          <a:pt x="4881" y="5774"/>
                          <a:pt x="4995" y="5998"/>
                          <a:pt x="4983" y="626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mn-lt"/>
                    </a:endParaRPr>
                  </a:p>
                </p:txBody>
              </p:sp>
              <p:pic>
                <p:nvPicPr>
                  <p:cNvPr id="171" name="图片 170">
                    <a:extLst>
                      <a:ext uri="{FF2B5EF4-FFF2-40B4-BE49-F238E27FC236}">
                        <a16:creationId xmlns:a16="http://schemas.microsoft.com/office/drawing/2014/main" id="{3A2CA60D-0914-4576-A97E-9BB4720C8E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9281" y="2889086"/>
                    <a:ext cx="462322" cy="462322"/>
                  </a:xfrm>
                  <a:prstGeom prst="rect">
                    <a:avLst/>
                  </a:prstGeom>
                </p:spPr>
              </p:pic>
              <p:cxnSp>
                <p:nvCxnSpPr>
                  <p:cNvPr id="172" name="直接箭头连接符 171">
                    <a:extLst>
                      <a:ext uri="{FF2B5EF4-FFF2-40B4-BE49-F238E27FC236}">
                        <a16:creationId xmlns:a16="http://schemas.microsoft.com/office/drawing/2014/main" id="{1453F1D1-F65A-4666-986F-7B04933084D9}"/>
                      </a:ext>
                    </a:extLst>
                  </p:cNvPr>
                  <p:cNvCxnSpPr>
                    <a:cxnSpLocks/>
                  </p:cNvCxnSpPr>
                  <p:nvPr/>
                </p:nvCxnSpPr>
                <p:spPr>
                  <a:xfrm flipV="1">
                    <a:off x="1626315" y="2352827"/>
                    <a:ext cx="858347" cy="47090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3" name="直接箭头连接符 172">
                    <a:extLst>
                      <a:ext uri="{FF2B5EF4-FFF2-40B4-BE49-F238E27FC236}">
                        <a16:creationId xmlns:a16="http://schemas.microsoft.com/office/drawing/2014/main" id="{FC413D9B-F675-4E25-A0D6-39AC61A20E14}"/>
                      </a:ext>
                    </a:extLst>
                  </p:cNvPr>
                  <p:cNvCxnSpPr>
                    <a:cxnSpLocks/>
                  </p:cNvCxnSpPr>
                  <p:nvPr/>
                </p:nvCxnSpPr>
                <p:spPr>
                  <a:xfrm flipV="1">
                    <a:off x="2480181" y="2386416"/>
                    <a:ext cx="358268" cy="50098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4" name="直接箭头连接符 173">
                    <a:extLst>
                      <a:ext uri="{FF2B5EF4-FFF2-40B4-BE49-F238E27FC236}">
                        <a16:creationId xmlns:a16="http://schemas.microsoft.com/office/drawing/2014/main" id="{5ADC3716-1435-4869-B470-BCA93E512E37}"/>
                      </a:ext>
                    </a:extLst>
                  </p:cNvPr>
                  <p:cNvCxnSpPr>
                    <a:cxnSpLocks/>
                    <a:stCxn id="171" idx="0"/>
                  </p:cNvCxnSpPr>
                  <p:nvPr/>
                </p:nvCxnSpPr>
                <p:spPr>
                  <a:xfrm flipH="1" flipV="1">
                    <a:off x="3167943" y="2438520"/>
                    <a:ext cx="102499" cy="45056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5" name="直接箭头连接符 174">
                    <a:extLst>
                      <a:ext uri="{FF2B5EF4-FFF2-40B4-BE49-F238E27FC236}">
                        <a16:creationId xmlns:a16="http://schemas.microsoft.com/office/drawing/2014/main" id="{96511ED3-553A-4BB1-BC5E-7254178F0A96}"/>
                      </a:ext>
                    </a:extLst>
                  </p:cNvPr>
                  <p:cNvCxnSpPr>
                    <a:cxnSpLocks/>
                    <a:stCxn id="170" idx="0"/>
                  </p:cNvCxnSpPr>
                  <p:nvPr/>
                </p:nvCxnSpPr>
                <p:spPr>
                  <a:xfrm flipH="1" flipV="1">
                    <a:off x="3501603" y="2386416"/>
                    <a:ext cx="701280" cy="40047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6" name="文本框 175">
                    <a:extLst>
                      <a:ext uri="{FF2B5EF4-FFF2-40B4-BE49-F238E27FC236}">
                        <a16:creationId xmlns:a16="http://schemas.microsoft.com/office/drawing/2014/main" id="{61153DD0-8E34-44B3-86E1-C7FA64E167E9}"/>
                      </a:ext>
                    </a:extLst>
                  </p:cNvPr>
                  <p:cNvSpPr txBox="1"/>
                  <p:nvPr/>
                </p:nvSpPr>
                <p:spPr>
                  <a:xfrm>
                    <a:off x="1628364" y="3154206"/>
                    <a:ext cx="354871"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UE</a:t>
                    </a:r>
                    <a:endParaRPr kumimoji="0" lang="zh-CN" altLang="en-US"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77" name="文本框 176">
                    <a:extLst>
                      <a:ext uri="{FF2B5EF4-FFF2-40B4-BE49-F238E27FC236}">
                        <a16:creationId xmlns:a16="http://schemas.microsoft.com/office/drawing/2014/main" id="{D92D2867-AEB5-4876-9A71-430732EFDCD9}"/>
                      </a:ext>
                    </a:extLst>
                  </p:cNvPr>
                  <p:cNvSpPr txBox="1"/>
                  <p:nvPr/>
                </p:nvSpPr>
                <p:spPr>
                  <a:xfrm>
                    <a:off x="2411993" y="3161526"/>
                    <a:ext cx="42501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RAN</a:t>
                    </a:r>
                    <a:endParaRPr kumimoji="0" lang="zh-CN" altLang="en-US"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78" name="文本框 177">
                    <a:extLst>
                      <a:ext uri="{FF2B5EF4-FFF2-40B4-BE49-F238E27FC236}">
                        <a16:creationId xmlns:a16="http://schemas.microsoft.com/office/drawing/2014/main" id="{CAAF2DB9-8B0F-4BEE-BF58-C8D8CFFCFFEF}"/>
                      </a:ext>
                    </a:extLst>
                  </p:cNvPr>
                  <p:cNvSpPr txBox="1"/>
                  <p:nvPr/>
                </p:nvSpPr>
                <p:spPr>
                  <a:xfrm>
                    <a:off x="3409798" y="3186567"/>
                    <a:ext cx="656985"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CN NFs</a:t>
                    </a:r>
                    <a:endParaRPr kumimoji="0" lang="zh-CN" altLang="en-US"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79" name="文本框 178">
                    <a:extLst>
                      <a:ext uri="{FF2B5EF4-FFF2-40B4-BE49-F238E27FC236}">
                        <a16:creationId xmlns:a16="http://schemas.microsoft.com/office/drawing/2014/main" id="{B75DF184-0039-44FE-8B13-ECC76B0FC75F}"/>
                      </a:ext>
                    </a:extLst>
                  </p:cNvPr>
                  <p:cNvSpPr txBox="1"/>
                  <p:nvPr/>
                </p:nvSpPr>
                <p:spPr>
                  <a:xfrm>
                    <a:off x="4304398" y="3174431"/>
                    <a:ext cx="42501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AF</a:t>
                    </a:r>
                    <a:endParaRPr kumimoji="0" lang="zh-CN" altLang="en-US"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grpSp>
          </p:grpSp>
          <p:pic>
            <p:nvPicPr>
              <p:cNvPr id="165" name="图片 164">
                <a:extLst>
                  <a:ext uri="{FF2B5EF4-FFF2-40B4-BE49-F238E27FC236}">
                    <a16:creationId xmlns:a16="http://schemas.microsoft.com/office/drawing/2014/main" id="{EE61A7B3-D875-4E1C-8E54-D28C2D4397EA}"/>
                  </a:ext>
                </a:extLst>
              </p:cNvPr>
              <p:cNvPicPr>
                <a:picLocks noChangeAspect="1"/>
              </p:cNvPicPr>
              <p:nvPr/>
            </p:nvPicPr>
            <p:blipFill>
              <a:blip r:embed="rId5"/>
              <a:stretch>
                <a:fillRect/>
              </a:stretch>
            </p:blipFill>
            <p:spPr>
              <a:xfrm>
                <a:off x="1440666" y="1408558"/>
                <a:ext cx="532483" cy="409602"/>
              </a:xfrm>
              <a:prstGeom prst="rect">
                <a:avLst/>
              </a:prstGeom>
            </p:spPr>
          </p:pic>
        </p:grpSp>
      </p:grpSp>
      <p:grpSp>
        <p:nvGrpSpPr>
          <p:cNvPr id="180" name="组合 179">
            <a:extLst>
              <a:ext uri="{FF2B5EF4-FFF2-40B4-BE49-F238E27FC236}">
                <a16:creationId xmlns:a16="http://schemas.microsoft.com/office/drawing/2014/main" id="{1CF69E04-6A76-4235-8272-01840E4C8C4F}"/>
              </a:ext>
            </a:extLst>
          </p:cNvPr>
          <p:cNvGrpSpPr/>
          <p:nvPr/>
        </p:nvGrpSpPr>
        <p:grpSpPr>
          <a:xfrm>
            <a:off x="4179855" y="1155216"/>
            <a:ext cx="3958743" cy="2081279"/>
            <a:chOff x="4179855" y="1096991"/>
            <a:chExt cx="3958743" cy="2081279"/>
          </a:xfrm>
        </p:grpSpPr>
        <p:grpSp>
          <p:nvGrpSpPr>
            <p:cNvPr id="181" name="组合 180">
              <a:extLst>
                <a:ext uri="{FF2B5EF4-FFF2-40B4-BE49-F238E27FC236}">
                  <a16:creationId xmlns:a16="http://schemas.microsoft.com/office/drawing/2014/main" id="{E32DD569-EB26-4800-B160-7D870E5E3B16}"/>
                </a:ext>
              </a:extLst>
            </p:cNvPr>
            <p:cNvGrpSpPr/>
            <p:nvPr/>
          </p:nvGrpSpPr>
          <p:grpSpPr>
            <a:xfrm>
              <a:off x="4301624" y="1096991"/>
              <a:ext cx="3836974" cy="1945910"/>
              <a:chOff x="5330140" y="1147666"/>
              <a:chExt cx="3836974" cy="1945910"/>
            </a:xfrm>
          </p:grpSpPr>
          <p:pic>
            <p:nvPicPr>
              <p:cNvPr id="190" name="图形 189" descr="服务器">
                <a:extLst>
                  <a:ext uri="{FF2B5EF4-FFF2-40B4-BE49-F238E27FC236}">
                    <a16:creationId xmlns:a16="http://schemas.microsoft.com/office/drawing/2014/main" id="{910990F6-E237-4F71-BAC4-C8E2AC0E577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773678" y="1147666"/>
                <a:ext cx="601057" cy="624237"/>
              </a:xfrm>
              <a:prstGeom prst="rect">
                <a:avLst/>
              </a:prstGeom>
            </p:spPr>
          </p:pic>
          <p:pic>
            <p:nvPicPr>
              <p:cNvPr id="191" name="图形 190" descr="服务器">
                <a:extLst>
                  <a:ext uri="{FF2B5EF4-FFF2-40B4-BE49-F238E27FC236}">
                    <a16:creationId xmlns:a16="http://schemas.microsoft.com/office/drawing/2014/main" id="{AB1B7599-CEE1-4DA6-BE48-9A6526B12E3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728773" y="1988818"/>
                <a:ext cx="601057" cy="624237"/>
              </a:xfrm>
              <a:prstGeom prst="rect">
                <a:avLst/>
              </a:prstGeom>
            </p:spPr>
          </p:pic>
          <p:pic>
            <p:nvPicPr>
              <p:cNvPr id="192" name="图形 191" descr="服务器">
                <a:extLst>
                  <a:ext uri="{FF2B5EF4-FFF2-40B4-BE49-F238E27FC236}">
                    <a16:creationId xmlns:a16="http://schemas.microsoft.com/office/drawing/2014/main" id="{5A535650-4B2F-4643-B111-B0977B0B66F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63965" y="1977326"/>
                <a:ext cx="601057" cy="624237"/>
              </a:xfrm>
              <a:prstGeom prst="rect">
                <a:avLst/>
              </a:prstGeom>
            </p:spPr>
          </p:pic>
          <p:sp>
            <p:nvSpPr>
              <p:cNvPr id="193" name="pc_96818">
                <a:extLst>
                  <a:ext uri="{FF2B5EF4-FFF2-40B4-BE49-F238E27FC236}">
                    <a16:creationId xmlns:a16="http://schemas.microsoft.com/office/drawing/2014/main" id="{E8B0CE7F-5618-4C7B-AFFB-39129B3F73EF}"/>
                  </a:ext>
                </a:extLst>
              </p:cNvPr>
              <p:cNvSpPr/>
              <p:nvPr/>
            </p:nvSpPr>
            <p:spPr>
              <a:xfrm>
                <a:off x="7937664" y="2051062"/>
                <a:ext cx="237238" cy="462321"/>
              </a:xfrm>
              <a:custGeom>
                <a:avLst/>
                <a:gdLst>
                  <a:gd name="T0" fmla="*/ 2317 w 5843"/>
                  <a:gd name="T1" fmla="*/ 0 h 8160"/>
                  <a:gd name="T2" fmla="*/ 0 w 5843"/>
                  <a:gd name="T3" fmla="*/ 1353 h 8160"/>
                  <a:gd name="T4" fmla="*/ 0 w 5843"/>
                  <a:gd name="T5" fmla="*/ 6058 h 8160"/>
                  <a:gd name="T6" fmla="*/ 3599 w 5843"/>
                  <a:gd name="T7" fmla="*/ 8160 h 8160"/>
                  <a:gd name="T8" fmla="*/ 5843 w 5843"/>
                  <a:gd name="T9" fmla="*/ 6851 h 8160"/>
                  <a:gd name="T10" fmla="*/ 5843 w 5843"/>
                  <a:gd name="T11" fmla="*/ 2059 h 8160"/>
                  <a:gd name="T12" fmla="*/ 2317 w 5843"/>
                  <a:gd name="T13" fmla="*/ 0 h 8160"/>
                  <a:gd name="T14" fmla="*/ 3410 w 5843"/>
                  <a:gd name="T15" fmla="*/ 7582 h 8160"/>
                  <a:gd name="T16" fmla="*/ 397 w 5843"/>
                  <a:gd name="T17" fmla="*/ 5822 h 8160"/>
                  <a:gd name="T18" fmla="*/ 397 w 5843"/>
                  <a:gd name="T19" fmla="*/ 1845 h 8160"/>
                  <a:gd name="T20" fmla="*/ 3410 w 5843"/>
                  <a:gd name="T21" fmla="*/ 3604 h 8160"/>
                  <a:gd name="T22" fmla="*/ 3410 w 5843"/>
                  <a:gd name="T23" fmla="*/ 7582 h 8160"/>
                  <a:gd name="T24" fmla="*/ 549 w 5843"/>
                  <a:gd name="T25" fmla="*/ 1474 h 8160"/>
                  <a:gd name="T26" fmla="*/ 2305 w 5843"/>
                  <a:gd name="T27" fmla="*/ 448 h 8160"/>
                  <a:gd name="T28" fmla="*/ 5360 w 5843"/>
                  <a:gd name="T29" fmla="*/ 2233 h 8160"/>
                  <a:gd name="T30" fmla="*/ 3604 w 5843"/>
                  <a:gd name="T31" fmla="*/ 3258 h 8160"/>
                  <a:gd name="T32" fmla="*/ 549 w 5843"/>
                  <a:gd name="T33" fmla="*/ 1474 h 8160"/>
                  <a:gd name="T34" fmla="*/ 5445 w 5843"/>
                  <a:gd name="T35" fmla="*/ 6626 h 8160"/>
                  <a:gd name="T36" fmla="*/ 3807 w 5843"/>
                  <a:gd name="T37" fmla="*/ 7583 h 8160"/>
                  <a:gd name="T38" fmla="*/ 3807 w 5843"/>
                  <a:gd name="T39" fmla="*/ 3599 h 8160"/>
                  <a:gd name="T40" fmla="*/ 5446 w 5843"/>
                  <a:gd name="T41" fmla="*/ 2641 h 8160"/>
                  <a:gd name="T42" fmla="*/ 5445 w 5843"/>
                  <a:gd name="T43" fmla="*/ 6626 h 8160"/>
                  <a:gd name="T44" fmla="*/ 4101 w 5843"/>
                  <a:gd name="T45" fmla="*/ 4014 h 8160"/>
                  <a:gd name="T46" fmla="*/ 4172 w 5843"/>
                  <a:gd name="T47" fmla="*/ 3743 h 8160"/>
                  <a:gd name="T48" fmla="*/ 4863 w 5843"/>
                  <a:gd name="T49" fmla="*/ 3337 h 8160"/>
                  <a:gd name="T50" fmla="*/ 5134 w 5843"/>
                  <a:gd name="T51" fmla="*/ 3408 h 8160"/>
                  <a:gd name="T52" fmla="*/ 5064 w 5843"/>
                  <a:gd name="T53" fmla="*/ 3679 h 8160"/>
                  <a:gd name="T54" fmla="*/ 4372 w 5843"/>
                  <a:gd name="T55" fmla="*/ 4085 h 8160"/>
                  <a:gd name="T56" fmla="*/ 4262 w 5843"/>
                  <a:gd name="T57" fmla="*/ 4112 h 8160"/>
                  <a:gd name="T58" fmla="*/ 4101 w 5843"/>
                  <a:gd name="T59" fmla="*/ 4014 h 8160"/>
                  <a:gd name="T60" fmla="*/ 5146 w 5843"/>
                  <a:gd name="T61" fmla="*/ 4200 h 8160"/>
                  <a:gd name="T62" fmla="*/ 5075 w 5843"/>
                  <a:gd name="T63" fmla="*/ 4471 h 8160"/>
                  <a:gd name="T64" fmla="*/ 4384 w 5843"/>
                  <a:gd name="T65" fmla="*/ 4876 h 8160"/>
                  <a:gd name="T66" fmla="*/ 4273 w 5843"/>
                  <a:gd name="T67" fmla="*/ 4903 h 8160"/>
                  <a:gd name="T68" fmla="*/ 4112 w 5843"/>
                  <a:gd name="T69" fmla="*/ 4805 h 8160"/>
                  <a:gd name="T70" fmla="*/ 4183 w 5843"/>
                  <a:gd name="T71" fmla="*/ 4534 h 8160"/>
                  <a:gd name="T72" fmla="*/ 4875 w 5843"/>
                  <a:gd name="T73" fmla="*/ 4129 h 8160"/>
                  <a:gd name="T74" fmla="*/ 5146 w 5843"/>
                  <a:gd name="T75" fmla="*/ 4200 h 8160"/>
                  <a:gd name="T76" fmla="*/ 4983 w 5843"/>
                  <a:gd name="T77" fmla="*/ 6267 h 8160"/>
                  <a:gd name="T78" fmla="*/ 4684 w 5843"/>
                  <a:gd name="T79" fmla="*/ 6742 h 8160"/>
                  <a:gd name="T80" fmla="*/ 4429 w 5843"/>
                  <a:gd name="T81" fmla="*/ 6242 h 8160"/>
                  <a:gd name="T82" fmla="*/ 4728 w 5843"/>
                  <a:gd name="T83" fmla="*/ 5767 h 8160"/>
                  <a:gd name="T84" fmla="*/ 4983 w 5843"/>
                  <a:gd name="T85" fmla="*/ 6267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43" h="8160">
                    <a:moveTo>
                      <a:pt x="2317" y="0"/>
                    </a:moveTo>
                    <a:cubicBezTo>
                      <a:pt x="2317" y="0"/>
                      <a:pt x="117" y="1281"/>
                      <a:pt x="0" y="1353"/>
                    </a:cubicBezTo>
                    <a:lnTo>
                      <a:pt x="0" y="6058"/>
                    </a:lnTo>
                    <a:lnTo>
                      <a:pt x="3599" y="8160"/>
                    </a:lnTo>
                    <a:cubicBezTo>
                      <a:pt x="3599" y="8160"/>
                      <a:pt x="5687" y="6942"/>
                      <a:pt x="5843" y="6851"/>
                    </a:cubicBezTo>
                    <a:lnTo>
                      <a:pt x="5843" y="2059"/>
                    </a:lnTo>
                    <a:lnTo>
                      <a:pt x="2317" y="0"/>
                    </a:lnTo>
                    <a:close/>
                    <a:moveTo>
                      <a:pt x="3410" y="7582"/>
                    </a:moveTo>
                    <a:lnTo>
                      <a:pt x="397" y="5822"/>
                    </a:lnTo>
                    <a:lnTo>
                      <a:pt x="397" y="1845"/>
                    </a:lnTo>
                    <a:lnTo>
                      <a:pt x="3410" y="3604"/>
                    </a:lnTo>
                    <a:lnTo>
                      <a:pt x="3410" y="7582"/>
                    </a:lnTo>
                    <a:close/>
                    <a:moveTo>
                      <a:pt x="549" y="1474"/>
                    </a:moveTo>
                    <a:lnTo>
                      <a:pt x="2305" y="448"/>
                    </a:lnTo>
                    <a:lnTo>
                      <a:pt x="5360" y="2233"/>
                    </a:lnTo>
                    <a:lnTo>
                      <a:pt x="3604" y="3258"/>
                    </a:lnTo>
                    <a:lnTo>
                      <a:pt x="549" y="1474"/>
                    </a:lnTo>
                    <a:close/>
                    <a:moveTo>
                      <a:pt x="5445" y="6626"/>
                    </a:moveTo>
                    <a:lnTo>
                      <a:pt x="3807" y="7583"/>
                    </a:lnTo>
                    <a:lnTo>
                      <a:pt x="3807" y="3599"/>
                    </a:lnTo>
                    <a:lnTo>
                      <a:pt x="5446" y="2641"/>
                    </a:lnTo>
                    <a:lnTo>
                      <a:pt x="5445" y="6626"/>
                    </a:lnTo>
                    <a:close/>
                    <a:moveTo>
                      <a:pt x="4101" y="4014"/>
                    </a:moveTo>
                    <a:cubicBezTo>
                      <a:pt x="4046" y="3920"/>
                      <a:pt x="4077" y="3799"/>
                      <a:pt x="4172" y="3743"/>
                    </a:cubicBezTo>
                    <a:lnTo>
                      <a:pt x="4863" y="3337"/>
                    </a:lnTo>
                    <a:cubicBezTo>
                      <a:pt x="4957" y="3282"/>
                      <a:pt x="5079" y="3313"/>
                      <a:pt x="5134" y="3408"/>
                    </a:cubicBezTo>
                    <a:cubicBezTo>
                      <a:pt x="5190" y="3502"/>
                      <a:pt x="5158" y="3624"/>
                      <a:pt x="5064" y="3679"/>
                    </a:cubicBezTo>
                    <a:lnTo>
                      <a:pt x="4372" y="4085"/>
                    </a:lnTo>
                    <a:cubicBezTo>
                      <a:pt x="4338" y="4105"/>
                      <a:pt x="4300" y="4114"/>
                      <a:pt x="4262" y="4112"/>
                    </a:cubicBezTo>
                    <a:cubicBezTo>
                      <a:pt x="4198" y="4109"/>
                      <a:pt x="4136" y="4074"/>
                      <a:pt x="4101" y="4014"/>
                    </a:cubicBezTo>
                    <a:close/>
                    <a:moveTo>
                      <a:pt x="5146" y="4200"/>
                    </a:moveTo>
                    <a:cubicBezTo>
                      <a:pt x="5202" y="4294"/>
                      <a:pt x="5170" y="4416"/>
                      <a:pt x="5075" y="4471"/>
                    </a:cubicBezTo>
                    <a:lnTo>
                      <a:pt x="4384" y="4876"/>
                    </a:lnTo>
                    <a:cubicBezTo>
                      <a:pt x="4349" y="4896"/>
                      <a:pt x="4311" y="4905"/>
                      <a:pt x="4273" y="4903"/>
                    </a:cubicBezTo>
                    <a:cubicBezTo>
                      <a:pt x="4209" y="4900"/>
                      <a:pt x="4147" y="4865"/>
                      <a:pt x="4112" y="4805"/>
                    </a:cubicBezTo>
                    <a:cubicBezTo>
                      <a:pt x="4057" y="4711"/>
                      <a:pt x="4089" y="4589"/>
                      <a:pt x="4183" y="4534"/>
                    </a:cubicBezTo>
                    <a:lnTo>
                      <a:pt x="4875" y="4129"/>
                    </a:lnTo>
                    <a:cubicBezTo>
                      <a:pt x="4969" y="4074"/>
                      <a:pt x="5091" y="4105"/>
                      <a:pt x="5146" y="4200"/>
                    </a:cubicBezTo>
                    <a:close/>
                    <a:moveTo>
                      <a:pt x="4983" y="6267"/>
                    </a:moveTo>
                    <a:cubicBezTo>
                      <a:pt x="4970" y="6536"/>
                      <a:pt x="4837" y="6749"/>
                      <a:pt x="4684" y="6742"/>
                    </a:cubicBezTo>
                    <a:cubicBezTo>
                      <a:pt x="4531" y="6735"/>
                      <a:pt x="4417" y="6511"/>
                      <a:pt x="4429" y="6242"/>
                    </a:cubicBezTo>
                    <a:cubicBezTo>
                      <a:pt x="4442" y="5973"/>
                      <a:pt x="4575" y="5760"/>
                      <a:pt x="4728" y="5767"/>
                    </a:cubicBezTo>
                    <a:cubicBezTo>
                      <a:pt x="4881" y="5774"/>
                      <a:pt x="4995" y="5998"/>
                      <a:pt x="4983" y="626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mn-lt"/>
                </a:endParaRPr>
              </a:p>
            </p:txBody>
          </p:sp>
          <p:sp>
            <p:nvSpPr>
              <p:cNvPr id="194" name="文本框 193">
                <a:extLst>
                  <a:ext uri="{FF2B5EF4-FFF2-40B4-BE49-F238E27FC236}">
                    <a16:creationId xmlns:a16="http://schemas.microsoft.com/office/drawing/2014/main" id="{6F25E193-E5D1-41AF-A030-1FC3F58D07EE}"/>
                  </a:ext>
                </a:extLst>
              </p:cNvPr>
              <p:cNvSpPr txBox="1"/>
              <p:nvPr/>
            </p:nvSpPr>
            <p:spPr>
              <a:xfrm>
                <a:off x="7238918" y="2135509"/>
                <a:ext cx="60105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pic>
            <p:nvPicPr>
              <p:cNvPr id="195" name="图片 194">
                <a:extLst>
                  <a:ext uri="{FF2B5EF4-FFF2-40B4-BE49-F238E27FC236}">
                    <a16:creationId xmlns:a16="http://schemas.microsoft.com/office/drawing/2014/main" id="{FF50EB9E-0E99-4725-A377-6197691CD8C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16196" y="2829638"/>
                <a:ext cx="255327" cy="255327"/>
              </a:xfrm>
              <a:prstGeom prst="rect">
                <a:avLst/>
              </a:prstGeom>
            </p:spPr>
          </p:pic>
          <p:pic>
            <p:nvPicPr>
              <p:cNvPr id="196" name="图片 195">
                <a:extLst>
                  <a:ext uri="{FF2B5EF4-FFF2-40B4-BE49-F238E27FC236}">
                    <a16:creationId xmlns:a16="http://schemas.microsoft.com/office/drawing/2014/main" id="{D68AFD15-4F82-443D-9BD7-FD4C629EC6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06441" y="2838249"/>
                <a:ext cx="255327" cy="255327"/>
              </a:xfrm>
              <a:prstGeom prst="rect">
                <a:avLst/>
              </a:prstGeom>
            </p:spPr>
          </p:pic>
          <p:pic>
            <p:nvPicPr>
              <p:cNvPr id="197" name="图片 196">
                <a:extLst>
                  <a:ext uri="{FF2B5EF4-FFF2-40B4-BE49-F238E27FC236}">
                    <a16:creationId xmlns:a16="http://schemas.microsoft.com/office/drawing/2014/main" id="{302D0F25-080D-454C-938B-929C04103C8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9527" y="2826946"/>
                <a:ext cx="255328" cy="255328"/>
              </a:xfrm>
              <a:prstGeom prst="rect">
                <a:avLst/>
              </a:prstGeom>
            </p:spPr>
          </p:pic>
          <p:pic>
            <p:nvPicPr>
              <p:cNvPr id="198" name="图片 197">
                <a:extLst>
                  <a:ext uri="{FF2B5EF4-FFF2-40B4-BE49-F238E27FC236}">
                    <a16:creationId xmlns:a16="http://schemas.microsoft.com/office/drawing/2014/main" id="{77954872-D4E6-4E56-AB29-86449B80B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60730" y="2824817"/>
                <a:ext cx="255328" cy="255328"/>
              </a:xfrm>
              <a:prstGeom prst="rect">
                <a:avLst/>
              </a:prstGeom>
            </p:spPr>
          </p:pic>
          <p:sp>
            <p:nvSpPr>
              <p:cNvPr id="199" name="cellphone_37378">
                <a:extLst>
                  <a:ext uri="{FF2B5EF4-FFF2-40B4-BE49-F238E27FC236}">
                    <a16:creationId xmlns:a16="http://schemas.microsoft.com/office/drawing/2014/main" id="{997E853A-F060-4888-8B64-63A0A1101E73}"/>
                  </a:ext>
                </a:extLst>
              </p:cNvPr>
              <p:cNvSpPr/>
              <p:nvPr/>
            </p:nvSpPr>
            <p:spPr>
              <a:xfrm>
                <a:off x="8228272" y="2853843"/>
                <a:ext cx="88002" cy="186015"/>
              </a:xfrm>
              <a:custGeom>
                <a:avLst/>
                <a:gdLst>
                  <a:gd name="T0" fmla="*/ 4010 w 4354"/>
                  <a:gd name="T1" fmla="*/ 0 h 7635"/>
                  <a:gd name="T2" fmla="*/ 345 w 4354"/>
                  <a:gd name="T3" fmla="*/ 0 h 7635"/>
                  <a:gd name="T4" fmla="*/ 0 w 4354"/>
                  <a:gd name="T5" fmla="*/ 344 h 7635"/>
                  <a:gd name="T6" fmla="*/ 0 w 4354"/>
                  <a:gd name="T7" fmla="*/ 7290 h 7635"/>
                  <a:gd name="T8" fmla="*/ 345 w 4354"/>
                  <a:gd name="T9" fmla="*/ 7635 h 7635"/>
                  <a:gd name="T10" fmla="*/ 4010 w 4354"/>
                  <a:gd name="T11" fmla="*/ 7635 h 7635"/>
                  <a:gd name="T12" fmla="*/ 4354 w 4354"/>
                  <a:gd name="T13" fmla="*/ 7290 h 7635"/>
                  <a:gd name="T14" fmla="*/ 4354 w 4354"/>
                  <a:gd name="T15" fmla="*/ 344 h 7635"/>
                  <a:gd name="T16" fmla="*/ 4010 w 4354"/>
                  <a:gd name="T17" fmla="*/ 0 h 7635"/>
                  <a:gd name="T18" fmla="*/ 2660 w 4354"/>
                  <a:gd name="T19" fmla="*/ 7270 h 7635"/>
                  <a:gd name="T20" fmla="*/ 2613 w 4354"/>
                  <a:gd name="T21" fmla="*/ 7316 h 7635"/>
                  <a:gd name="T22" fmla="*/ 1741 w 4354"/>
                  <a:gd name="T23" fmla="*/ 7316 h 7635"/>
                  <a:gd name="T24" fmla="*/ 1694 w 4354"/>
                  <a:gd name="T25" fmla="*/ 7270 h 7635"/>
                  <a:gd name="T26" fmla="*/ 1694 w 4354"/>
                  <a:gd name="T27" fmla="*/ 7037 h 7635"/>
                  <a:gd name="T28" fmla="*/ 1741 w 4354"/>
                  <a:gd name="T29" fmla="*/ 6990 h 7635"/>
                  <a:gd name="T30" fmla="*/ 2613 w 4354"/>
                  <a:gd name="T31" fmla="*/ 6990 h 7635"/>
                  <a:gd name="T32" fmla="*/ 2660 w 4354"/>
                  <a:gd name="T33" fmla="*/ 7037 h 7635"/>
                  <a:gd name="T34" fmla="*/ 2660 w 4354"/>
                  <a:gd name="T35" fmla="*/ 7270 h 7635"/>
                  <a:gd name="T36" fmla="*/ 3965 w 4354"/>
                  <a:gd name="T37" fmla="*/ 6785 h 7635"/>
                  <a:gd name="T38" fmla="*/ 3918 w 4354"/>
                  <a:gd name="T39" fmla="*/ 6832 h 7635"/>
                  <a:gd name="T40" fmla="*/ 437 w 4354"/>
                  <a:gd name="T41" fmla="*/ 6832 h 7635"/>
                  <a:gd name="T42" fmla="*/ 390 w 4354"/>
                  <a:gd name="T43" fmla="*/ 6785 h 7635"/>
                  <a:gd name="T44" fmla="*/ 390 w 4354"/>
                  <a:gd name="T45" fmla="*/ 739 h 7635"/>
                  <a:gd name="T46" fmla="*/ 437 w 4354"/>
                  <a:gd name="T47" fmla="*/ 692 h 7635"/>
                  <a:gd name="T48" fmla="*/ 3918 w 4354"/>
                  <a:gd name="T49" fmla="*/ 692 h 7635"/>
                  <a:gd name="T50" fmla="*/ 3965 w 4354"/>
                  <a:gd name="T51" fmla="*/ 739 h 7635"/>
                  <a:gd name="T52" fmla="*/ 3965 w 4354"/>
                  <a:gd name="T53" fmla="*/ 6785 h 7635"/>
                  <a:gd name="T54" fmla="*/ 3965 w 4354"/>
                  <a:gd name="T55" fmla="*/ 6785 h 7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54" h="7635">
                    <a:moveTo>
                      <a:pt x="4010" y="0"/>
                    </a:moveTo>
                    <a:lnTo>
                      <a:pt x="345" y="0"/>
                    </a:lnTo>
                    <a:cubicBezTo>
                      <a:pt x="155" y="0"/>
                      <a:pt x="0" y="154"/>
                      <a:pt x="0" y="344"/>
                    </a:cubicBezTo>
                    <a:lnTo>
                      <a:pt x="0" y="7290"/>
                    </a:lnTo>
                    <a:cubicBezTo>
                      <a:pt x="0" y="7480"/>
                      <a:pt x="155" y="7635"/>
                      <a:pt x="345" y="7635"/>
                    </a:cubicBezTo>
                    <a:lnTo>
                      <a:pt x="4010" y="7635"/>
                    </a:lnTo>
                    <a:cubicBezTo>
                      <a:pt x="4200" y="7635"/>
                      <a:pt x="4354" y="7480"/>
                      <a:pt x="4354" y="7290"/>
                    </a:cubicBezTo>
                    <a:lnTo>
                      <a:pt x="4354" y="344"/>
                    </a:lnTo>
                    <a:cubicBezTo>
                      <a:pt x="4354" y="155"/>
                      <a:pt x="4200" y="0"/>
                      <a:pt x="4010" y="0"/>
                    </a:cubicBezTo>
                    <a:close/>
                    <a:moveTo>
                      <a:pt x="2660" y="7270"/>
                    </a:moveTo>
                    <a:cubicBezTo>
                      <a:pt x="2660" y="7296"/>
                      <a:pt x="2639" y="7316"/>
                      <a:pt x="2613" y="7316"/>
                    </a:cubicBezTo>
                    <a:lnTo>
                      <a:pt x="1741" y="7316"/>
                    </a:lnTo>
                    <a:cubicBezTo>
                      <a:pt x="1715" y="7316"/>
                      <a:pt x="1694" y="7295"/>
                      <a:pt x="1694" y="7270"/>
                    </a:cubicBezTo>
                    <a:lnTo>
                      <a:pt x="1694" y="7037"/>
                    </a:lnTo>
                    <a:cubicBezTo>
                      <a:pt x="1694" y="7011"/>
                      <a:pt x="1715" y="6990"/>
                      <a:pt x="1741" y="6990"/>
                    </a:cubicBezTo>
                    <a:lnTo>
                      <a:pt x="2613" y="6990"/>
                    </a:lnTo>
                    <a:cubicBezTo>
                      <a:pt x="2639" y="6990"/>
                      <a:pt x="2660" y="7011"/>
                      <a:pt x="2660" y="7037"/>
                    </a:cubicBezTo>
                    <a:lnTo>
                      <a:pt x="2660" y="7270"/>
                    </a:lnTo>
                    <a:close/>
                    <a:moveTo>
                      <a:pt x="3965" y="6785"/>
                    </a:moveTo>
                    <a:cubicBezTo>
                      <a:pt x="3965" y="6811"/>
                      <a:pt x="3944" y="6832"/>
                      <a:pt x="3918" y="6832"/>
                    </a:cubicBezTo>
                    <a:lnTo>
                      <a:pt x="437" y="6832"/>
                    </a:lnTo>
                    <a:cubicBezTo>
                      <a:pt x="411" y="6832"/>
                      <a:pt x="390" y="6811"/>
                      <a:pt x="390" y="6785"/>
                    </a:cubicBezTo>
                    <a:lnTo>
                      <a:pt x="390" y="739"/>
                    </a:lnTo>
                    <a:cubicBezTo>
                      <a:pt x="390" y="713"/>
                      <a:pt x="411" y="692"/>
                      <a:pt x="437" y="692"/>
                    </a:cubicBezTo>
                    <a:lnTo>
                      <a:pt x="3918" y="692"/>
                    </a:lnTo>
                    <a:cubicBezTo>
                      <a:pt x="3944" y="692"/>
                      <a:pt x="3965" y="713"/>
                      <a:pt x="3965" y="739"/>
                    </a:cubicBezTo>
                    <a:lnTo>
                      <a:pt x="3965" y="6785"/>
                    </a:lnTo>
                    <a:lnTo>
                      <a:pt x="3965" y="678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mn-lt"/>
                </a:endParaRPr>
              </a:p>
            </p:txBody>
          </p:sp>
          <p:cxnSp>
            <p:nvCxnSpPr>
              <p:cNvPr id="200" name="直接箭头连接符 199">
                <a:extLst>
                  <a:ext uri="{FF2B5EF4-FFF2-40B4-BE49-F238E27FC236}">
                    <a16:creationId xmlns:a16="http://schemas.microsoft.com/office/drawing/2014/main" id="{92764C75-B501-49BA-A1D4-8D1EED33A71A}"/>
                  </a:ext>
                </a:extLst>
              </p:cNvPr>
              <p:cNvCxnSpPr>
                <a:cxnSpLocks/>
              </p:cNvCxnSpPr>
              <p:nvPr/>
            </p:nvCxnSpPr>
            <p:spPr>
              <a:xfrm flipV="1">
                <a:off x="6032588" y="1783398"/>
                <a:ext cx="699492" cy="243628"/>
              </a:xfrm>
              <a:prstGeom prst="straightConnector1">
                <a:avLst/>
              </a:prstGeom>
              <a:ln>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1" name="直接箭头连接符 200">
                <a:extLst>
                  <a:ext uri="{FF2B5EF4-FFF2-40B4-BE49-F238E27FC236}">
                    <a16:creationId xmlns:a16="http://schemas.microsoft.com/office/drawing/2014/main" id="{D7C4117D-B3DB-4EA5-8410-E687EF7BC935}"/>
                  </a:ext>
                </a:extLst>
              </p:cNvPr>
              <p:cNvCxnSpPr>
                <a:cxnSpLocks/>
              </p:cNvCxnSpPr>
              <p:nvPr/>
            </p:nvCxnSpPr>
            <p:spPr>
              <a:xfrm flipV="1">
                <a:off x="5658971" y="2624423"/>
                <a:ext cx="168721" cy="1430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2" name="直接箭头连接符 201">
                <a:extLst>
                  <a:ext uri="{FF2B5EF4-FFF2-40B4-BE49-F238E27FC236}">
                    <a16:creationId xmlns:a16="http://schemas.microsoft.com/office/drawing/2014/main" id="{13B39848-2ACE-4762-9F05-EB863491B07C}"/>
                  </a:ext>
                </a:extLst>
              </p:cNvPr>
              <p:cNvCxnSpPr>
                <a:cxnSpLocks/>
                <a:endCxn id="191" idx="2"/>
              </p:cNvCxnSpPr>
              <p:nvPr/>
            </p:nvCxnSpPr>
            <p:spPr>
              <a:xfrm flipH="1" flipV="1">
                <a:off x="6029302" y="2613055"/>
                <a:ext cx="121095" cy="17924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3" name="直接箭头连接符 202">
                <a:extLst>
                  <a:ext uri="{FF2B5EF4-FFF2-40B4-BE49-F238E27FC236}">
                    <a16:creationId xmlns:a16="http://schemas.microsoft.com/office/drawing/2014/main" id="{AD86E9C8-77CC-4F9F-9ECB-B7CACA63DB18}"/>
                  </a:ext>
                </a:extLst>
              </p:cNvPr>
              <p:cNvCxnSpPr>
                <a:cxnSpLocks/>
              </p:cNvCxnSpPr>
              <p:nvPr/>
            </p:nvCxnSpPr>
            <p:spPr>
              <a:xfrm flipV="1">
                <a:off x="6680051" y="2639663"/>
                <a:ext cx="168721" cy="1430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4" name="直接箭头连接符 203">
                <a:extLst>
                  <a:ext uri="{FF2B5EF4-FFF2-40B4-BE49-F238E27FC236}">
                    <a16:creationId xmlns:a16="http://schemas.microsoft.com/office/drawing/2014/main" id="{72707775-B580-4A81-A150-162CAD96C55C}"/>
                  </a:ext>
                </a:extLst>
              </p:cNvPr>
              <p:cNvCxnSpPr>
                <a:cxnSpLocks/>
              </p:cNvCxnSpPr>
              <p:nvPr/>
            </p:nvCxnSpPr>
            <p:spPr>
              <a:xfrm flipH="1" flipV="1">
                <a:off x="7042762" y="2628295"/>
                <a:ext cx="121095" cy="17924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5" name="直接箭头连接符 204">
                <a:extLst>
                  <a:ext uri="{FF2B5EF4-FFF2-40B4-BE49-F238E27FC236}">
                    <a16:creationId xmlns:a16="http://schemas.microsoft.com/office/drawing/2014/main" id="{82B2AC57-A019-430C-973B-F5743395F76F}"/>
                  </a:ext>
                </a:extLst>
              </p:cNvPr>
              <p:cNvCxnSpPr>
                <a:cxnSpLocks/>
              </p:cNvCxnSpPr>
              <p:nvPr/>
            </p:nvCxnSpPr>
            <p:spPr>
              <a:xfrm flipH="1" flipV="1">
                <a:off x="8114886" y="2632268"/>
                <a:ext cx="129862" cy="16895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6" name="直接箭头连接符 205">
                <a:extLst>
                  <a:ext uri="{FF2B5EF4-FFF2-40B4-BE49-F238E27FC236}">
                    <a16:creationId xmlns:a16="http://schemas.microsoft.com/office/drawing/2014/main" id="{C82D7C03-19FD-4503-AF6E-6645709CC522}"/>
                  </a:ext>
                </a:extLst>
              </p:cNvPr>
              <p:cNvCxnSpPr>
                <a:cxnSpLocks/>
                <a:endCxn id="190" idx="2"/>
              </p:cNvCxnSpPr>
              <p:nvPr/>
            </p:nvCxnSpPr>
            <p:spPr>
              <a:xfrm flipV="1">
                <a:off x="6931038" y="1771903"/>
                <a:ext cx="143169" cy="256504"/>
              </a:xfrm>
              <a:prstGeom prst="straightConnector1">
                <a:avLst/>
              </a:prstGeom>
              <a:ln>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7" name="直接箭头连接符 206">
                <a:extLst>
                  <a:ext uri="{FF2B5EF4-FFF2-40B4-BE49-F238E27FC236}">
                    <a16:creationId xmlns:a16="http://schemas.microsoft.com/office/drawing/2014/main" id="{F7F04D15-06E5-471B-B45A-3DABB22A31A8}"/>
                  </a:ext>
                </a:extLst>
              </p:cNvPr>
              <p:cNvCxnSpPr>
                <a:cxnSpLocks/>
              </p:cNvCxnSpPr>
              <p:nvPr/>
            </p:nvCxnSpPr>
            <p:spPr>
              <a:xfrm flipH="1" flipV="1">
                <a:off x="7322382" y="1794139"/>
                <a:ext cx="664872" cy="263290"/>
              </a:xfrm>
              <a:prstGeom prst="straightConnector1">
                <a:avLst/>
              </a:prstGeom>
              <a:ln>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08" name="文本框 207">
                <a:extLst>
                  <a:ext uri="{FF2B5EF4-FFF2-40B4-BE49-F238E27FC236}">
                    <a16:creationId xmlns:a16="http://schemas.microsoft.com/office/drawing/2014/main" id="{90B2A294-596B-42C6-9C43-9B4DB9152119}"/>
                  </a:ext>
                </a:extLst>
              </p:cNvPr>
              <p:cNvSpPr txBox="1"/>
              <p:nvPr/>
            </p:nvSpPr>
            <p:spPr>
              <a:xfrm>
                <a:off x="7322382" y="1319152"/>
                <a:ext cx="922366" cy="215444"/>
              </a:xfrm>
              <a:prstGeom prst="rect">
                <a:avLst/>
              </a:prstGeom>
              <a:noFill/>
            </p:spPr>
            <p:txBody>
              <a:bodyPr wrap="square" rtlCol="0">
                <a:spAutoFit/>
              </a:bodyPr>
              <a:lstStyle>
                <a:defPPr>
                  <a:defRPr lang="zh-CN"/>
                </a:defPPr>
                <a:lvl1pPr>
                  <a:defRPr sz="80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sym typeface="+mn-lt"/>
                  </a:rPr>
                  <a:t>NWDAF</a:t>
                </a:r>
                <a:endParaRPr kumimoji="0" lang="zh-CN" altLang="en-US"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sym typeface="+mn-lt"/>
                </a:endParaRPr>
              </a:p>
            </p:txBody>
          </p:sp>
          <p:sp>
            <p:nvSpPr>
              <p:cNvPr id="209" name="文本框 208">
                <a:extLst>
                  <a:ext uri="{FF2B5EF4-FFF2-40B4-BE49-F238E27FC236}">
                    <a16:creationId xmlns:a16="http://schemas.microsoft.com/office/drawing/2014/main" id="{DB0040BC-06D0-4778-8D2F-BEA771313EA5}"/>
                  </a:ext>
                </a:extLst>
              </p:cNvPr>
              <p:cNvSpPr txBox="1"/>
              <p:nvPr/>
            </p:nvSpPr>
            <p:spPr>
              <a:xfrm>
                <a:off x="5330140" y="2173074"/>
                <a:ext cx="922366" cy="215444"/>
              </a:xfrm>
              <a:prstGeom prst="rect">
                <a:avLst/>
              </a:prstGeom>
              <a:noFill/>
            </p:spPr>
            <p:txBody>
              <a:bodyPr wrap="square" rtlCol="0">
                <a:spAutoFit/>
              </a:bodyPr>
              <a:lstStyle>
                <a:defPPr>
                  <a:defRPr lang="zh-CN"/>
                </a:defPPr>
                <a:lvl1pPr>
                  <a:defRPr sz="80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sym typeface="+mn-lt"/>
                  </a:rPr>
                  <a:t>NWDAF</a:t>
                </a:r>
                <a:endParaRPr kumimoji="0" lang="zh-CN" altLang="en-US"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sym typeface="+mn-lt"/>
                </a:endParaRPr>
              </a:p>
            </p:txBody>
          </p:sp>
          <p:sp>
            <p:nvSpPr>
              <p:cNvPr id="210" name="文本框 209">
                <a:extLst>
                  <a:ext uri="{FF2B5EF4-FFF2-40B4-BE49-F238E27FC236}">
                    <a16:creationId xmlns:a16="http://schemas.microsoft.com/office/drawing/2014/main" id="{7EEC34C1-6324-412C-9A3E-2A7DD48A4E99}"/>
                  </a:ext>
                </a:extLst>
              </p:cNvPr>
              <p:cNvSpPr txBox="1"/>
              <p:nvPr/>
            </p:nvSpPr>
            <p:spPr>
              <a:xfrm>
                <a:off x="6994142" y="2166163"/>
                <a:ext cx="922366" cy="215444"/>
              </a:xfrm>
              <a:prstGeom prst="rect">
                <a:avLst/>
              </a:prstGeom>
              <a:noFill/>
            </p:spPr>
            <p:txBody>
              <a:bodyPr wrap="square" rtlCol="0">
                <a:spAutoFit/>
              </a:bodyPr>
              <a:lstStyle>
                <a:defPPr>
                  <a:defRPr lang="zh-CN"/>
                </a:defPPr>
                <a:lvl1pPr>
                  <a:defRPr sz="80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sym typeface="+mn-lt"/>
                  </a:rPr>
                  <a:t>NWDAF</a:t>
                </a:r>
                <a:endParaRPr kumimoji="0" lang="zh-CN" altLang="en-US"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sym typeface="+mn-lt"/>
                </a:endParaRPr>
              </a:p>
            </p:txBody>
          </p:sp>
          <p:sp>
            <p:nvSpPr>
              <p:cNvPr id="211" name="文本框 210">
                <a:extLst>
                  <a:ext uri="{FF2B5EF4-FFF2-40B4-BE49-F238E27FC236}">
                    <a16:creationId xmlns:a16="http://schemas.microsoft.com/office/drawing/2014/main" id="{6B2B7179-5B9C-4581-9EE5-556CD6891557}"/>
                  </a:ext>
                </a:extLst>
              </p:cNvPr>
              <p:cNvSpPr txBox="1"/>
              <p:nvPr/>
            </p:nvSpPr>
            <p:spPr>
              <a:xfrm>
                <a:off x="8244748" y="2172979"/>
                <a:ext cx="922366" cy="215444"/>
              </a:xfrm>
              <a:prstGeom prst="rect">
                <a:avLst/>
              </a:prstGeom>
              <a:noFill/>
            </p:spPr>
            <p:txBody>
              <a:bodyPr wrap="square" rtlCol="0">
                <a:spAutoFit/>
              </a:bodyPr>
              <a:lstStyle>
                <a:defPPr>
                  <a:defRPr lang="zh-CN"/>
                </a:defPPr>
                <a:lvl1pPr>
                  <a:defRPr sz="80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sym typeface="+mn-lt"/>
                  </a:rPr>
                  <a:t>AF</a:t>
                </a:r>
                <a:endParaRPr kumimoji="0" lang="zh-CN" altLang="en-US"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sym typeface="+mn-lt"/>
                </a:endParaRPr>
              </a:p>
            </p:txBody>
          </p:sp>
        </p:grpSp>
        <p:sp>
          <p:nvSpPr>
            <p:cNvPr id="182" name="文本框 181">
              <a:extLst>
                <a:ext uri="{FF2B5EF4-FFF2-40B4-BE49-F238E27FC236}">
                  <a16:creationId xmlns:a16="http://schemas.microsoft.com/office/drawing/2014/main" id="{D45ED1F9-84ED-48ED-8167-EACE0BF4D582}"/>
                </a:ext>
              </a:extLst>
            </p:cNvPr>
            <p:cNvSpPr txBox="1"/>
            <p:nvPr/>
          </p:nvSpPr>
          <p:spPr>
            <a:xfrm>
              <a:off x="6308434" y="2587287"/>
              <a:ext cx="83013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F0000"/>
                  </a:solidFill>
                  <a:effectLst/>
                  <a:uLnTx/>
                  <a:uFillTx/>
                  <a:latin typeface="Calibri" panose="020F0502020204030204"/>
                  <a:ea typeface="宋体" panose="02010600030101010101" pitchFamily="2" charset="-122"/>
                  <a:cs typeface="+mn-cs"/>
                </a:rPr>
                <a:t>Raw data</a:t>
              </a:r>
              <a:endParaRPr kumimoji="0" lang="zh-CN" altLang="en-US" sz="1000" b="1" i="0" u="none" strike="noStrike" kern="1200" cap="none" spc="0" normalizeH="0" baseline="0" noProof="0" dirty="0">
                <a:ln>
                  <a:noFill/>
                </a:ln>
                <a:solidFill>
                  <a:srgbClr val="FF0000"/>
                </a:solidFill>
                <a:effectLst/>
                <a:uLnTx/>
                <a:uFillTx/>
                <a:latin typeface="Calibri" panose="020F0502020204030204"/>
                <a:ea typeface="宋体" panose="02010600030101010101" pitchFamily="2" charset="-122"/>
                <a:cs typeface="+mn-cs"/>
              </a:endParaRPr>
            </a:p>
          </p:txBody>
        </p:sp>
        <p:pic>
          <p:nvPicPr>
            <p:cNvPr id="183" name="图片 182">
              <a:extLst>
                <a:ext uri="{FF2B5EF4-FFF2-40B4-BE49-F238E27FC236}">
                  <a16:creationId xmlns:a16="http://schemas.microsoft.com/office/drawing/2014/main" id="{2FC04A30-7F26-4F5E-A5EB-EC1F81E61A6C}"/>
                </a:ext>
              </a:extLst>
            </p:cNvPr>
            <p:cNvPicPr>
              <a:picLocks noChangeAspect="1"/>
            </p:cNvPicPr>
            <p:nvPr/>
          </p:nvPicPr>
          <p:blipFill>
            <a:blip r:embed="rId5"/>
            <a:stretch>
              <a:fillRect/>
            </a:stretch>
          </p:blipFill>
          <p:spPr>
            <a:xfrm>
              <a:off x="4311052" y="1828571"/>
              <a:ext cx="532483" cy="409602"/>
            </a:xfrm>
            <a:prstGeom prst="rect">
              <a:avLst/>
            </a:prstGeom>
          </p:spPr>
        </p:pic>
        <p:pic>
          <p:nvPicPr>
            <p:cNvPr id="184" name="图片 183">
              <a:extLst>
                <a:ext uri="{FF2B5EF4-FFF2-40B4-BE49-F238E27FC236}">
                  <a16:creationId xmlns:a16="http://schemas.microsoft.com/office/drawing/2014/main" id="{E6B789ED-4AF1-445F-84B1-DFB8D209A15A}"/>
                </a:ext>
              </a:extLst>
            </p:cNvPr>
            <p:cNvPicPr>
              <a:picLocks noChangeAspect="1"/>
            </p:cNvPicPr>
            <p:nvPr/>
          </p:nvPicPr>
          <p:blipFill>
            <a:blip r:embed="rId5"/>
            <a:stretch>
              <a:fillRect/>
            </a:stretch>
          </p:blipFill>
          <p:spPr>
            <a:xfrm>
              <a:off x="5350013" y="1181000"/>
              <a:ext cx="532483" cy="409602"/>
            </a:xfrm>
            <a:prstGeom prst="rect">
              <a:avLst/>
            </a:prstGeom>
          </p:spPr>
        </p:pic>
        <p:pic>
          <p:nvPicPr>
            <p:cNvPr id="185" name="图片 184">
              <a:extLst>
                <a:ext uri="{FF2B5EF4-FFF2-40B4-BE49-F238E27FC236}">
                  <a16:creationId xmlns:a16="http://schemas.microsoft.com/office/drawing/2014/main" id="{F1778CF6-C8A0-4A7F-87E1-1F185DE92FA1}"/>
                </a:ext>
              </a:extLst>
            </p:cNvPr>
            <p:cNvPicPr>
              <a:picLocks noChangeAspect="1"/>
            </p:cNvPicPr>
            <p:nvPr/>
          </p:nvPicPr>
          <p:blipFill>
            <a:blip r:embed="rId5"/>
            <a:stretch>
              <a:fillRect/>
            </a:stretch>
          </p:blipFill>
          <p:spPr>
            <a:xfrm>
              <a:off x="7030296" y="1866148"/>
              <a:ext cx="532483" cy="409602"/>
            </a:xfrm>
            <a:prstGeom prst="rect">
              <a:avLst/>
            </a:prstGeom>
          </p:spPr>
        </p:pic>
        <p:pic>
          <p:nvPicPr>
            <p:cNvPr id="186" name="图片 185">
              <a:extLst>
                <a:ext uri="{FF2B5EF4-FFF2-40B4-BE49-F238E27FC236}">
                  <a16:creationId xmlns:a16="http://schemas.microsoft.com/office/drawing/2014/main" id="{253E503A-1000-41DF-ACB6-A49A6A676E7A}"/>
                </a:ext>
              </a:extLst>
            </p:cNvPr>
            <p:cNvPicPr>
              <a:picLocks noChangeAspect="1"/>
            </p:cNvPicPr>
            <p:nvPr/>
          </p:nvPicPr>
          <p:blipFill>
            <a:blip r:embed="rId5"/>
            <a:stretch>
              <a:fillRect/>
            </a:stretch>
          </p:blipFill>
          <p:spPr>
            <a:xfrm>
              <a:off x="5948768" y="1827173"/>
              <a:ext cx="532483" cy="409602"/>
            </a:xfrm>
            <a:prstGeom prst="rect">
              <a:avLst/>
            </a:prstGeom>
          </p:spPr>
        </p:pic>
        <p:sp>
          <p:nvSpPr>
            <p:cNvPr id="187" name="文本框 186">
              <a:extLst>
                <a:ext uri="{FF2B5EF4-FFF2-40B4-BE49-F238E27FC236}">
                  <a16:creationId xmlns:a16="http://schemas.microsoft.com/office/drawing/2014/main" id="{198FE72B-D7C4-4366-A1FF-68DB38DDFEEC}"/>
                </a:ext>
              </a:extLst>
            </p:cNvPr>
            <p:cNvSpPr txBox="1"/>
            <p:nvPr/>
          </p:nvSpPr>
          <p:spPr>
            <a:xfrm>
              <a:off x="7319540" y="2816300"/>
              <a:ext cx="354871"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UE</a:t>
              </a:r>
              <a:endParaRPr kumimoji="0" lang="zh-CN" altLang="en-US"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88" name="文本框 187">
              <a:extLst>
                <a:ext uri="{FF2B5EF4-FFF2-40B4-BE49-F238E27FC236}">
                  <a16:creationId xmlns:a16="http://schemas.microsoft.com/office/drawing/2014/main" id="{FEF64AA6-0BCE-4509-9DFB-485459596C55}"/>
                </a:ext>
              </a:extLst>
            </p:cNvPr>
            <p:cNvSpPr txBox="1"/>
            <p:nvPr/>
          </p:nvSpPr>
          <p:spPr>
            <a:xfrm>
              <a:off x="4179855" y="2884722"/>
              <a:ext cx="42501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OAM</a:t>
              </a:r>
              <a:endParaRPr kumimoji="0" lang="zh-CN" altLang="en-US"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89" name="文本框 188">
              <a:extLst>
                <a:ext uri="{FF2B5EF4-FFF2-40B4-BE49-F238E27FC236}">
                  <a16:creationId xmlns:a16="http://schemas.microsoft.com/office/drawing/2014/main" id="{2458EA9C-B0AE-4E65-884A-50B26ADBDA47}"/>
                </a:ext>
              </a:extLst>
            </p:cNvPr>
            <p:cNvSpPr txBox="1"/>
            <p:nvPr/>
          </p:nvSpPr>
          <p:spPr>
            <a:xfrm>
              <a:off x="5388202" y="2962826"/>
              <a:ext cx="656985"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CN NFs</a:t>
              </a:r>
              <a:endParaRPr kumimoji="0" lang="zh-CN" altLang="en-US"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grpSp>
      <p:grpSp>
        <p:nvGrpSpPr>
          <p:cNvPr id="212" name="组合 211">
            <a:extLst>
              <a:ext uri="{FF2B5EF4-FFF2-40B4-BE49-F238E27FC236}">
                <a16:creationId xmlns:a16="http://schemas.microsoft.com/office/drawing/2014/main" id="{3C6D6B5A-41EB-49DA-8EC4-45DE213EC194}"/>
              </a:ext>
            </a:extLst>
          </p:cNvPr>
          <p:cNvGrpSpPr/>
          <p:nvPr/>
        </p:nvGrpSpPr>
        <p:grpSpPr>
          <a:xfrm>
            <a:off x="8318048" y="1214988"/>
            <a:ext cx="3137352" cy="1880689"/>
            <a:chOff x="8318048" y="1156763"/>
            <a:chExt cx="3137352" cy="1880689"/>
          </a:xfrm>
        </p:grpSpPr>
        <p:sp>
          <p:nvSpPr>
            <p:cNvPr id="213" name="矩形 212">
              <a:extLst>
                <a:ext uri="{FF2B5EF4-FFF2-40B4-BE49-F238E27FC236}">
                  <a16:creationId xmlns:a16="http://schemas.microsoft.com/office/drawing/2014/main" id="{73FEAF60-6F73-49DB-99BE-5DE0EE2C914D}"/>
                </a:ext>
              </a:extLst>
            </p:cNvPr>
            <p:cNvSpPr/>
            <p:nvPr/>
          </p:nvSpPr>
          <p:spPr>
            <a:xfrm>
              <a:off x="9275477" y="1156763"/>
              <a:ext cx="1149325" cy="647572"/>
            </a:xfrm>
            <a:prstGeom prst="rect">
              <a:avLst/>
            </a:prstGeom>
            <a:solidFill>
              <a:schemeClr val="bg2"/>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14" name="cellphone_37378">
              <a:extLst>
                <a:ext uri="{FF2B5EF4-FFF2-40B4-BE49-F238E27FC236}">
                  <a16:creationId xmlns:a16="http://schemas.microsoft.com/office/drawing/2014/main" id="{CABAB68E-6276-48E2-8F94-E1EC6D5860DE}"/>
                </a:ext>
              </a:extLst>
            </p:cNvPr>
            <p:cNvSpPr/>
            <p:nvPr/>
          </p:nvSpPr>
          <p:spPr>
            <a:xfrm>
              <a:off x="8565169" y="2624824"/>
              <a:ext cx="184272" cy="320082"/>
            </a:xfrm>
            <a:custGeom>
              <a:avLst/>
              <a:gdLst>
                <a:gd name="T0" fmla="*/ 4010 w 4354"/>
                <a:gd name="T1" fmla="*/ 0 h 7635"/>
                <a:gd name="T2" fmla="*/ 345 w 4354"/>
                <a:gd name="T3" fmla="*/ 0 h 7635"/>
                <a:gd name="T4" fmla="*/ 0 w 4354"/>
                <a:gd name="T5" fmla="*/ 344 h 7635"/>
                <a:gd name="T6" fmla="*/ 0 w 4354"/>
                <a:gd name="T7" fmla="*/ 7290 h 7635"/>
                <a:gd name="T8" fmla="*/ 345 w 4354"/>
                <a:gd name="T9" fmla="*/ 7635 h 7635"/>
                <a:gd name="T10" fmla="*/ 4010 w 4354"/>
                <a:gd name="T11" fmla="*/ 7635 h 7635"/>
                <a:gd name="T12" fmla="*/ 4354 w 4354"/>
                <a:gd name="T13" fmla="*/ 7290 h 7635"/>
                <a:gd name="T14" fmla="*/ 4354 w 4354"/>
                <a:gd name="T15" fmla="*/ 344 h 7635"/>
                <a:gd name="T16" fmla="*/ 4010 w 4354"/>
                <a:gd name="T17" fmla="*/ 0 h 7635"/>
                <a:gd name="T18" fmla="*/ 2660 w 4354"/>
                <a:gd name="T19" fmla="*/ 7270 h 7635"/>
                <a:gd name="T20" fmla="*/ 2613 w 4354"/>
                <a:gd name="T21" fmla="*/ 7316 h 7635"/>
                <a:gd name="T22" fmla="*/ 1741 w 4354"/>
                <a:gd name="T23" fmla="*/ 7316 h 7635"/>
                <a:gd name="T24" fmla="*/ 1694 w 4354"/>
                <a:gd name="T25" fmla="*/ 7270 h 7635"/>
                <a:gd name="T26" fmla="*/ 1694 w 4354"/>
                <a:gd name="T27" fmla="*/ 7037 h 7635"/>
                <a:gd name="T28" fmla="*/ 1741 w 4354"/>
                <a:gd name="T29" fmla="*/ 6990 h 7635"/>
                <a:gd name="T30" fmla="*/ 2613 w 4354"/>
                <a:gd name="T31" fmla="*/ 6990 h 7635"/>
                <a:gd name="T32" fmla="*/ 2660 w 4354"/>
                <a:gd name="T33" fmla="*/ 7037 h 7635"/>
                <a:gd name="T34" fmla="*/ 2660 w 4354"/>
                <a:gd name="T35" fmla="*/ 7270 h 7635"/>
                <a:gd name="T36" fmla="*/ 3965 w 4354"/>
                <a:gd name="T37" fmla="*/ 6785 h 7635"/>
                <a:gd name="T38" fmla="*/ 3918 w 4354"/>
                <a:gd name="T39" fmla="*/ 6832 h 7635"/>
                <a:gd name="T40" fmla="*/ 437 w 4354"/>
                <a:gd name="T41" fmla="*/ 6832 h 7635"/>
                <a:gd name="T42" fmla="*/ 390 w 4354"/>
                <a:gd name="T43" fmla="*/ 6785 h 7635"/>
                <a:gd name="T44" fmla="*/ 390 w 4354"/>
                <a:gd name="T45" fmla="*/ 739 h 7635"/>
                <a:gd name="T46" fmla="*/ 437 w 4354"/>
                <a:gd name="T47" fmla="*/ 692 h 7635"/>
                <a:gd name="T48" fmla="*/ 3918 w 4354"/>
                <a:gd name="T49" fmla="*/ 692 h 7635"/>
                <a:gd name="T50" fmla="*/ 3965 w 4354"/>
                <a:gd name="T51" fmla="*/ 739 h 7635"/>
                <a:gd name="T52" fmla="*/ 3965 w 4354"/>
                <a:gd name="T53" fmla="*/ 6785 h 7635"/>
                <a:gd name="T54" fmla="*/ 3965 w 4354"/>
                <a:gd name="T55" fmla="*/ 6785 h 7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54" h="7635">
                  <a:moveTo>
                    <a:pt x="4010" y="0"/>
                  </a:moveTo>
                  <a:lnTo>
                    <a:pt x="345" y="0"/>
                  </a:lnTo>
                  <a:cubicBezTo>
                    <a:pt x="155" y="0"/>
                    <a:pt x="0" y="154"/>
                    <a:pt x="0" y="344"/>
                  </a:cubicBezTo>
                  <a:lnTo>
                    <a:pt x="0" y="7290"/>
                  </a:lnTo>
                  <a:cubicBezTo>
                    <a:pt x="0" y="7480"/>
                    <a:pt x="155" y="7635"/>
                    <a:pt x="345" y="7635"/>
                  </a:cubicBezTo>
                  <a:lnTo>
                    <a:pt x="4010" y="7635"/>
                  </a:lnTo>
                  <a:cubicBezTo>
                    <a:pt x="4200" y="7635"/>
                    <a:pt x="4354" y="7480"/>
                    <a:pt x="4354" y="7290"/>
                  </a:cubicBezTo>
                  <a:lnTo>
                    <a:pt x="4354" y="344"/>
                  </a:lnTo>
                  <a:cubicBezTo>
                    <a:pt x="4354" y="155"/>
                    <a:pt x="4200" y="0"/>
                    <a:pt x="4010" y="0"/>
                  </a:cubicBezTo>
                  <a:close/>
                  <a:moveTo>
                    <a:pt x="2660" y="7270"/>
                  </a:moveTo>
                  <a:cubicBezTo>
                    <a:pt x="2660" y="7296"/>
                    <a:pt x="2639" y="7316"/>
                    <a:pt x="2613" y="7316"/>
                  </a:cubicBezTo>
                  <a:lnTo>
                    <a:pt x="1741" y="7316"/>
                  </a:lnTo>
                  <a:cubicBezTo>
                    <a:pt x="1715" y="7316"/>
                    <a:pt x="1694" y="7295"/>
                    <a:pt x="1694" y="7270"/>
                  </a:cubicBezTo>
                  <a:lnTo>
                    <a:pt x="1694" y="7037"/>
                  </a:lnTo>
                  <a:cubicBezTo>
                    <a:pt x="1694" y="7011"/>
                    <a:pt x="1715" y="6990"/>
                    <a:pt x="1741" y="6990"/>
                  </a:cubicBezTo>
                  <a:lnTo>
                    <a:pt x="2613" y="6990"/>
                  </a:lnTo>
                  <a:cubicBezTo>
                    <a:pt x="2639" y="6990"/>
                    <a:pt x="2660" y="7011"/>
                    <a:pt x="2660" y="7037"/>
                  </a:cubicBezTo>
                  <a:lnTo>
                    <a:pt x="2660" y="7270"/>
                  </a:lnTo>
                  <a:close/>
                  <a:moveTo>
                    <a:pt x="3965" y="6785"/>
                  </a:moveTo>
                  <a:cubicBezTo>
                    <a:pt x="3965" y="6811"/>
                    <a:pt x="3944" y="6832"/>
                    <a:pt x="3918" y="6832"/>
                  </a:cubicBezTo>
                  <a:lnTo>
                    <a:pt x="437" y="6832"/>
                  </a:lnTo>
                  <a:cubicBezTo>
                    <a:pt x="411" y="6832"/>
                    <a:pt x="390" y="6811"/>
                    <a:pt x="390" y="6785"/>
                  </a:cubicBezTo>
                  <a:lnTo>
                    <a:pt x="390" y="739"/>
                  </a:lnTo>
                  <a:cubicBezTo>
                    <a:pt x="390" y="713"/>
                    <a:pt x="411" y="692"/>
                    <a:pt x="437" y="692"/>
                  </a:cubicBezTo>
                  <a:lnTo>
                    <a:pt x="3918" y="692"/>
                  </a:lnTo>
                  <a:cubicBezTo>
                    <a:pt x="3944" y="692"/>
                    <a:pt x="3965" y="713"/>
                    <a:pt x="3965" y="739"/>
                  </a:cubicBezTo>
                  <a:lnTo>
                    <a:pt x="3965" y="6785"/>
                  </a:lnTo>
                  <a:lnTo>
                    <a:pt x="3965" y="678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mn-lt"/>
              </a:endParaRPr>
            </a:p>
          </p:txBody>
        </p:sp>
        <p:sp>
          <p:nvSpPr>
            <p:cNvPr id="215" name="pc_96818">
              <a:extLst>
                <a:ext uri="{FF2B5EF4-FFF2-40B4-BE49-F238E27FC236}">
                  <a16:creationId xmlns:a16="http://schemas.microsoft.com/office/drawing/2014/main" id="{4859D9D7-40F5-4171-B389-BE986FA1FA1C}"/>
                </a:ext>
              </a:extLst>
            </p:cNvPr>
            <p:cNvSpPr/>
            <p:nvPr/>
          </p:nvSpPr>
          <p:spPr>
            <a:xfrm>
              <a:off x="10990832" y="2565135"/>
              <a:ext cx="237238" cy="462321"/>
            </a:xfrm>
            <a:custGeom>
              <a:avLst/>
              <a:gdLst>
                <a:gd name="T0" fmla="*/ 2317 w 5843"/>
                <a:gd name="T1" fmla="*/ 0 h 8160"/>
                <a:gd name="T2" fmla="*/ 0 w 5843"/>
                <a:gd name="T3" fmla="*/ 1353 h 8160"/>
                <a:gd name="T4" fmla="*/ 0 w 5843"/>
                <a:gd name="T5" fmla="*/ 6058 h 8160"/>
                <a:gd name="T6" fmla="*/ 3599 w 5843"/>
                <a:gd name="T7" fmla="*/ 8160 h 8160"/>
                <a:gd name="T8" fmla="*/ 5843 w 5843"/>
                <a:gd name="T9" fmla="*/ 6851 h 8160"/>
                <a:gd name="T10" fmla="*/ 5843 w 5843"/>
                <a:gd name="T11" fmla="*/ 2059 h 8160"/>
                <a:gd name="T12" fmla="*/ 2317 w 5843"/>
                <a:gd name="T13" fmla="*/ 0 h 8160"/>
                <a:gd name="T14" fmla="*/ 3410 w 5843"/>
                <a:gd name="T15" fmla="*/ 7582 h 8160"/>
                <a:gd name="T16" fmla="*/ 397 w 5843"/>
                <a:gd name="T17" fmla="*/ 5822 h 8160"/>
                <a:gd name="T18" fmla="*/ 397 w 5843"/>
                <a:gd name="T19" fmla="*/ 1845 h 8160"/>
                <a:gd name="T20" fmla="*/ 3410 w 5843"/>
                <a:gd name="T21" fmla="*/ 3604 h 8160"/>
                <a:gd name="T22" fmla="*/ 3410 w 5843"/>
                <a:gd name="T23" fmla="*/ 7582 h 8160"/>
                <a:gd name="T24" fmla="*/ 549 w 5843"/>
                <a:gd name="T25" fmla="*/ 1474 h 8160"/>
                <a:gd name="T26" fmla="*/ 2305 w 5843"/>
                <a:gd name="T27" fmla="*/ 448 h 8160"/>
                <a:gd name="T28" fmla="*/ 5360 w 5843"/>
                <a:gd name="T29" fmla="*/ 2233 h 8160"/>
                <a:gd name="T30" fmla="*/ 3604 w 5843"/>
                <a:gd name="T31" fmla="*/ 3258 h 8160"/>
                <a:gd name="T32" fmla="*/ 549 w 5843"/>
                <a:gd name="T33" fmla="*/ 1474 h 8160"/>
                <a:gd name="T34" fmla="*/ 5445 w 5843"/>
                <a:gd name="T35" fmla="*/ 6626 h 8160"/>
                <a:gd name="T36" fmla="*/ 3807 w 5843"/>
                <a:gd name="T37" fmla="*/ 7583 h 8160"/>
                <a:gd name="T38" fmla="*/ 3807 w 5843"/>
                <a:gd name="T39" fmla="*/ 3599 h 8160"/>
                <a:gd name="T40" fmla="*/ 5446 w 5843"/>
                <a:gd name="T41" fmla="*/ 2641 h 8160"/>
                <a:gd name="T42" fmla="*/ 5445 w 5843"/>
                <a:gd name="T43" fmla="*/ 6626 h 8160"/>
                <a:gd name="T44" fmla="*/ 4101 w 5843"/>
                <a:gd name="T45" fmla="*/ 4014 h 8160"/>
                <a:gd name="T46" fmla="*/ 4172 w 5843"/>
                <a:gd name="T47" fmla="*/ 3743 h 8160"/>
                <a:gd name="T48" fmla="*/ 4863 w 5843"/>
                <a:gd name="T49" fmla="*/ 3337 h 8160"/>
                <a:gd name="T50" fmla="*/ 5134 w 5843"/>
                <a:gd name="T51" fmla="*/ 3408 h 8160"/>
                <a:gd name="T52" fmla="*/ 5064 w 5843"/>
                <a:gd name="T53" fmla="*/ 3679 h 8160"/>
                <a:gd name="T54" fmla="*/ 4372 w 5843"/>
                <a:gd name="T55" fmla="*/ 4085 h 8160"/>
                <a:gd name="T56" fmla="*/ 4262 w 5843"/>
                <a:gd name="T57" fmla="*/ 4112 h 8160"/>
                <a:gd name="T58" fmla="*/ 4101 w 5843"/>
                <a:gd name="T59" fmla="*/ 4014 h 8160"/>
                <a:gd name="T60" fmla="*/ 5146 w 5843"/>
                <a:gd name="T61" fmla="*/ 4200 h 8160"/>
                <a:gd name="T62" fmla="*/ 5075 w 5843"/>
                <a:gd name="T63" fmla="*/ 4471 h 8160"/>
                <a:gd name="T64" fmla="*/ 4384 w 5843"/>
                <a:gd name="T65" fmla="*/ 4876 h 8160"/>
                <a:gd name="T66" fmla="*/ 4273 w 5843"/>
                <a:gd name="T67" fmla="*/ 4903 h 8160"/>
                <a:gd name="T68" fmla="*/ 4112 w 5843"/>
                <a:gd name="T69" fmla="*/ 4805 h 8160"/>
                <a:gd name="T70" fmla="*/ 4183 w 5843"/>
                <a:gd name="T71" fmla="*/ 4534 h 8160"/>
                <a:gd name="T72" fmla="*/ 4875 w 5843"/>
                <a:gd name="T73" fmla="*/ 4129 h 8160"/>
                <a:gd name="T74" fmla="*/ 5146 w 5843"/>
                <a:gd name="T75" fmla="*/ 4200 h 8160"/>
                <a:gd name="T76" fmla="*/ 4983 w 5843"/>
                <a:gd name="T77" fmla="*/ 6267 h 8160"/>
                <a:gd name="T78" fmla="*/ 4684 w 5843"/>
                <a:gd name="T79" fmla="*/ 6742 h 8160"/>
                <a:gd name="T80" fmla="*/ 4429 w 5843"/>
                <a:gd name="T81" fmla="*/ 6242 h 8160"/>
                <a:gd name="T82" fmla="*/ 4728 w 5843"/>
                <a:gd name="T83" fmla="*/ 5767 h 8160"/>
                <a:gd name="T84" fmla="*/ 4983 w 5843"/>
                <a:gd name="T85" fmla="*/ 6267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43" h="8160">
                  <a:moveTo>
                    <a:pt x="2317" y="0"/>
                  </a:moveTo>
                  <a:cubicBezTo>
                    <a:pt x="2317" y="0"/>
                    <a:pt x="117" y="1281"/>
                    <a:pt x="0" y="1353"/>
                  </a:cubicBezTo>
                  <a:lnTo>
                    <a:pt x="0" y="6058"/>
                  </a:lnTo>
                  <a:lnTo>
                    <a:pt x="3599" y="8160"/>
                  </a:lnTo>
                  <a:cubicBezTo>
                    <a:pt x="3599" y="8160"/>
                    <a:pt x="5687" y="6942"/>
                    <a:pt x="5843" y="6851"/>
                  </a:cubicBezTo>
                  <a:lnTo>
                    <a:pt x="5843" y="2059"/>
                  </a:lnTo>
                  <a:lnTo>
                    <a:pt x="2317" y="0"/>
                  </a:lnTo>
                  <a:close/>
                  <a:moveTo>
                    <a:pt x="3410" y="7582"/>
                  </a:moveTo>
                  <a:lnTo>
                    <a:pt x="397" y="5822"/>
                  </a:lnTo>
                  <a:lnTo>
                    <a:pt x="397" y="1845"/>
                  </a:lnTo>
                  <a:lnTo>
                    <a:pt x="3410" y="3604"/>
                  </a:lnTo>
                  <a:lnTo>
                    <a:pt x="3410" y="7582"/>
                  </a:lnTo>
                  <a:close/>
                  <a:moveTo>
                    <a:pt x="549" y="1474"/>
                  </a:moveTo>
                  <a:lnTo>
                    <a:pt x="2305" y="448"/>
                  </a:lnTo>
                  <a:lnTo>
                    <a:pt x="5360" y="2233"/>
                  </a:lnTo>
                  <a:lnTo>
                    <a:pt x="3604" y="3258"/>
                  </a:lnTo>
                  <a:lnTo>
                    <a:pt x="549" y="1474"/>
                  </a:lnTo>
                  <a:close/>
                  <a:moveTo>
                    <a:pt x="5445" y="6626"/>
                  </a:moveTo>
                  <a:lnTo>
                    <a:pt x="3807" y="7583"/>
                  </a:lnTo>
                  <a:lnTo>
                    <a:pt x="3807" y="3599"/>
                  </a:lnTo>
                  <a:lnTo>
                    <a:pt x="5446" y="2641"/>
                  </a:lnTo>
                  <a:lnTo>
                    <a:pt x="5445" y="6626"/>
                  </a:lnTo>
                  <a:close/>
                  <a:moveTo>
                    <a:pt x="4101" y="4014"/>
                  </a:moveTo>
                  <a:cubicBezTo>
                    <a:pt x="4046" y="3920"/>
                    <a:pt x="4077" y="3799"/>
                    <a:pt x="4172" y="3743"/>
                  </a:cubicBezTo>
                  <a:lnTo>
                    <a:pt x="4863" y="3337"/>
                  </a:lnTo>
                  <a:cubicBezTo>
                    <a:pt x="4957" y="3282"/>
                    <a:pt x="5079" y="3313"/>
                    <a:pt x="5134" y="3408"/>
                  </a:cubicBezTo>
                  <a:cubicBezTo>
                    <a:pt x="5190" y="3502"/>
                    <a:pt x="5158" y="3624"/>
                    <a:pt x="5064" y="3679"/>
                  </a:cubicBezTo>
                  <a:lnTo>
                    <a:pt x="4372" y="4085"/>
                  </a:lnTo>
                  <a:cubicBezTo>
                    <a:pt x="4338" y="4105"/>
                    <a:pt x="4300" y="4114"/>
                    <a:pt x="4262" y="4112"/>
                  </a:cubicBezTo>
                  <a:cubicBezTo>
                    <a:pt x="4198" y="4109"/>
                    <a:pt x="4136" y="4074"/>
                    <a:pt x="4101" y="4014"/>
                  </a:cubicBezTo>
                  <a:close/>
                  <a:moveTo>
                    <a:pt x="5146" y="4200"/>
                  </a:moveTo>
                  <a:cubicBezTo>
                    <a:pt x="5202" y="4294"/>
                    <a:pt x="5170" y="4416"/>
                    <a:pt x="5075" y="4471"/>
                  </a:cubicBezTo>
                  <a:lnTo>
                    <a:pt x="4384" y="4876"/>
                  </a:lnTo>
                  <a:cubicBezTo>
                    <a:pt x="4349" y="4896"/>
                    <a:pt x="4311" y="4905"/>
                    <a:pt x="4273" y="4903"/>
                  </a:cubicBezTo>
                  <a:cubicBezTo>
                    <a:pt x="4209" y="4900"/>
                    <a:pt x="4147" y="4865"/>
                    <a:pt x="4112" y="4805"/>
                  </a:cubicBezTo>
                  <a:cubicBezTo>
                    <a:pt x="4057" y="4711"/>
                    <a:pt x="4089" y="4589"/>
                    <a:pt x="4183" y="4534"/>
                  </a:cubicBezTo>
                  <a:lnTo>
                    <a:pt x="4875" y="4129"/>
                  </a:lnTo>
                  <a:cubicBezTo>
                    <a:pt x="4969" y="4074"/>
                    <a:pt x="5091" y="4105"/>
                    <a:pt x="5146" y="4200"/>
                  </a:cubicBezTo>
                  <a:close/>
                  <a:moveTo>
                    <a:pt x="4983" y="6267"/>
                  </a:moveTo>
                  <a:cubicBezTo>
                    <a:pt x="4970" y="6536"/>
                    <a:pt x="4837" y="6749"/>
                    <a:pt x="4684" y="6742"/>
                  </a:cubicBezTo>
                  <a:cubicBezTo>
                    <a:pt x="4531" y="6735"/>
                    <a:pt x="4417" y="6511"/>
                    <a:pt x="4429" y="6242"/>
                  </a:cubicBezTo>
                  <a:cubicBezTo>
                    <a:pt x="4442" y="5973"/>
                    <a:pt x="4575" y="5760"/>
                    <a:pt x="4728" y="5767"/>
                  </a:cubicBezTo>
                  <a:cubicBezTo>
                    <a:pt x="4881" y="5774"/>
                    <a:pt x="4995" y="5998"/>
                    <a:pt x="4983" y="626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mn-lt"/>
              </a:endParaRPr>
            </a:p>
          </p:txBody>
        </p:sp>
        <p:pic>
          <p:nvPicPr>
            <p:cNvPr id="216" name="图片 215">
              <a:extLst>
                <a:ext uri="{FF2B5EF4-FFF2-40B4-BE49-F238E27FC236}">
                  <a16:creationId xmlns:a16="http://schemas.microsoft.com/office/drawing/2014/main" id="{B55EB8FC-116C-4D6E-AE59-0FBDD1FF24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34421" y="2575130"/>
              <a:ext cx="462322" cy="462322"/>
            </a:xfrm>
            <a:prstGeom prst="rect">
              <a:avLst/>
            </a:prstGeom>
          </p:spPr>
        </p:pic>
        <p:pic>
          <p:nvPicPr>
            <p:cNvPr id="217" name="图片 216">
              <a:extLst>
                <a:ext uri="{FF2B5EF4-FFF2-40B4-BE49-F238E27FC236}">
                  <a16:creationId xmlns:a16="http://schemas.microsoft.com/office/drawing/2014/main" id="{B7775038-7DBF-401A-BE56-C3CF2ECE1104}"/>
                </a:ext>
              </a:extLst>
            </p:cNvPr>
            <p:cNvPicPr>
              <a:picLocks noChangeAspect="1"/>
            </p:cNvPicPr>
            <p:nvPr/>
          </p:nvPicPr>
          <p:blipFill>
            <a:blip r:embed="rId5"/>
            <a:stretch>
              <a:fillRect/>
            </a:stretch>
          </p:blipFill>
          <p:spPr>
            <a:xfrm>
              <a:off x="8318048" y="2707660"/>
              <a:ext cx="310391" cy="238762"/>
            </a:xfrm>
            <a:prstGeom prst="rect">
              <a:avLst/>
            </a:prstGeom>
          </p:spPr>
        </p:pic>
        <p:pic>
          <p:nvPicPr>
            <p:cNvPr id="218" name="图片 217">
              <a:extLst>
                <a:ext uri="{FF2B5EF4-FFF2-40B4-BE49-F238E27FC236}">
                  <a16:creationId xmlns:a16="http://schemas.microsoft.com/office/drawing/2014/main" id="{C0FAC742-6B0F-42D3-A8B4-F441DCFECC9F}"/>
                </a:ext>
              </a:extLst>
            </p:cNvPr>
            <p:cNvPicPr>
              <a:picLocks noChangeAspect="1"/>
            </p:cNvPicPr>
            <p:nvPr/>
          </p:nvPicPr>
          <p:blipFill>
            <a:blip r:embed="rId5"/>
            <a:stretch>
              <a:fillRect/>
            </a:stretch>
          </p:blipFill>
          <p:spPr>
            <a:xfrm>
              <a:off x="9017283" y="2683787"/>
              <a:ext cx="310391" cy="238762"/>
            </a:xfrm>
            <a:prstGeom prst="rect">
              <a:avLst/>
            </a:prstGeom>
          </p:spPr>
        </p:pic>
        <p:pic>
          <p:nvPicPr>
            <p:cNvPr id="219" name="图片 218">
              <a:extLst>
                <a:ext uri="{FF2B5EF4-FFF2-40B4-BE49-F238E27FC236}">
                  <a16:creationId xmlns:a16="http://schemas.microsoft.com/office/drawing/2014/main" id="{6216CE45-3BDD-4429-93A3-D8FDB74C4549}"/>
                </a:ext>
              </a:extLst>
            </p:cNvPr>
            <p:cNvPicPr>
              <a:picLocks noChangeAspect="1"/>
            </p:cNvPicPr>
            <p:nvPr/>
          </p:nvPicPr>
          <p:blipFill>
            <a:blip r:embed="rId5"/>
            <a:stretch>
              <a:fillRect/>
            </a:stretch>
          </p:blipFill>
          <p:spPr>
            <a:xfrm>
              <a:off x="9827024" y="2708342"/>
              <a:ext cx="310391" cy="238762"/>
            </a:xfrm>
            <a:prstGeom prst="rect">
              <a:avLst/>
            </a:prstGeom>
          </p:spPr>
        </p:pic>
        <p:pic>
          <p:nvPicPr>
            <p:cNvPr id="220" name="图片 219">
              <a:extLst>
                <a:ext uri="{FF2B5EF4-FFF2-40B4-BE49-F238E27FC236}">
                  <a16:creationId xmlns:a16="http://schemas.microsoft.com/office/drawing/2014/main" id="{0D26D104-597F-47A7-A562-7A50D344A40E}"/>
                </a:ext>
              </a:extLst>
            </p:cNvPr>
            <p:cNvPicPr>
              <a:picLocks noChangeAspect="1"/>
            </p:cNvPicPr>
            <p:nvPr/>
          </p:nvPicPr>
          <p:blipFill>
            <a:blip r:embed="rId5"/>
            <a:stretch>
              <a:fillRect/>
            </a:stretch>
          </p:blipFill>
          <p:spPr>
            <a:xfrm>
              <a:off x="10752003" y="2683787"/>
              <a:ext cx="310391" cy="238762"/>
            </a:xfrm>
            <a:prstGeom prst="rect">
              <a:avLst/>
            </a:prstGeom>
          </p:spPr>
        </p:pic>
        <p:pic>
          <p:nvPicPr>
            <p:cNvPr id="221" name="图形 220" descr="服务器">
              <a:extLst>
                <a:ext uri="{FF2B5EF4-FFF2-40B4-BE49-F238E27FC236}">
                  <a16:creationId xmlns:a16="http://schemas.microsoft.com/office/drawing/2014/main" id="{8BD95447-8B72-4818-84B4-EA3D66C31C6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653144" y="1161357"/>
              <a:ext cx="601057" cy="624237"/>
            </a:xfrm>
            <a:prstGeom prst="rect">
              <a:avLst/>
            </a:prstGeom>
          </p:spPr>
        </p:pic>
        <p:pic>
          <p:nvPicPr>
            <p:cNvPr id="222" name="图片 221">
              <a:extLst>
                <a:ext uri="{FF2B5EF4-FFF2-40B4-BE49-F238E27FC236}">
                  <a16:creationId xmlns:a16="http://schemas.microsoft.com/office/drawing/2014/main" id="{60F094A9-5F7D-4C01-B503-A4BBCA97261A}"/>
                </a:ext>
              </a:extLst>
            </p:cNvPr>
            <p:cNvPicPr>
              <a:picLocks noChangeAspect="1"/>
            </p:cNvPicPr>
            <p:nvPr/>
          </p:nvPicPr>
          <p:blipFill>
            <a:blip r:embed="rId5"/>
            <a:stretch>
              <a:fillRect/>
            </a:stretch>
          </p:blipFill>
          <p:spPr>
            <a:xfrm>
              <a:off x="9254263" y="1352907"/>
              <a:ext cx="532483" cy="409602"/>
            </a:xfrm>
            <a:prstGeom prst="rect">
              <a:avLst/>
            </a:prstGeom>
          </p:spPr>
        </p:pic>
        <p:cxnSp>
          <p:nvCxnSpPr>
            <p:cNvPr id="223" name="直接连接符 222">
              <a:extLst>
                <a:ext uri="{FF2B5EF4-FFF2-40B4-BE49-F238E27FC236}">
                  <a16:creationId xmlns:a16="http://schemas.microsoft.com/office/drawing/2014/main" id="{AF7C379A-D6B0-44E1-AFB9-28E6E3E5394F}"/>
                </a:ext>
              </a:extLst>
            </p:cNvPr>
            <p:cNvCxnSpPr/>
            <p:nvPr/>
          </p:nvCxnSpPr>
          <p:spPr>
            <a:xfrm>
              <a:off x="8336569" y="2084834"/>
              <a:ext cx="311883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4" name="直接箭头连接符 223">
              <a:extLst>
                <a:ext uri="{FF2B5EF4-FFF2-40B4-BE49-F238E27FC236}">
                  <a16:creationId xmlns:a16="http://schemas.microsoft.com/office/drawing/2014/main" id="{F2E08532-91B8-4F3E-8B07-515E66C28684}"/>
                </a:ext>
              </a:extLst>
            </p:cNvPr>
            <p:cNvCxnSpPr>
              <a:cxnSpLocks/>
            </p:cNvCxnSpPr>
            <p:nvPr/>
          </p:nvCxnSpPr>
          <p:spPr>
            <a:xfrm flipV="1">
              <a:off x="8657305" y="2143020"/>
              <a:ext cx="0" cy="442607"/>
            </a:xfrm>
            <a:prstGeom prst="straightConnector1">
              <a:avLst/>
            </a:prstGeom>
            <a:ln>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5" name="直接箭头连接符 224">
              <a:extLst>
                <a:ext uri="{FF2B5EF4-FFF2-40B4-BE49-F238E27FC236}">
                  <a16:creationId xmlns:a16="http://schemas.microsoft.com/office/drawing/2014/main" id="{298DF3E7-1413-46F4-A9A0-1FB7EBAA1BCA}"/>
                </a:ext>
              </a:extLst>
            </p:cNvPr>
            <p:cNvCxnSpPr>
              <a:cxnSpLocks/>
            </p:cNvCxnSpPr>
            <p:nvPr/>
          </p:nvCxnSpPr>
          <p:spPr>
            <a:xfrm flipV="1">
              <a:off x="9381263" y="2143020"/>
              <a:ext cx="0" cy="442607"/>
            </a:xfrm>
            <a:prstGeom prst="straightConnector1">
              <a:avLst/>
            </a:prstGeom>
            <a:ln>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6" name="直接箭头连接符 225">
              <a:extLst>
                <a:ext uri="{FF2B5EF4-FFF2-40B4-BE49-F238E27FC236}">
                  <a16:creationId xmlns:a16="http://schemas.microsoft.com/office/drawing/2014/main" id="{9AAFCED7-733D-4740-A9F6-3F2A797A8274}"/>
                </a:ext>
              </a:extLst>
            </p:cNvPr>
            <p:cNvCxnSpPr>
              <a:cxnSpLocks/>
            </p:cNvCxnSpPr>
            <p:nvPr/>
          </p:nvCxnSpPr>
          <p:spPr>
            <a:xfrm flipV="1">
              <a:off x="10241501" y="2148996"/>
              <a:ext cx="0" cy="442607"/>
            </a:xfrm>
            <a:prstGeom prst="straightConnector1">
              <a:avLst/>
            </a:prstGeom>
            <a:ln>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7" name="直接箭头连接符 226">
              <a:extLst>
                <a:ext uri="{FF2B5EF4-FFF2-40B4-BE49-F238E27FC236}">
                  <a16:creationId xmlns:a16="http://schemas.microsoft.com/office/drawing/2014/main" id="{D6F30F36-975E-4872-BDAB-40FA0EBCD076}"/>
                </a:ext>
              </a:extLst>
            </p:cNvPr>
            <p:cNvCxnSpPr>
              <a:cxnSpLocks/>
            </p:cNvCxnSpPr>
            <p:nvPr/>
          </p:nvCxnSpPr>
          <p:spPr>
            <a:xfrm flipV="1">
              <a:off x="11079956" y="2148996"/>
              <a:ext cx="0" cy="442607"/>
            </a:xfrm>
            <a:prstGeom prst="straightConnector1">
              <a:avLst/>
            </a:prstGeom>
            <a:ln>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8" name="直接箭头连接符 227">
              <a:extLst>
                <a:ext uri="{FF2B5EF4-FFF2-40B4-BE49-F238E27FC236}">
                  <a16:creationId xmlns:a16="http://schemas.microsoft.com/office/drawing/2014/main" id="{0835E00A-220F-4EEE-89BA-B51C9409A57B}"/>
                </a:ext>
              </a:extLst>
            </p:cNvPr>
            <p:cNvCxnSpPr>
              <a:cxnSpLocks/>
            </p:cNvCxnSpPr>
            <p:nvPr/>
          </p:nvCxnSpPr>
          <p:spPr>
            <a:xfrm flipV="1">
              <a:off x="9936877" y="1779084"/>
              <a:ext cx="0" cy="291865"/>
            </a:xfrm>
            <a:prstGeom prst="straightConnector1">
              <a:avLst/>
            </a:prstGeom>
            <a:ln>
              <a:solidFill>
                <a:srgbClr val="0070C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229" name="文本框 228">
              <a:extLst>
                <a:ext uri="{FF2B5EF4-FFF2-40B4-BE49-F238E27FC236}">
                  <a16:creationId xmlns:a16="http://schemas.microsoft.com/office/drawing/2014/main" id="{225C1889-8EA5-42CA-B9FF-A87DA13724B4}"/>
                </a:ext>
              </a:extLst>
            </p:cNvPr>
            <p:cNvSpPr txBox="1"/>
            <p:nvPr/>
          </p:nvSpPr>
          <p:spPr>
            <a:xfrm>
              <a:off x="10446016" y="1421203"/>
              <a:ext cx="922366" cy="215444"/>
            </a:xfrm>
            <a:prstGeom prst="rect">
              <a:avLst/>
            </a:prstGeom>
            <a:noFill/>
          </p:spPr>
          <p:txBody>
            <a:bodyPr wrap="square" rtlCol="0">
              <a:spAutoFit/>
            </a:bodyPr>
            <a:lstStyle>
              <a:defPPr>
                <a:defRPr lang="zh-CN"/>
              </a:defPPr>
              <a:lvl1pPr>
                <a:defRPr sz="80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sym typeface="+mn-lt"/>
                </a:rPr>
                <a:t>AI NF</a:t>
              </a:r>
              <a:endParaRPr kumimoji="0" lang="zh-CN" altLang="en-US" sz="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sym typeface="+mn-lt"/>
              </a:endParaRPr>
            </a:p>
          </p:txBody>
        </p:sp>
      </p:grpSp>
      <p:sp>
        <p:nvSpPr>
          <p:cNvPr id="230" name="文本框 229">
            <a:extLst>
              <a:ext uri="{FF2B5EF4-FFF2-40B4-BE49-F238E27FC236}">
                <a16:creationId xmlns:a16="http://schemas.microsoft.com/office/drawing/2014/main" id="{FDD81752-0B38-4864-9E5F-76FE15EAFA51}"/>
              </a:ext>
            </a:extLst>
          </p:cNvPr>
          <p:cNvSpPr txBox="1"/>
          <p:nvPr/>
        </p:nvSpPr>
        <p:spPr>
          <a:xfrm>
            <a:off x="9063487" y="3372152"/>
            <a:ext cx="178037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Fig 3: 6G : Native AI</a:t>
            </a:r>
            <a:endParaRPr kumimoji="0" lang="zh-CN" altLang="en-US"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pic>
        <p:nvPicPr>
          <p:cNvPr id="232" name="图片 231">
            <a:extLst>
              <a:ext uri="{FF2B5EF4-FFF2-40B4-BE49-F238E27FC236}">
                <a16:creationId xmlns:a16="http://schemas.microsoft.com/office/drawing/2014/main" id="{68BBE139-F56D-44E5-A398-D283A210EEC8}"/>
              </a:ext>
            </a:extLst>
          </p:cNvPr>
          <p:cNvPicPr>
            <a:picLocks noChangeAspect="1"/>
          </p:cNvPicPr>
          <p:nvPr/>
        </p:nvPicPr>
        <p:blipFill>
          <a:blip r:embed="rId9"/>
          <a:stretch>
            <a:fillRect/>
          </a:stretch>
        </p:blipFill>
        <p:spPr>
          <a:xfrm>
            <a:off x="1168149" y="2685784"/>
            <a:ext cx="425263" cy="493553"/>
          </a:xfrm>
          <a:prstGeom prst="rect">
            <a:avLst/>
          </a:prstGeom>
        </p:spPr>
      </p:pic>
      <p:pic>
        <p:nvPicPr>
          <p:cNvPr id="233" name="图片 232">
            <a:extLst>
              <a:ext uri="{FF2B5EF4-FFF2-40B4-BE49-F238E27FC236}">
                <a16:creationId xmlns:a16="http://schemas.microsoft.com/office/drawing/2014/main" id="{4FBA9DE9-8A5B-4D07-9EAB-A3AD2DD748BD}"/>
              </a:ext>
            </a:extLst>
          </p:cNvPr>
          <p:cNvPicPr>
            <a:picLocks noChangeAspect="1"/>
          </p:cNvPicPr>
          <p:nvPr/>
        </p:nvPicPr>
        <p:blipFill>
          <a:blip r:embed="rId9"/>
          <a:stretch>
            <a:fillRect/>
          </a:stretch>
        </p:blipFill>
        <p:spPr>
          <a:xfrm>
            <a:off x="9187226" y="2574689"/>
            <a:ext cx="425263" cy="583702"/>
          </a:xfrm>
          <a:prstGeom prst="rect">
            <a:avLst/>
          </a:prstGeom>
        </p:spPr>
      </p:pic>
    </p:spTree>
    <p:extLst>
      <p:ext uri="{BB962C8B-B14F-4D97-AF65-F5344CB8AC3E}">
        <p14:creationId xmlns:p14="http://schemas.microsoft.com/office/powerpoint/2010/main" val="1290003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D1373AE6-A27C-4F96-9A4E-7CD1BBD7027B}"/>
              </a:ext>
            </a:extLst>
          </p:cNvPr>
          <p:cNvSpPr txBox="1">
            <a:spLocks/>
          </p:cNvSpPr>
          <p:nvPr/>
        </p:nvSpPr>
        <p:spPr>
          <a:xfrm>
            <a:off x="263352" y="349776"/>
            <a:ext cx="7926820"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endParaRPr lang="zh-CN" altLang="en-US" sz="3200" dirty="0">
              <a:solidFill>
                <a:schemeClr val="bg1"/>
              </a:solidFill>
            </a:endParaRPr>
          </a:p>
        </p:txBody>
      </p:sp>
      <p:sp>
        <p:nvSpPr>
          <p:cNvPr id="7" name="标题 1">
            <a:extLst>
              <a:ext uri="{FF2B5EF4-FFF2-40B4-BE49-F238E27FC236}">
                <a16:creationId xmlns:a16="http://schemas.microsoft.com/office/drawing/2014/main" id="{CFE84056-C60B-499A-BF8F-3D3514DCDC8B}"/>
              </a:ext>
            </a:extLst>
          </p:cNvPr>
          <p:cNvSpPr txBox="1">
            <a:spLocks/>
          </p:cNvSpPr>
          <p:nvPr/>
        </p:nvSpPr>
        <p:spPr>
          <a:xfrm>
            <a:off x="89436" y="-21348"/>
            <a:ext cx="9971635" cy="1128553"/>
          </a:xfrm>
          <a:prstGeom prst="rect">
            <a:avLst/>
          </a:prstGeom>
        </p:spPr>
        <p:txBody>
          <a:bodyPr vert="horz" lIns="0" tIns="0" rIns="0" bIns="0" rtlCol="0" anchor="ctr">
            <a:noAutofit/>
          </a:bodyPr>
          <a:lstStyle>
            <a:defPPr>
              <a:defRPr lang="zh-CN"/>
            </a:defPPr>
            <a:lvl1pPr indent="0">
              <a:lnSpc>
                <a:spcPct val="100000"/>
              </a:lnSpc>
              <a:spcBef>
                <a:spcPts val="0"/>
              </a:spcBef>
              <a:spcAft>
                <a:spcPts val="0"/>
              </a:spcAft>
              <a:buFont typeface="Arial" panose="020B0604020202020204" pitchFamily="34" charset="0"/>
              <a:buNone/>
              <a:defRPr sz="2400" b="0" i="0" cap="none" baseline="0">
                <a:solidFill>
                  <a:prstClr val="white"/>
                </a:solidFill>
                <a:latin typeface="vivo type 简 Bold" panose="02000800000000000000" pitchFamily="2" charset="-122"/>
                <a:ea typeface="vivo type 简 Bold" panose="02000800000000000000" pitchFamily="2" charset="-122"/>
                <a:cs typeface="vivo type 简 Bold" panose="02000800000000000000" pitchFamily="2"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Architectural Motivation #3:</a:t>
            </a:r>
            <a:r>
              <a:rPr lang="zh-CN" altLang="en-US" dirty="0"/>
              <a:t> </a:t>
            </a:r>
            <a:r>
              <a:rPr lang="en-US" altLang="zh-CN" dirty="0"/>
              <a:t>Service </a:t>
            </a:r>
            <a:r>
              <a:rPr lang="en-US" altLang="zh-CN" dirty="0" err="1"/>
              <a:t>QoE</a:t>
            </a:r>
            <a:r>
              <a:rPr lang="en-US" altLang="zh-CN" dirty="0"/>
              <a:t> assurance for connectivity service based on native AI</a:t>
            </a:r>
            <a:endParaRPr lang="zh-CN" altLang="en-US" dirty="0"/>
          </a:p>
        </p:txBody>
      </p:sp>
      <p:sp>
        <p:nvSpPr>
          <p:cNvPr id="63" name="文本框 62">
            <a:extLst>
              <a:ext uri="{FF2B5EF4-FFF2-40B4-BE49-F238E27FC236}">
                <a16:creationId xmlns:a16="http://schemas.microsoft.com/office/drawing/2014/main" id="{F0C77DE9-AF84-494B-AB6C-09EBB8D747FD}"/>
              </a:ext>
            </a:extLst>
          </p:cNvPr>
          <p:cNvSpPr txBox="1"/>
          <p:nvPr/>
        </p:nvSpPr>
        <p:spPr>
          <a:xfrm>
            <a:off x="71177" y="4529404"/>
            <a:ext cx="12130791" cy="1291379"/>
          </a:xfrm>
          <a:prstGeom prst="rect">
            <a:avLst/>
          </a:prstGeom>
          <a:solidFill>
            <a:schemeClr val="bg1"/>
          </a:solidFill>
        </p:spPr>
        <p:txBody>
          <a:bodyPr wrap="square">
            <a:spAutoFit/>
          </a:bodyPr>
          <a:lstStyle/>
          <a:p>
            <a:pPr>
              <a:lnSpc>
                <a:spcPct val="120000"/>
              </a:lnSpc>
              <a:defRPr/>
            </a:pPr>
            <a:r>
              <a:rPr lang="en-US" altLang="zh-CN" b="1" dirty="0"/>
              <a:t>Observations:</a:t>
            </a:r>
          </a:p>
          <a:p>
            <a:pPr marL="285750" indent="-285750">
              <a:lnSpc>
                <a:spcPct val="120000"/>
              </a:lnSpc>
              <a:buFont typeface="Arial" panose="020B0604020202020204" pitchFamily="34" charset="0"/>
              <a:buChar char="•"/>
              <a:defRPr/>
            </a:pPr>
            <a:r>
              <a:rPr lang="en-US" altLang="zh-CN" sz="1600" dirty="0"/>
              <a:t>For 5G AI, PCF without AI can only statically maps service requirement to QoS parameters for connectivity service, considering the statistics or prediction from NWDAF, which does not work well;</a:t>
            </a:r>
          </a:p>
          <a:p>
            <a:pPr marL="285750" indent="-285750">
              <a:lnSpc>
                <a:spcPct val="120000"/>
              </a:lnSpc>
              <a:buFont typeface="Arial" panose="020B0604020202020204" pitchFamily="34" charset="0"/>
              <a:buChar char="•"/>
              <a:defRPr/>
            </a:pPr>
            <a:r>
              <a:rPr lang="en-US" altLang="zh-CN" sz="1600" dirty="0"/>
              <a:t>NWDAF can only provide statistics/prediction and cannot perform any decision making on behalf of PCF as NWDAF has no service logic of PCF</a:t>
            </a:r>
          </a:p>
        </p:txBody>
      </p:sp>
      <p:sp>
        <p:nvSpPr>
          <p:cNvPr id="184" name="cellphone_37378">
            <a:extLst>
              <a:ext uri="{FF2B5EF4-FFF2-40B4-BE49-F238E27FC236}">
                <a16:creationId xmlns:a16="http://schemas.microsoft.com/office/drawing/2014/main" id="{FB58EC6C-D603-489A-9D6A-8CEB13EA2F4E}"/>
              </a:ext>
            </a:extLst>
          </p:cNvPr>
          <p:cNvSpPr/>
          <p:nvPr/>
        </p:nvSpPr>
        <p:spPr>
          <a:xfrm>
            <a:off x="1160429" y="2806037"/>
            <a:ext cx="177348" cy="279643"/>
          </a:xfrm>
          <a:custGeom>
            <a:avLst/>
            <a:gdLst>
              <a:gd name="T0" fmla="*/ 4010 w 4354"/>
              <a:gd name="T1" fmla="*/ 0 h 7635"/>
              <a:gd name="T2" fmla="*/ 345 w 4354"/>
              <a:gd name="T3" fmla="*/ 0 h 7635"/>
              <a:gd name="T4" fmla="*/ 0 w 4354"/>
              <a:gd name="T5" fmla="*/ 344 h 7635"/>
              <a:gd name="T6" fmla="*/ 0 w 4354"/>
              <a:gd name="T7" fmla="*/ 7290 h 7635"/>
              <a:gd name="T8" fmla="*/ 345 w 4354"/>
              <a:gd name="T9" fmla="*/ 7635 h 7635"/>
              <a:gd name="T10" fmla="*/ 4010 w 4354"/>
              <a:gd name="T11" fmla="*/ 7635 h 7635"/>
              <a:gd name="T12" fmla="*/ 4354 w 4354"/>
              <a:gd name="T13" fmla="*/ 7290 h 7635"/>
              <a:gd name="T14" fmla="*/ 4354 w 4354"/>
              <a:gd name="T15" fmla="*/ 344 h 7635"/>
              <a:gd name="T16" fmla="*/ 4010 w 4354"/>
              <a:gd name="T17" fmla="*/ 0 h 7635"/>
              <a:gd name="T18" fmla="*/ 2660 w 4354"/>
              <a:gd name="T19" fmla="*/ 7270 h 7635"/>
              <a:gd name="T20" fmla="*/ 2613 w 4354"/>
              <a:gd name="T21" fmla="*/ 7316 h 7635"/>
              <a:gd name="T22" fmla="*/ 1741 w 4354"/>
              <a:gd name="T23" fmla="*/ 7316 h 7635"/>
              <a:gd name="T24" fmla="*/ 1694 w 4354"/>
              <a:gd name="T25" fmla="*/ 7270 h 7635"/>
              <a:gd name="T26" fmla="*/ 1694 w 4354"/>
              <a:gd name="T27" fmla="*/ 7037 h 7635"/>
              <a:gd name="T28" fmla="*/ 1741 w 4354"/>
              <a:gd name="T29" fmla="*/ 6990 h 7635"/>
              <a:gd name="T30" fmla="*/ 2613 w 4354"/>
              <a:gd name="T31" fmla="*/ 6990 h 7635"/>
              <a:gd name="T32" fmla="*/ 2660 w 4354"/>
              <a:gd name="T33" fmla="*/ 7037 h 7635"/>
              <a:gd name="T34" fmla="*/ 2660 w 4354"/>
              <a:gd name="T35" fmla="*/ 7270 h 7635"/>
              <a:gd name="T36" fmla="*/ 3965 w 4354"/>
              <a:gd name="T37" fmla="*/ 6785 h 7635"/>
              <a:gd name="T38" fmla="*/ 3918 w 4354"/>
              <a:gd name="T39" fmla="*/ 6832 h 7635"/>
              <a:gd name="T40" fmla="*/ 437 w 4354"/>
              <a:gd name="T41" fmla="*/ 6832 h 7635"/>
              <a:gd name="T42" fmla="*/ 390 w 4354"/>
              <a:gd name="T43" fmla="*/ 6785 h 7635"/>
              <a:gd name="T44" fmla="*/ 390 w 4354"/>
              <a:gd name="T45" fmla="*/ 739 h 7635"/>
              <a:gd name="T46" fmla="*/ 437 w 4354"/>
              <a:gd name="T47" fmla="*/ 692 h 7635"/>
              <a:gd name="T48" fmla="*/ 3918 w 4354"/>
              <a:gd name="T49" fmla="*/ 692 h 7635"/>
              <a:gd name="T50" fmla="*/ 3965 w 4354"/>
              <a:gd name="T51" fmla="*/ 739 h 7635"/>
              <a:gd name="T52" fmla="*/ 3965 w 4354"/>
              <a:gd name="T53" fmla="*/ 6785 h 7635"/>
              <a:gd name="T54" fmla="*/ 3965 w 4354"/>
              <a:gd name="T55" fmla="*/ 6785 h 7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54" h="7635">
                <a:moveTo>
                  <a:pt x="4010" y="0"/>
                </a:moveTo>
                <a:lnTo>
                  <a:pt x="345" y="0"/>
                </a:lnTo>
                <a:cubicBezTo>
                  <a:pt x="155" y="0"/>
                  <a:pt x="0" y="154"/>
                  <a:pt x="0" y="344"/>
                </a:cubicBezTo>
                <a:lnTo>
                  <a:pt x="0" y="7290"/>
                </a:lnTo>
                <a:cubicBezTo>
                  <a:pt x="0" y="7480"/>
                  <a:pt x="155" y="7635"/>
                  <a:pt x="345" y="7635"/>
                </a:cubicBezTo>
                <a:lnTo>
                  <a:pt x="4010" y="7635"/>
                </a:lnTo>
                <a:cubicBezTo>
                  <a:pt x="4200" y="7635"/>
                  <a:pt x="4354" y="7480"/>
                  <a:pt x="4354" y="7290"/>
                </a:cubicBezTo>
                <a:lnTo>
                  <a:pt x="4354" y="344"/>
                </a:lnTo>
                <a:cubicBezTo>
                  <a:pt x="4354" y="155"/>
                  <a:pt x="4200" y="0"/>
                  <a:pt x="4010" y="0"/>
                </a:cubicBezTo>
                <a:close/>
                <a:moveTo>
                  <a:pt x="2660" y="7270"/>
                </a:moveTo>
                <a:cubicBezTo>
                  <a:pt x="2660" y="7296"/>
                  <a:pt x="2639" y="7316"/>
                  <a:pt x="2613" y="7316"/>
                </a:cubicBezTo>
                <a:lnTo>
                  <a:pt x="1741" y="7316"/>
                </a:lnTo>
                <a:cubicBezTo>
                  <a:pt x="1715" y="7316"/>
                  <a:pt x="1694" y="7295"/>
                  <a:pt x="1694" y="7270"/>
                </a:cubicBezTo>
                <a:lnTo>
                  <a:pt x="1694" y="7037"/>
                </a:lnTo>
                <a:cubicBezTo>
                  <a:pt x="1694" y="7011"/>
                  <a:pt x="1715" y="6990"/>
                  <a:pt x="1741" y="6990"/>
                </a:cubicBezTo>
                <a:lnTo>
                  <a:pt x="2613" y="6990"/>
                </a:lnTo>
                <a:cubicBezTo>
                  <a:pt x="2639" y="6990"/>
                  <a:pt x="2660" y="7011"/>
                  <a:pt x="2660" y="7037"/>
                </a:cubicBezTo>
                <a:lnTo>
                  <a:pt x="2660" y="7270"/>
                </a:lnTo>
                <a:close/>
                <a:moveTo>
                  <a:pt x="3965" y="6785"/>
                </a:moveTo>
                <a:cubicBezTo>
                  <a:pt x="3965" y="6811"/>
                  <a:pt x="3944" y="6832"/>
                  <a:pt x="3918" y="6832"/>
                </a:cubicBezTo>
                <a:lnTo>
                  <a:pt x="437" y="6832"/>
                </a:lnTo>
                <a:cubicBezTo>
                  <a:pt x="411" y="6832"/>
                  <a:pt x="390" y="6811"/>
                  <a:pt x="390" y="6785"/>
                </a:cubicBezTo>
                <a:lnTo>
                  <a:pt x="390" y="739"/>
                </a:lnTo>
                <a:cubicBezTo>
                  <a:pt x="390" y="713"/>
                  <a:pt x="411" y="692"/>
                  <a:pt x="437" y="692"/>
                </a:cubicBezTo>
                <a:lnTo>
                  <a:pt x="3918" y="692"/>
                </a:lnTo>
                <a:cubicBezTo>
                  <a:pt x="3944" y="692"/>
                  <a:pt x="3965" y="713"/>
                  <a:pt x="3965" y="739"/>
                </a:cubicBezTo>
                <a:lnTo>
                  <a:pt x="3965" y="6785"/>
                </a:lnTo>
                <a:lnTo>
                  <a:pt x="3965" y="6785"/>
                </a:lnTo>
                <a:close/>
              </a:path>
            </a:pathLst>
          </a:custGeom>
          <a:solidFill>
            <a:srgbClr val="0F7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5" name="car_314592">
            <a:extLst>
              <a:ext uri="{FF2B5EF4-FFF2-40B4-BE49-F238E27FC236}">
                <a16:creationId xmlns:a16="http://schemas.microsoft.com/office/drawing/2014/main" id="{68E82282-D575-46CD-8E49-B73B075E303D}"/>
              </a:ext>
            </a:extLst>
          </p:cNvPr>
          <p:cNvSpPr/>
          <p:nvPr/>
        </p:nvSpPr>
        <p:spPr>
          <a:xfrm>
            <a:off x="837380" y="3120999"/>
            <a:ext cx="508510" cy="432341"/>
          </a:xfrm>
          <a:custGeom>
            <a:avLst/>
            <a:gdLst>
              <a:gd name="connsiteX0" fmla="*/ 480984 w 607639"/>
              <a:gd name="connsiteY0" fmla="*/ 461948 h 575885"/>
              <a:gd name="connsiteX1" fmla="*/ 443691 w 607639"/>
              <a:gd name="connsiteY1" fmla="*/ 499098 h 575885"/>
              <a:gd name="connsiteX2" fmla="*/ 480984 w 607639"/>
              <a:gd name="connsiteY2" fmla="*/ 536336 h 575885"/>
              <a:gd name="connsiteX3" fmla="*/ 518189 w 607639"/>
              <a:gd name="connsiteY3" fmla="*/ 499098 h 575885"/>
              <a:gd name="connsiteX4" fmla="*/ 480984 w 607639"/>
              <a:gd name="connsiteY4" fmla="*/ 461948 h 575885"/>
              <a:gd name="connsiteX5" fmla="*/ 122649 w 607639"/>
              <a:gd name="connsiteY5" fmla="*/ 461948 h 575885"/>
              <a:gd name="connsiteX6" fmla="*/ 85356 w 607639"/>
              <a:gd name="connsiteY6" fmla="*/ 499098 h 575885"/>
              <a:gd name="connsiteX7" fmla="*/ 122649 w 607639"/>
              <a:gd name="connsiteY7" fmla="*/ 536336 h 575885"/>
              <a:gd name="connsiteX8" fmla="*/ 159853 w 607639"/>
              <a:gd name="connsiteY8" fmla="*/ 499098 h 575885"/>
              <a:gd name="connsiteX9" fmla="*/ 122649 w 607639"/>
              <a:gd name="connsiteY9" fmla="*/ 461948 h 575885"/>
              <a:gd name="connsiteX10" fmla="*/ 39607 w 607639"/>
              <a:gd name="connsiteY10" fmla="*/ 393426 h 575885"/>
              <a:gd name="connsiteX11" fmla="*/ 39607 w 607639"/>
              <a:gd name="connsiteY11" fmla="*/ 479367 h 575885"/>
              <a:gd name="connsiteX12" fmla="*/ 48330 w 607639"/>
              <a:gd name="connsiteY12" fmla="*/ 479367 h 575885"/>
              <a:gd name="connsiteX13" fmla="*/ 122649 w 607639"/>
              <a:gd name="connsiteY13" fmla="*/ 422399 h 575885"/>
              <a:gd name="connsiteX14" fmla="*/ 196880 w 607639"/>
              <a:gd name="connsiteY14" fmla="*/ 479367 h 575885"/>
              <a:gd name="connsiteX15" fmla="*/ 406665 w 607639"/>
              <a:gd name="connsiteY15" fmla="*/ 479367 h 575885"/>
              <a:gd name="connsiteX16" fmla="*/ 480984 w 607639"/>
              <a:gd name="connsiteY16" fmla="*/ 422399 h 575885"/>
              <a:gd name="connsiteX17" fmla="*/ 555215 w 607639"/>
              <a:gd name="connsiteY17" fmla="*/ 479367 h 575885"/>
              <a:gd name="connsiteX18" fmla="*/ 567943 w 607639"/>
              <a:gd name="connsiteY18" fmla="*/ 479367 h 575885"/>
              <a:gd name="connsiteX19" fmla="*/ 567943 w 607639"/>
              <a:gd name="connsiteY19" fmla="*/ 406490 h 575885"/>
              <a:gd name="connsiteX20" fmla="*/ 443602 w 607639"/>
              <a:gd name="connsiteY20" fmla="*/ 393426 h 575885"/>
              <a:gd name="connsiteX21" fmla="*/ 90518 w 607639"/>
              <a:gd name="connsiteY21" fmla="*/ 393426 h 575885"/>
              <a:gd name="connsiteX22" fmla="*/ 78236 w 607639"/>
              <a:gd name="connsiteY22" fmla="*/ 393426 h 575885"/>
              <a:gd name="connsiteX23" fmla="*/ 281257 w 607639"/>
              <a:gd name="connsiteY23" fmla="*/ 277355 h 575885"/>
              <a:gd name="connsiteX24" fmla="*/ 281257 w 607639"/>
              <a:gd name="connsiteY24" fmla="*/ 353788 h 575885"/>
              <a:gd name="connsiteX25" fmla="*/ 412717 w 607639"/>
              <a:gd name="connsiteY25" fmla="*/ 353788 h 575885"/>
              <a:gd name="connsiteX26" fmla="*/ 374801 w 607639"/>
              <a:gd name="connsiteY26" fmla="*/ 277355 h 575885"/>
              <a:gd name="connsiteX27" fmla="*/ 148105 w 607639"/>
              <a:gd name="connsiteY27" fmla="*/ 277355 h 575885"/>
              <a:gd name="connsiteX28" fmla="*/ 110189 w 607639"/>
              <a:gd name="connsiteY28" fmla="*/ 353788 h 575885"/>
              <a:gd name="connsiteX29" fmla="*/ 241649 w 607639"/>
              <a:gd name="connsiteY29" fmla="*/ 353788 h 575885"/>
              <a:gd name="connsiteX30" fmla="*/ 241649 w 607639"/>
              <a:gd name="connsiteY30" fmla="*/ 277355 h 575885"/>
              <a:gd name="connsiteX31" fmla="*/ 123450 w 607639"/>
              <a:gd name="connsiteY31" fmla="*/ 237806 h 575885"/>
              <a:gd name="connsiteX32" fmla="*/ 399456 w 607639"/>
              <a:gd name="connsiteY32" fmla="*/ 237806 h 575885"/>
              <a:gd name="connsiteX33" fmla="*/ 457576 w 607639"/>
              <a:gd name="connsiteY33" fmla="*/ 355032 h 575885"/>
              <a:gd name="connsiteX34" fmla="*/ 607639 w 607639"/>
              <a:gd name="connsiteY34" fmla="*/ 370940 h 575885"/>
              <a:gd name="connsiteX35" fmla="*/ 607639 w 607639"/>
              <a:gd name="connsiteY35" fmla="*/ 518917 h 575885"/>
              <a:gd name="connsiteX36" fmla="*/ 555215 w 607639"/>
              <a:gd name="connsiteY36" fmla="*/ 518917 h 575885"/>
              <a:gd name="connsiteX37" fmla="*/ 480984 w 607639"/>
              <a:gd name="connsiteY37" fmla="*/ 575885 h 575885"/>
              <a:gd name="connsiteX38" fmla="*/ 406665 w 607639"/>
              <a:gd name="connsiteY38" fmla="*/ 518917 h 575885"/>
              <a:gd name="connsiteX39" fmla="*/ 196880 w 607639"/>
              <a:gd name="connsiteY39" fmla="*/ 518917 h 575885"/>
              <a:gd name="connsiteX40" fmla="*/ 122649 w 607639"/>
              <a:gd name="connsiteY40" fmla="*/ 575885 h 575885"/>
              <a:gd name="connsiteX41" fmla="*/ 48330 w 607639"/>
              <a:gd name="connsiteY41" fmla="*/ 518917 h 575885"/>
              <a:gd name="connsiteX42" fmla="*/ 0 w 607639"/>
              <a:gd name="connsiteY42" fmla="*/ 518917 h 575885"/>
              <a:gd name="connsiteX43" fmla="*/ 0 w 607639"/>
              <a:gd name="connsiteY43" fmla="*/ 353788 h 575885"/>
              <a:gd name="connsiteX44" fmla="*/ 65953 w 607639"/>
              <a:gd name="connsiteY44" fmla="*/ 353788 h 575885"/>
              <a:gd name="connsiteX45" fmla="*/ 261489 w 607639"/>
              <a:gd name="connsiteY45" fmla="*/ 146917 h 575885"/>
              <a:gd name="connsiteX46" fmla="*/ 327071 w 607639"/>
              <a:gd name="connsiteY46" fmla="*/ 174108 h 575885"/>
              <a:gd name="connsiteX47" fmla="*/ 299041 w 607639"/>
              <a:gd name="connsiteY47" fmla="*/ 202099 h 575885"/>
              <a:gd name="connsiteX48" fmla="*/ 261489 w 607639"/>
              <a:gd name="connsiteY48" fmla="*/ 186460 h 575885"/>
              <a:gd name="connsiteX49" fmla="*/ 223849 w 607639"/>
              <a:gd name="connsiteY49" fmla="*/ 202099 h 575885"/>
              <a:gd name="connsiteX50" fmla="*/ 195819 w 607639"/>
              <a:gd name="connsiteY50" fmla="*/ 174108 h 575885"/>
              <a:gd name="connsiteX51" fmla="*/ 261489 w 607639"/>
              <a:gd name="connsiteY51" fmla="*/ 146917 h 575885"/>
              <a:gd name="connsiteX52" fmla="*/ 261480 w 607639"/>
              <a:gd name="connsiteY52" fmla="*/ 73459 h 575885"/>
              <a:gd name="connsiteX53" fmla="*/ 379148 w 607639"/>
              <a:gd name="connsiteY53" fmla="*/ 122089 h 575885"/>
              <a:gd name="connsiteX54" fmla="*/ 351111 w 607639"/>
              <a:gd name="connsiteY54" fmla="*/ 150093 h 575885"/>
              <a:gd name="connsiteX55" fmla="*/ 261480 w 607639"/>
              <a:gd name="connsiteY55" fmla="*/ 113021 h 575885"/>
              <a:gd name="connsiteX56" fmla="*/ 171760 w 607639"/>
              <a:gd name="connsiteY56" fmla="*/ 150093 h 575885"/>
              <a:gd name="connsiteX57" fmla="*/ 143812 w 607639"/>
              <a:gd name="connsiteY57" fmla="*/ 122089 h 575885"/>
              <a:gd name="connsiteX58" fmla="*/ 261480 w 607639"/>
              <a:gd name="connsiteY58" fmla="*/ 73459 h 575885"/>
              <a:gd name="connsiteX59" fmla="*/ 261490 w 607639"/>
              <a:gd name="connsiteY59" fmla="*/ 0 h 575885"/>
              <a:gd name="connsiteX60" fmla="*/ 431155 w 607639"/>
              <a:gd name="connsiteY60" fmla="*/ 70225 h 575885"/>
              <a:gd name="connsiteX61" fmla="*/ 403115 w 607639"/>
              <a:gd name="connsiteY61" fmla="*/ 98227 h 575885"/>
              <a:gd name="connsiteX62" fmla="*/ 261490 w 607639"/>
              <a:gd name="connsiteY62" fmla="*/ 39646 h 575885"/>
              <a:gd name="connsiteX63" fmla="*/ 119775 w 607639"/>
              <a:gd name="connsiteY63" fmla="*/ 98227 h 575885"/>
              <a:gd name="connsiteX64" fmla="*/ 91735 w 607639"/>
              <a:gd name="connsiteY64" fmla="*/ 70225 h 575885"/>
              <a:gd name="connsiteX65" fmla="*/ 261490 w 607639"/>
              <a:gd name="connsiteY65" fmla="*/ 0 h 575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575885">
                <a:moveTo>
                  <a:pt x="480984" y="461948"/>
                </a:moveTo>
                <a:cubicBezTo>
                  <a:pt x="460424" y="461948"/>
                  <a:pt x="443691" y="478656"/>
                  <a:pt x="443691" y="499098"/>
                </a:cubicBezTo>
                <a:cubicBezTo>
                  <a:pt x="443691" y="519628"/>
                  <a:pt x="460424" y="536336"/>
                  <a:pt x="480984" y="536336"/>
                </a:cubicBezTo>
                <a:cubicBezTo>
                  <a:pt x="501456" y="536336"/>
                  <a:pt x="518189" y="519628"/>
                  <a:pt x="518189" y="499098"/>
                </a:cubicBezTo>
                <a:cubicBezTo>
                  <a:pt x="518189" y="478656"/>
                  <a:pt x="501456" y="461948"/>
                  <a:pt x="480984" y="461948"/>
                </a:cubicBezTo>
                <a:close/>
                <a:moveTo>
                  <a:pt x="122649" y="461948"/>
                </a:moveTo>
                <a:cubicBezTo>
                  <a:pt x="102089" y="461948"/>
                  <a:pt x="85356" y="478656"/>
                  <a:pt x="85356" y="499098"/>
                </a:cubicBezTo>
                <a:cubicBezTo>
                  <a:pt x="85356" y="519628"/>
                  <a:pt x="102089" y="536336"/>
                  <a:pt x="122649" y="536336"/>
                </a:cubicBezTo>
                <a:cubicBezTo>
                  <a:pt x="143120" y="536336"/>
                  <a:pt x="159853" y="519628"/>
                  <a:pt x="159853" y="499098"/>
                </a:cubicBezTo>
                <a:cubicBezTo>
                  <a:pt x="159853" y="478656"/>
                  <a:pt x="143120" y="461948"/>
                  <a:pt x="122649" y="461948"/>
                </a:cubicBezTo>
                <a:close/>
                <a:moveTo>
                  <a:pt x="39607" y="393426"/>
                </a:moveTo>
                <a:lnTo>
                  <a:pt x="39607" y="479367"/>
                </a:lnTo>
                <a:lnTo>
                  <a:pt x="48330" y="479367"/>
                </a:lnTo>
                <a:cubicBezTo>
                  <a:pt x="57141" y="446573"/>
                  <a:pt x="87047" y="422399"/>
                  <a:pt x="122649" y="422399"/>
                </a:cubicBezTo>
                <a:cubicBezTo>
                  <a:pt x="158162" y="422399"/>
                  <a:pt x="188157" y="446573"/>
                  <a:pt x="196880" y="479367"/>
                </a:cubicBezTo>
                <a:lnTo>
                  <a:pt x="406665" y="479367"/>
                </a:lnTo>
                <a:cubicBezTo>
                  <a:pt x="415388" y="446573"/>
                  <a:pt x="445382" y="422399"/>
                  <a:pt x="480984" y="422399"/>
                </a:cubicBezTo>
                <a:cubicBezTo>
                  <a:pt x="516498" y="422399"/>
                  <a:pt x="546492" y="446573"/>
                  <a:pt x="555215" y="479367"/>
                </a:cubicBezTo>
                <a:lnTo>
                  <a:pt x="567943" y="479367"/>
                </a:lnTo>
                <a:lnTo>
                  <a:pt x="567943" y="406490"/>
                </a:lnTo>
                <a:lnTo>
                  <a:pt x="443602" y="393426"/>
                </a:lnTo>
                <a:lnTo>
                  <a:pt x="90518" y="393426"/>
                </a:lnTo>
                <a:lnTo>
                  <a:pt x="78236" y="393426"/>
                </a:lnTo>
                <a:close/>
                <a:moveTo>
                  <a:pt x="281257" y="277355"/>
                </a:moveTo>
                <a:lnTo>
                  <a:pt x="281257" y="353788"/>
                </a:lnTo>
                <a:lnTo>
                  <a:pt x="412717" y="353788"/>
                </a:lnTo>
                <a:lnTo>
                  <a:pt x="374801" y="277355"/>
                </a:lnTo>
                <a:close/>
                <a:moveTo>
                  <a:pt x="148105" y="277355"/>
                </a:moveTo>
                <a:lnTo>
                  <a:pt x="110189" y="353788"/>
                </a:lnTo>
                <a:lnTo>
                  <a:pt x="241649" y="353788"/>
                </a:lnTo>
                <a:lnTo>
                  <a:pt x="241649" y="277355"/>
                </a:lnTo>
                <a:close/>
                <a:moveTo>
                  <a:pt x="123450" y="237806"/>
                </a:moveTo>
                <a:lnTo>
                  <a:pt x="399456" y="237806"/>
                </a:lnTo>
                <a:lnTo>
                  <a:pt x="457576" y="355032"/>
                </a:lnTo>
                <a:lnTo>
                  <a:pt x="607639" y="370940"/>
                </a:lnTo>
                <a:lnTo>
                  <a:pt x="607639" y="518917"/>
                </a:lnTo>
                <a:lnTo>
                  <a:pt x="555215" y="518917"/>
                </a:lnTo>
                <a:cubicBezTo>
                  <a:pt x="546492" y="551711"/>
                  <a:pt x="516498" y="575885"/>
                  <a:pt x="480984" y="575885"/>
                </a:cubicBezTo>
                <a:cubicBezTo>
                  <a:pt x="445382" y="575885"/>
                  <a:pt x="415477" y="551711"/>
                  <a:pt x="406665" y="518917"/>
                </a:cubicBezTo>
                <a:lnTo>
                  <a:pt x="196880" y="518917"/>
                </a:lnTo>
                <a:cubicBezTo>
                  <a:pt x="188157" y="551711"/>
                  <a:pt x="158162" y="575885"/>
                  <a:pt x="122649" y="575885"/>
                </a:cubicBezTo>
                <a:cubicBezTo>
                  <a:pt x="87047" y="575885"/>
                  <a:pt x="57141" y="551711"/>
                  <a:pt x="48330" y="518917"/>
                </a:cubicBezTo>
                <a:lnTo>
                  <a:pt x="0" y="518917"/>
                </a:lnTo>
                <a:lnTo>
                  <a:pt x="0" y="353788"/>
                </a:lnTo>
                <a:lnTo>
                  <a:pt x="65953" y="353788"/>
                </a:lnTo>
                <a:close/>
                <a:moveTo>
                  <a:pt x="261489" y="146917"/>
                </a:moveTo>
                <a:cubicBezTo>
                  <a:pt x="286227" y="146917"/>
                  <a:pt x="309541" y="156603"/>
                  <a:pt x="327071" y="174108"/>
                </a:cubicBezTo>
                <a:lnTo>
                  <a:pt x="299041" y="202099"/>
                </a:lnTo>
                <a:cubicBezTo>
                  <a:pt x="288986" y="192058"/>
                  <a:pt x="275638" y="186460"/>
                  <a:pt x="261489" y="186460"/>
                </a:cubicBezTo>
                <a:cubicBezTo>
                  <a:pt x="247252" y="186460"/>
                  <a:pt x="233904" y="192058"/>
                  <a:pt x="223849" y="202099"/>
                </a:cubicBezTo>
                <a:lnTo>
                  <a:pt x="195819" y="174108"/>
                </a:lnTo>
                <a:cubicBezTo>
                  <a:pt x="213349" y="156603"/>
                  <a:pt x="236663" y="146917"/>
                  <a:pt x="261489" y="146917"/>
                </a:cubicBezTo>
                <a:close/>
                <a:moveTo>
                  <a:pt x="261480" y="73459"/>
                </a:moveTo>
                <a:cubicBezTo>
                  <a:pt x="305895" y="73459"/>
                  <a:pt x="347639" y="90706"/>
                  <a:pt x="379148" y="122089"/>
                </a:cubicBezTo>
                <a:lnTo>
                  <a:pt x="351111" y="150093"/>
                </a:lnTo>
                <a:cubicBezTo>
                  <a:pt x="327168" y="126178"/>
                  <a:pt x="295303" y="113021"/>
                  <a:pt x="261480" y="113021"/>
                </a:cubicBezTo>
                <a:cubicBezTo>
                  <a:pt x="227568" y="113021"/>
                  <a:pt x="195703" y="126178"/>
                  <a:pt x="171760" y="150093"/>
                </a:cubicBezTo>
                <a:lnTo>
                  <a:pt x="143812" y="122089"/>
                </a:lnTo>
                <a:cubicBezTo>
                  <a:pt x="175232" y="90706"/>
                  <a:pt x="216976" y="73459"/>
                  <a:pt x="261480" y="73459"/>
                </a:cubicBezTo>
                <a:close/>
                <a:moveTo>
                  <a:pt x="261490" y="0"/>
                </a:moveTo>
                <a:cubicBezTo>
                  <a:pt x="325581" y="0"/>
                  <a:pt x="385846" y="24979"/>
                  <a:pt x="431155" y="70225"/>
                </a:cubicBezTo>
                <a:lnTo>
                  <a:pt x="403115" y="98227"/>
                </a:lnTo>
                <a:cubicBezTo>
                  <a:pt x="365283" y="60447"/>
                  <a:pt x="314988" y="39646"/>
                  <a:pt x="261490" y="39646"/>
                </a:cubicBezTo>
                <a:cubicBezTo>
                  <a:pt x="207902" y="39646"/>
                  <a:pt x="157607" y="60447"/>
                  <a:pt x="119775" y="98227"/>
                </a:cubicBezTo>
                <a:lnTo>
                  <a:pt x="91735" y="70225"/>
                </a:lnTo>
                <a:cubicBezTo>
                  <a:pt x="137044" y="24979"/>
                  <a:pt x="197309" y="0"/>
                  <a:pt x="261490" y="0"/>
                </a:cubicBezTo>
                <a:close/>
              </a:path>
            </a:pathLst>
          </a:custGeom>
          <a:solidFill>
            <a:srgbClr val="0F7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6" name="iconfont-11253-5321794">
            <a:extLst>
              <a:ext uri="{FF2B5EF4-FFF2-40B4-BE49-F238E27FC236}">
                <a16:creationId xmlns:a16="http://schemas.microsoft.com/office/drawing/2014/main" id="{4B92F71D-AF2A-4EF4-83F7-52D5F5B98138}"/>
              </a:ext>
            </a:extLst>
          </p:cNvPr>
          <p:cNvSpPr/>
          <p:nvPr/>
        </p:nvSpPr>
        <p:spPr>
          <a:xfrm>
            <a:off x="3521511" y="3488471"/>
            <a:ext cx="409043" cy="460524"/>
          </a:xfrm>
          <a:custGeom>
            <a:avLst/>
            <a:gdLst>
              <a:gd name="T0" fmla="*/ 1165 w 10674"/>
              <a:gd name="T1" fmla="*/ 2551 h 9186"/>
              <a:gd name="T2" fmla="*/ 1907 w 10674"/>
              <a:gd name="T3" fmla="*/ 725 h 9186"/>
              <a:gd name="T4" fmla="*/ 2012 w 10674"/>
              <a:gd name="T5" fmla="*/ 325 h 9186"/>
              <a:gd name="T6" fmla="*/ 1716 w 10674"/>
              <a:gd name="T7" fmla="*/ 36 h 9186"/>
              <a:gd name="T8" fmla="*/ 1319 w 10674"/>
              <a:gd name="T9" fmla="*/ 151 h 9186"/>
              <a:gd name="T10" fmla="*/ 1356 w 10674"/>
              <a:gd name="T11" fmla="*/ 4990 h 9186"/>
              <a:gd name="T12" fmla="*/ 1937 w 10674"/>
              <a:gd name="T13" fmla="*/ 4988 h 9186"/>
              <a:gd name="T14" fmla="*/ 1936 w 10674"/>
              <a:gd name="T15" fmla="*/ 4406 h 9186"/>
              <a:gd name="T16" fmla="*/ 1165 w 10674"/>
              <a:gd name="T17" fmla="*/ 2551 h 9186"/>
              <a:gd name="T18" fmla="*/ 7301 w 10674"/>
              <a:gd name="T19" fmla="*/ 993 h 9186"/>
              <a:gd name="T20" fmla="*/ 7290 w 10674"/>
              <a:gd name="T21" fmla="*/ 1574 h 9186"/>
              <a:gd name="T22" fmla="*/ 7265 w 10674"/>
              <a:gd name="T23" fmla="*/ 3553 h 9186"/>
              <a:gd name="T24" fmla="*/ 7150 w 10674"/>
              <a:gd name="T25" fmla="*/ 3953 h 9186"/>
              <a:gd name="T26" fmla="*/ 7442 w 10674"/>
              <a:gd name="T27" fmla="*/ 4250 h 9186"/>
              <a:gd name="T28" fmla="*/ 7844 w 10674"/>
              <a:gd name="T29" fmla="*/ 4138 h 9186"/>
              <a:gd name="T30" fmla="*/ 7884 w 10674"/>
              <a:gd name="T31" fmla="*/ 1006 h 9186"/>
              <a:gd name="T32" fmla="*/ 7595 w 10674"/>
              <a:gd name="T33" fmla="*/ 880 h 9186"/>
              <a:gd name="T34" fmla="*/ 7301 w 10674"/>
              <a:gd name="T35" fmla="*/ 993 h 9186"/>
              <a:gd name="T36" fmla="*/ 7301 w 10674"/>
              <a:gd name="T37" fmla="*/ 993 h 9186"/>
              <a:gd name="T38" fmla="*/ 9357 w 10674"/>
              <a:gd name="T39" fmla="*/ 151 h 9186"/>
              <a:gd name="T40" fmla="*/ 8960 w 10674"/>
              <a:gd name="T41" fmla="*/ 36 h 9186"/>
              <a:gd name="T42" fmla="*/ 8664 w 10674"/>
              <a:gd name="T43" fmla="*/ 325 h 9186"/>
              <a:gd name="T44" fmla="*/ 8769 w 10674"/>
              <a:gd name="T45" fmla="*/ 725 h 9186"/>
              <a:gd name="T46" fmla="*/ 8740 w 10674"/>
              <a:gd name="T47" fmla="*/ 4404 h 9186"/>
              <a:gd name="T48" fmla="*/ 8739 w 10674"/>
              <a:gd name="T49" fmla="*/ 4986 h 9186"/>
              <a:gd name="T50" fmla="*/ 9321 w 10674"/>
              <a:gd name="T51" fmla="*/ 4987 h 9186"/>
              <a:gd name="T52" fmla="*/ 9357 w 10674"/>
              <a:gd name="T53" fmla="*/ 151 h 9186"/>
              <a:gd name="T54" fmla="*/ 3415 w 10674"/>
              <a:gd name="T55" fmla="*/ 4136 h 9186"/>
              <a:gd name="T56" fmla="*/ 3412 w 10674"/>
              <a:gd name="T57" fmla="*/ 3555 h 9186"/>
              <a:gd name="T58" fmla="*/ 3387 w 10674"/>
              <a:gd name="T59" fmla="*/ 1576 h 9186"/>
              <a:gd name="T60" fmla="*/ 3376 w 10674"/>
              <a:gd name="T61" fmla="*/ 995 h 9186"/>
              <a:gd name="T62" fmla="*/ 2795 w 10674"/>
              <a:gd name="T63" fmla="*/ 1006 h 9186"/>
              <a:gd name="T64" fmla="*/ 2835 w 10674"/>
              <a:gd name="T65" fmla="*/ 4138 h 9186"/>
              <a:gd name="T66" fmla="*/ 3415 w 10674"/>
              <a:gd name="T67" fmla="*/ 4136 h 9186"/>
              <a:gd name="T68" fmla="*/ 5940 w 10674"/>
              <a:gd name="T69" fmla="*/ 3511 h 9186"/>
              <a:gd name="T70" fmla="*/ 6381 w 10674"/>
              <a:gd name="T71" fmla="*/ 2283 h 9186"/>
              <a:gd name="T72" fmla="*/ 5336 w 10674"/>
              <a:gd name="T73" fmla="*/ 1502 h 9186"/>
              <a:gd name="T74" fmla="*/ 4282 w 10674"/>
              <a:gd name="T75" fmla="*/ 2272 h 9186"/>
              <a:gd name="T76" fmla="*/ 4711 w 10674"/>
              <a:gd name="T77" fmla="*/ 3505 h 9186"/>
              <a:gd name="T78" fmla="*/ 2864 w 10674"/>
              <a:gd name="T79" fmla="*/ 8581 h 9186"/>
              <a:gd name="T80" fmla="*/ 3110 w 10674"/>
              <a:gd name="T81" fmla="*/ 9108 h 9186"/>
              <a:gd name="T82" fmla="*/ 3637 w 10674"/>
              <a:gd name="T83" fmla="*/ 8862 h 9186"/>
              <a:gd name="T84" fmla="*/ 4029 w 10674"/>
              <a:gd name="T85" fmla="*/ 7788 h 9186"/>
              <a:gd name="T86" fmla="*/ 6621 w 10674"/>
              <a:gd name="T87" fmla="*/ 7788 h 9186"/>
              <a:gd name="T88" fmla="*/ 7021 w 10674"/>
              <a:gd name="T89" fmla="*/ 8888 h 9186"/>
              <a:gd name="T90" fmla="*/ 7497 w 10674"/>
              <a:gd name="T91" fmla="*/ 9111 h 9186"/>
              <a:gd name="T92" fmla="*/ 7572 w 10674"/>
              <a:gd name="T93" fmla="*/ 9083 h 9186"/>
              <a:gd name="T94" fmla="*/ 7795 w 10674"/>
              <a:gd name="T95" fmla="*/ 8607 h 9186"/>
              <a:gd name="T96" fmla="*/ 5940 w 10674"/>
              <a:gd name="T97" fmla="*/ 3511 h 9186"/>
              <a:gd name="T98" fmla="*/ 5324 w 10674"/>
              <a:gd name="T99" fmla="*/ 4226 h 9186"/>
              <a:gd name="T100" fmla="*/ 5821 w 10674"/>
              <a:gd name="T101" fmla="*/ 5593 h 9186"/>
              <a:gd name="T102" fmla="*/ 4826 w 10674"/>
              <a:gd name="T103" fmla="*/ 5593 h 9186"/>
              <a:gd name="T104" fmla="*/ 5324 w 10674"/>
              <a:gd name="T105" fmla="*/ 4226 h 9186"/>
              <a:gd name="T106" fmla="*/ 4293 w 10674"/>
              <a:gd name="T107" fmla="*/ 7056 h 9186"/>
              <a:gd name="T108" fmla="*/ 4560 w 10674"/>
              <a:gd name="T109" fmla="*/ 6325 h 9186"/>
              <a:gd name="T110" fmla="*/ 6087 w 10674"/>
              <a:gd name="T111" fmla="*/ 6325 h 9186"/>
              <a:gd name="T112" fmla="*/ 6353 w 10674"/>
              <a:gd name="T113" fmla="*/ 7056 h 9186"/>
              <a:gd name="T114" fmla="*/ 4293 w 10674"/>
              <a:gd name="T115" fmla="*/ 7056 h 9186"/>
              <a:gd name="T116" fmla="*/ 4293 w 10674"/>
              <a:gd name="T117" fmla="*/ 7056 h 9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74" h="9186">
                <a:moveTo>
                  <a:pt x="1165" y="2551"/>
                </a:moveTo>
                <a:cubicBezTo>
                  <a:pt x="1164" y="1868"/>
                  <a:pt x="1430" y="1212"/>
                  <a:pt x="1907" y="725"/>
                </a:cubicBezTo>
                <a:cubicBezTo>
                  <a:pt x="2012" y="620"/>
                  <a:pt x="2052" y="467"/>
                  <a:pt x="2012" y="325"/>
                </a:cubicBezTo>
                <a:cubicBezTo>
                  <a:pt x="1972" y="182"/>
                  <a:pt x="1860" y="72"/>
                  <a:pt x="1716" y="36"/>
                </a:cubicBezTo>
                <a:cubicBezTo>
                  <a:pt x="1572" y="0"/>
                  <a:pt x="1421" y="43"/>
                  <a:pt x="1319" y="151"/>
                </a:cubicBezTo>
                <a:cubicBezTo>
                  <a:pt x="0" y="1501"/>
                  <a:pt x="17" y="3661"/>
                  <a:pt x="1356" y="4990"/>
                </a:cubicBezTo>
                <a:cubicBezTo>
                  <a:pt x="1517" y="5150"/>
                  <a:pt x="1777" y="5150"/>
                  <a:pt x="1937" y="4988"/>
                </a:cubicBezTo>
                <a:cubicBezTo>
                  <a:pt x="2097" y="4827"/>
                  <a:pt x="2097" y="4567"/>
                  <a:pt x="1936" y="4406"/>
                </a:cubicBezTo>
                <a:cubicBezTo>
                  <a:pt x="1441" y="3916"/>
                  <a:pt x="1164" y="3248"/>
                  <a:pt x="1165" y="2551"/>
                </a:cubicBezTo>
                <a:close/>
                <a:moveTo>
                  <a:pt x="7301" y="993"/>
                </a:moveTo>
                <a:cubicBezTo>
                  <a:pt x="7137" y="1151"/>
                  <a:pt x="7132" y="1411"/>
                  <a:pt x="7290" y="1574"/>
                </a:cubicBezTo>
                <a:cubicBezTo>
                  <a:pt x="7824" y="2131"/>
                  <a:pt x="7812" y="3011"/>
                  <a:pt x="7265" y="3553"/>
                </a:cubicBezTo>
                <a:cubicBezTo>
                  <a:pt x="7157" y="3656"/>
                  <a:pt x="7112" y="3810"/>
                  <a:pt x="7150" y="3953"/>
                </a:cubicBezTo>
                <a:cubicBezTo>
                  <a:pt x="7186" y="4097"/>
                  <a:pt x="7298" y="4211"/>
                  <a:pt x="7442" y="4250"/>
                </a:cubicBezTo>
                <a:cubicBezTo>
                  <a:pt x="7586" y="4288"/>
                  <a:pt x="7740" y="4246"/>
                  <a:pt x="7844" y="4138"/>
                </a:cubicBezTo>
                <a:cubicBezTo>
                  <a:pt x="8710" y="3281"/>
                  <a:pt x="8728" y="1886"/>
                  <a:pt x="7884" y="1006"/>
                </a:cubicBezTo>
                <a:cubicBezTo>
                  <a:pt x="7809" y="927"/>
                  <a:pt x="7705" y="882"/>
                  <a:pt x="7595" y="880"/>
                </a:cubicBezTo>
                <a:cubicBezTo>
                  <a:pt x="7486" y="877"/>
                  <a:pt x="7380" y="918"/>
                  <a:pt x="7301" y="993"/>
                </a:cubicBezTo>
                <a:close/>
                <a:moveTo>
                  <a:pt x="7301" y="993"/>
                </a:moveTo>
                <a:close/>
                <a:moveTo>
                  <a:pt x="9357" y="151"/>
                </a:moveTo>
                <a:cubicBezTo>
                  <a:pt x="9255" y="43"/>
                  <a:pt x="9104" y="0"/>
                  <a:pt x="8960" y="36"/>
                </a:cubicBezTo>
                <a:cubicBezTo>
                  <a:pt x="8816" y="72"/>
                  <a:pt x="8704" y="182"/>
                  <a:pt x="8664" y="325"/>
                </a:cubicBezTo>
                <a:cubicBezTo>
                  <a:pt x="8623" y="467"/>
                  <a:pt x="8664" y="620"/>
                  <a:pt x="8769" y="725"/>
                </a:cubicBezTo>
                <a:cubicBezTo>
                  <a:pt x="9770" y="1751"/>
                  <a:pt x="9757" y="3393"/>
                  <a:pt x="8740" y="4404"/>
                </a:cubicBezTo>
                <a:cubicBezTo>
                  <a:pt x="8579" y="4565"/>
                  <a:pt x="8577" y="4826"/>
                  <a:pt x="8739" y="4986"/>
                </a:cubicBezTo>
                <a:cubicBezTo>
                  <a:pt x="8898" y="5147"/>
                  <a:pt x="9160" y="5148"/>
                  <a:pt x="9321" y="4987"/>
                </a:cubicBezTo>
                <a:cubicBezTo>
                  <a:pt x="10657" y="3660"/>
                  <a:pt x="10674" y="1501"/>
                  <a:pt x="9357" y="151"/>
                </a:cubicBezTo>
                <a:close/>
                <a:moveTo>
                  <a:pt x="3415" y="4136"/>
                </a:moveTo>
                <a:cubicBezTo>
                  <a:pt x="3575" y="3975"/>
                  <a:pt x="3574" y="3713"/>
                  <a:pt x="3412" y="3555"/>
                </a:cubicBezTo>
                <a:cubicBezTo>
                  <a:pt x="2865" y="3013"/>
                  <a:pt x="2854" y="2132"/>
                  <a:pt x="3387" y="1576"/>
                </a:cubicBezTo>
                <a:cubicBezTo>
                  <a:pt x="3545" y="1412"/>
                  <a:pt x="3540" y="1151"/>
                  <a:pt x="3376" y="995"/>
                </a:cubicBezTo>
                <a:cubicBezTo>
                  <a:pt x="3212" y="837"/>
                  <a:pt x="2951" y="842"/>
                  <a:pt x="2795" y="1006"/>
                </a:cubicBezTo>
                <a:cubicBezTo>
                  <a:pt x="1950" y="1886"/>
                  <a:pt x="1969" y="3281"/>
                  <a:pt x="2835" y="4138"/>
                </a:cubicBezTo>
                <a:cubicBezTo>
                  <a:pt x="2994" y="4298"/>
                  <a:pt x="3255" y="4297"/>
                  <a:pt x="3415" y="4136"/>
                </a:cubicBezTo>
                <a:close/>
                <a:moveTo>
                  <a:pt x="5940" y="3511"/>
                </a:moveTo>
                <a:cubicBezTo>
                  <a:pt x="6341" y="3243"/>
                  <a:pt x="6520" y="2745"/>
                  <a:pt x="6381" y="2283"/>
                </a:cubicBezTo>
                <a:cubicBezTo>
                  <a:pt x="6242" y="1822"/>
                  <a:pt x="5818" y="1505"/>
                  <a:pt x="5336" y="1502"/>
                </a:cubicBezTo>
                <a:cubicBezTo>
                  <a:pt x="4853" y="1500"/>
                  <a:pt x="4426" y="1812"/>
                  <a:pt x="4282" y="2272"/>
                </a:cubicBezTo>
                <a:cubicBezTo>
                  <a:pt x="4138" y="2732"/>
                  <a:pt x="4312" y="3232"/>
                  <a:pt x="4711" y="3505"/>
                </a:cubicBezTo>
                <a:lnTo>
                  <a:pt x="2864" y="8581"/>
                </a:lnTo>
                <a:cubicBezTo>
                  <a:pt x="2786" y="8795"/>
                  <a:pt x="2896" y="9030"/>
                  <a:pt x="3110" y="9108"/>
                </a:cubicBezTo>
                <a:cubicBezTo>
                  <a:pt x="3324" y="9186"/>
                  <a:pt x="3559" y="9075"/>
                  <a:pt x="3637" y="8862"/>
                </a:cubicBezTo>
                <a:lnTo>
                  <a:pt x="4029" y="7788"/>
                </a:lnTo>
                <a:lnTo>
                  <a:pt x="6621" y="7788"/>
                </a:lnTo>
                <a:lnTo>
                  <a:pt x="7021" y="8888"/>
                </a:lnTo>
                <a:cubicBezTo>
                  <a:pt x="7092" y="9081"/>
                  <a:pt x="7305" y="9181"/>
                  <a:pt x="7497" y="9111"/>
                </a:cubicBezTo>
                <a:lnTo>
                  <a:pt x="7572" y="9083"/>
                </a:lnTo>
                <a:cubicBezTo>
                  <a:pt x="7765" y="9012"/>
                  <a:pt x="7865" y="8799"/>
                  <a:pt x="7795" y="8607"/>
                </a:cubicBezTo>
                <a:lnTo>
                  <a:pt x="5940" y="3511"/>
                </a:lnTo>
                <a:close/>
                <a:moveTo>
                  <a:pt x="5324" y="4226"/>
                </a:moveTo>
                <a:lnTo>
                  <a:pt x="5821" y="5593"/>
                </a:lnTo>
                <a:lnTo>
                  <a:pt x="4826" y="5593"/>
                </a:lnTo>
                <a:lnTo>
                  <a:pt x="5324" y="4226"/>
                </a:lnTo>
                <a:close/>
                <a:moveTo>
                  <a:pt x="4293" y="7056"/>
                </a:moveTo>
                <a:lnTo>
                  <a:pt x="4560" y="6325"/>
                </a:lnTo>
                <a:lnTo>
                  <a:pt x="6087" y="6325"/>
                </a:lnTo>
                <a:lnTo>
                  <a:pt x="6353" y="7056"/>
                </a:lnTo>
                <a:lnTo>
                  <a:pt x="4293" y="7056"/>
                </a:lnTo>
                <a:close/>
                <a:moveTo>
                  <a:pt x="4293" y="7056"/>
                </a:moveTo>
                <a:close/>
              </a:path>
            </a:pathLst>
          </a:custGeom>
          <a:solidFill>
            <a:srgbClr val="0F7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7" name="database-settings_76274">
            <a:extLst>
              <a:ext uri="{FF2B5EF4-FFF2-40B4-BE49-F238E27FC236}">
                <a16:creationId xmlns:a16="http://schemas.microsoft.com/office/drawing/2014/main" id="{FCC0430B-861F-4938-B6A0-39E777F74C5F}"/>
              </a:ext>
            </a:extLst>
          </p:cNvPr>
          <p:cNvSpPr/>
          <p:nvPr/>
        </p:nvSpPr>
        <p:spPr>
          <a:xfrm>
            <a:off x="6798745" y="3406388"/>
            <a:ext cx="409043" cy="446259"/>
          </a:xfrm>
          <a:custGeom>
            <a:avLst/>
            <a:gdLst>
              <a:gd name="T0" fmla="*/ 0 w 3464"/>
              <a:gd name="T1" fmla="*/ 733 h 3600"/>
              <a:gd name="T2" fmla="*/ 1400 w 3464"/>
              <a:gd name="T3" fmla="*/ 3600 h 3600"/>
              <a:gd name="T4" fmla="*/ 3464 w 3464"/>
              <a:gd name="T5" fmla="*/ 2867 h 3600"/>
              <a:gd name="T6" fmla="*/ 2373 w 3464"/>
              <a:gd name="T7" fmla="*/ 202 h 3600"/>
              <a:gd name="T8" fmla="*/ 2313 w 3464"/>
              <a:gd name="T9" fmla="*/ 322 h 3600"/>
              <a:gd name="T10" fmla="*/ 1400 w 3464"/>
              <a:gd name="T11" fmla="*/ 1333 h 3600"/>
              <a:gd name="T12" fmla="*/ 487 w 3464"/>
              <a:gd name="T13" fmla="*/ 322 h 3600"/>
              <a:gd name="T14" fmla="*/ 532 w 3464"/>
              <a:gd name="T15" fmla="*/ 411 h 3600"/>
              <a:gd name="T16" fmla="*/ 300 w 3464"/>
              <a:gd name="T17" fmla="*/ 734 h 3600"/>
              <a:gd name="T18" fmla="*/ 1400 w 3464"/>
              <a:gd name="T19" fmla="*/ 300 h 3600"/>
              <a:gd name="T20" fmla="*/ 1400 w 3464"/>
              <a:gd name="T21" fmla="*/ 233 h 3600"/>
              <a:gd name="T22" fmla="*/ 1400 w 3464"/>
              <a:gd name="T23" fmla="*/ 1467 h 3600"/>
              <a:gd name="T24" fmla="*/ 2667 w 3464"/>
              <a:gd name="T25" fmla="*/ 1444 h 3600"/>
              <a:gd name="T26" fmla="*/ 487 w 3464"/>
              <a:gd name="T27" fmla="*/ 1856 h 3600"/>
              <a:gd name="T28" fmla="*/ 134 w 3464"/>
              <a:gd name="T29" fmla="*/ 1762 h 3600"/>
              <a:gd name="T30" fmla="*/ 2373 w 3464"/>
              <a:gd name="T31" fmla="*/ 1975 h 3600"/>
              <a:gd name="T32" fmla="*/ 2022 w 3464"/>
              <a:gd name="T33" fmla="*/ 2676 h 3600"/>
              <a:gd name="T34" fmla="*/ 134 w 3464"/>
              <a:gd name="T35" fmla="*/ 2156 h 3600"/>
              <a:gd name="T36" fmla="*/ 3330 w 3464"/>
              <a:gd name="T37" fmla="*/ 2867 h 3600"/>
              <a:gd name="T38" fmla="*/ 2730 w 3464"/>
              <a:gd name="T39" fmla="*/ 2267 h 3600"/>
              <a:gd name="T40" fmla="*/ 2180 w 3464"/>
              <a:gd name="T41" fmla="*/ 2852 h 3600"/>
              <a:gd name="T42" fmla="*/ 2246 w 3464"/>
              <a:gd name="T43" fmla="*/ 2861 h 3600"/>
              <a:gd name="T44" fmla="*/ 2668 w 3464"/>
              <a:gd name="T45" fmla="*/ 2326 h 3600"/>
              <a:gd name="T46" fmla="*/ 2681 w 3464"/>
              <a:gd name="T47" fmla="*/ 2472 h 3600"/>
              <a:gd name="T48" fmla="*/ 2573 w 3464"/>
              <a:gd name="T49" fmla="*/ 2584 h 3600"/>
              <a:gd name="T50" fmla="*/ 2427 w 3464"/>
              <a:gd name="T51" fmla="*/ 2604 h 3600"/>
              <a:gd name="T52" fmla="*/ 2418 w 3464"/>
              <a:gd name="T53" fmla="*/ 2778 h 3600"/>
              <a:gd name="T54" fmla="*/ 2330 w 3464"/>
              <a:gd name="T55" fmla="*/ 2896 h 3600"/>
              <a:gd name="T56" fmla="*/ 2447 w 3464"/>
              <a:gd name="T57" fmla="*/ 3024 h 3600"/>
              <a:gd name="T58" fmla="*/ 2468 w 3464"/>
              <a:gd name="T59" fmla="*/ 3170 h 3600"/>
              <a:gd name="T60" fmla="*/ 2642 w 3464"/>
              <a:gd name="T61" fmla="*/ 3178 h 3600"/>
              <a:gd name="T62" fmla="*/ 2759 w 3464"/>
              <a:gd name="T63" fmla="*/ 3267 h 3600"/>
              <a:gd name="T64" fmla="*/ 2888 w 3464"/>
              <a:gd name="T65" fmla="*/ 3150 h 3600"/>
              <a:gd name="T66" fmla="*/ 3033 w 3464"/>
              <a:gd name="T67" fmla="*/ 3129 h 3600"/>
              <a:gd name="T68" fmla="*/ 3042 w 3464"/>
              <a:gd name="T69" fmla="*/ 2955 h 3600"/>
              <a:gd name="T70" fmla="*/ 3130 w 3464"/>
              <a:gd name="T71" fmla="*/ 2838 h 3600"/>
              <a:gd name="T72" fmla="*/ 3013 w 3464"/>
              <a:gd name="T73" fmla="*/ 2709 h 3600"/>
              <a:gd name="T74" fmla="*/ 2993 w 3464"/>
              <a:gd name="T75" fmla="*/ 2563 h 3600"/>
              <a:gd name="T76" fmla="*/ 2819 w 3464"/>
              <a:gd name="T77" fmla="*/ 2555 h 3600"/>
              <a:gd name="T78" fmla="*/ 2701 w 3464"/>
              <a:gd name="T79" fmla="*/ 2467 h 3600"/>
              <a:gd name="T80" fmla="*/ 1400 w 3464"/>
              <a:gd name="T81" fmla="*/ 2889 h 3600"/>
              <a:gd name="T82" fmla="*/ 2171 w 3464"/>
              <a:gd name="T83" fmla="*/ 3340 h 3600"/>
              <a:gd name="T84" fmla="*/ 134 w 3464"/>
              <a:gd name="T85" fmla="*/ 2867 h 3600"/>
              <a:gd name="T86" fmla="*/ 2890 w 3464"/>
              <a:gd name="T87" fmla="*/ 2867 h 3600"/>
              <a:gd name="T88" fmla="*/ 2730 w 3464"/>
              <a:gd name="T89" fmla="*/ 2707 h 3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4" h="3600">
                <a:moveTo>
                  <a:pt x="1400" y="0"/>
                </a:moveTo>
                <a:cubicBezTo>
                  <a:pt x="1023" y="0"/>
                  <a:pt x="681" y="76"/>
                  <a:pt x="428" y="202"/>
                </a:cubicBezTo>
                <a:cubicBezTo>
                  <a:pt x="174" y="329"/>
                  <a:pt x="0" y="513"/>
                  <a:pt x="0" y="733"/>
                </a:cubicBezTo>
                <a:lnTo>
                  <a:pt x="0" y="2867"/>
                </a:lnTo>
                <a:cubicBezTo>
                  <a:pt x="0" y="3087"/>
                  <a:pt x="174" y="3271"/>
                  <a:pt x="428" y="3398"/>
                </a:cubicBezTo>
                <a:cubicBezTo>
                  <a:pt x="681" y="3524"/>
                  <a:pt x="1023" y="3600"/>
                  <a:pt x="1400" y="3600"/>
                </a:cubicBezTo>
                <a:cubicBezTo>
                  <a:pt x="1732" y="3600"/>
                  <a:pt x="2035" y="3541"/>
                  <a:pt x="2276" y="3442"/>
                </a:cubicBezTo>
                <a:cubicBezTo>
                  <a:pt x="2401" y="3541"/>
                  <a:pt x="2559" y="3600"/>
                  <a:pt x="2730" y="3600"/>
                </a:cubicBezTo>
                <a:cubicBezTo>
                  <a:pt x="3134" y="3600"/>
                  <a:pt x="3464" y="3271"/>
                  <a:pt x="3464" y="2867"/>
                </a:cubicBezTo>
                <a:cubicBezTo>
                  <a:pt x="3464" y="2486"/>
                  <a:pt x="3172" y="2172"/>
                  <a:pt x="2800" y="2137"/>
                </a:cubicBezTo>
                <a:lnTo>
                  <a:pt x="2800" y="733"/>
                </a:lnTo>
                <a:cubicBezTo>
                  <a:pt x="2800" y="513"/>
                  <a:pt x="2626" y="329"/>
                  <a:pt x="2373" y="202"/>
                </a:cubicBezTo>
                <a:cubicBezTo>
                  <a:pt x="2120" y="76"/>
                  <a:pt x="1778" y="0"/>
                  <a:pt x="1400" y="0"/>
                </a:cubicBezTo>
                <a:close/>
                <a:moveTo>
                  <a:pt x="1400" y="133"/>
                </a:moveTo>
                <a:cubicBezTo>
                  <a:pt x="1760" y="133"/>
                  <a:pt x="2084" y="207"/>
                  <a:pt x="2313" y="322"/>
                </a:cubicBezTo>
                <a:cubicBezTo>
                  <a:pt x="2543" y="436"/>
                  <a:pt x="2667" y="585"/>
                  <a:pt x="2667" y="733"/>
                </a:cubicBezTo>
                <a:cubicBezTo>
                  <a:pt x="2667" y="881"/>
                  <a:pt x="2543" y="1031"/>
                  <a:pt x="2313" y="1145"/>
                </a:cubicBezTo>
                <a:cubicBezTo>
                  <a:pt x="2084" y="1260"/>
                  <a:pt x="1760" y="1333"/>
                  <a:pt x="1400" y="1333"/>
                </a:cubicBezTo>
                <a:cubicBezTo>
                  <a:pt x="1041" y="1333"/>
                  <a:pt x="717" y="1260"/>
                  <a:pt x="487" y="1145"/>
                </a:cubicBezTo>
                <a:cubicBezTo>
                  <a:pt x="258" y="1031"/>
                  <a:pt x="134" y="881"/>
                  <a:pt x="134" y="733"/>
                </a:cubicBezTo>
                <a:cubicBezTo>
                  <a:pt x="134" y="585"/>
                  <a:pt x="258" y="436"/>
                  <a:pt x="487" y="322"/>
                </a:cubicBezTo>
                <a:cubicBezTo>
                  <a:pt x="717" y="207"/>
                  <a:pt x="1041" y="133"/>
                  <a:pt x="1400" y="133"/>
                </a:cubicBezTo>
                <a:close/>
                <a:moveTo>
                  <a:pt x="1400" y="233"/>
                </a:moveTo>
                <a:cubicBezTo>
                  <a:pt x="1055" y="233"/>
                  <a:pt x="743" y="306"/>
                  <a:pt x="532" y="411"/>
                </a:cubicBezTo>
                <a:cubicBezTo>
                  <a:pt x="321" y="517"/>
                  <a:pt x="234" y="637"/>
                  <a:pt x="234" y="733"/>
                </a:cubicBezTo>
                <a:cubicBezTo>
                  <a:pt x="234" y="752"/>
                  <a:pt x="248" y="767"/>
                  <a:pt x="267" y="767"/>
                </a:cubicBezTo>
                <a:cubicBezTo>
                  <a:pt x="285" y="767"/>
                  <a:pt x="300" y="753"/>
                  <a:pt x="300" y="734"/>
                </a:cubicBezTo>
                <a:lnTo>
                  <a:pt x="300" y="733"/>
                </a:lnTo>
                <a:cubicBezTo>
                  <a:pt x="300" y="683"/>
                  <a:pt x="363" y="570"/>
                  <a:pt x="562" y="471"/>
                </a:cubicBezTo>
                <a:cubicBezTo>
                  <a:pt x="760" y="372"/>
                  <a:pt x="1064" y="300"/>
                  <a:pt x="1400" y="300"/>
                </a:cubicBezTo>
                <a:cubicBezTo>
                  <a:pt x="1419" y="300"/>
                  <a:pt x="1434" y="286"/>
                  <a:pt x="1434" y="267"/>
                </a:cubicBezTo>
                <a:cubicBezTo>
                  <a:pt x="1435" y="249"/>
                  <a:pt x="1420" y="234"/>
                  <a:pt x="1401" y="233"/>
                </a:cubicBezTo>
                <a:lnTo>
                  <a:pt x="1400" y="233"/>
                </a:lnTo>
                <a:close/>
                <a:moveTo>
                  <a:pt x="134" y="1051"/>
                </a:moveTo>
                <a:cubicBezTo>
                  <a:pt x="208" y="1133"/>
                  <a:pt x="309" y="1205"/>
                  <a:pt x="428" y="1264"/>
                </a:cubicBezTo>
                <a:cubicBezTo>
                  <a:pt x="681" y="1391"/>
                  <a:pt x="1023" y="1467"/>
                  <a:pt x="1400" y="1467"/>
                </a:cubicBezTo>
                <a:cubicBezTo>
                  <a:pt x="1778" y="1467"/>
                  <a:pt x="2120" y="1391"/>
                  <a:pt x="2373" y="1264"/>
                </a:cubicBezTo>
                <a:cubicBezTo>
                  <a:pt x="2492" y="1205"/>
                  <a:pt x="2593" y="1133"/>
                  <a:pt x="2667" y="1051"/>
                </a:cubicBezTo>
                <a:lnTo>
                  <a:pt x="2667" y="1444"/>
                </a:lnTo>
                <a:cubicBezTo>
                  <a:pt x="2667" y="1593"/>
                  <a:pt x="2543" y="1742"/>
                  <a:pt x="2313" y="1856"/>
                </a:cubicBezTo>
                <a:cubicBezTo>
                  <a:pt x="2084" y="1971"/>
                  <a:pt x="1760" y="2044"/>
                  <a:pt x="1400" y="2044"/>
                </a:cubicBezTo>
                <a:cubicBezTo>
                  <a:pt x="1041" y="2044"/>
                  <a:pt x="717" y="1971"/>
                  <a:pt x="487" y="1856"/>
                </a:cubicBezTo>
                <a:cubicBezTo>
                  <a:pt x="258" y="1742"/>
                  <a:pt x="134" y="1593"/>
                  <a:pt x="134" y="1444"/>
                </a:cubicBezTo>
                <a:lnTo>
                  <a:pt x="134" y="1051"/>
                </a:lnTo>
                <a:close/>
                <a:moveTo>
                  <a:pt x="134" y="1762"/>
                </a:moveTo>
                <a:cubicBezTo>
                  <a:pt x="208" y="1844"/>
                  <a:pt x="309" y="1916"/>
                  <a:pt x="428" y="1975"/>
                </a:cubicBezTo>
                <a:cubicBezTo>
                  <a:pt x="681" y="2102"/>
                  <a:pt x="1023" y="2178"/>
                  <a:pt x="1400" y="2178"/>
                </a:cubicBezTo>
                <a:cubicBezTo>
                  <a:pt x="1778" y="2178"/>
                  <a:pt x="2120" y="2102"/>
                  <a:pt x="2373" y="1975"/>
                </a:cubicBezTo>
                <a:cubicBezTo>
                  <a:pt x="2492" y="1916"/>
                  <a:pt x="2593" y="1844"/>
                  <a:pt x="2667" y="1762"/>
                </a:cubicBezTo>
                <a:lnTo>
                  <a:pt x="2667" y="2136"/>
                </a:lnTo>
                <a:cubicBezTo>
                  <a:pt x="2357" y="2163"/>
                  <a:pt x="2101" y="2384"/>
                  <a:pt x="2022" y="2676"/>
                </a:cubicBezTo>
                <a:cubicBezTo>
                  <a:pt x="1839" y="2727"/>
                  <a:pt x="1626" y="2756"/>
                  <a:pt x="1400" y="2756"/>
                </a:cubicBezTo>
                <a:cubicBezTo>
                  <a:pt x="1041" y="2756"/>
                  <a:pt x="717" y="2682"/>
                  <a:pt x="487" y="2567"/>
                </a:cubicBezTo>
                <a:cubicBezTo>
                  <a:pt x="258" y="2453"/>
                  <a:pt x="134" y="2304"/>
                  <a:pt x="134" y="2156"/>
                </a:cubicBezTo>
                <a:lnTo>
                  <a:pt x="134" y="1762"/>
                </a:lnTo>
                <a:close/>
                <a:moveTo>
                  <a:pt x="2730" y="2267"/>
                </a:moveTo>
                <a:cubicBezTo>
                  <a:pt x="3062" y="2267"/>
                  <a:pt x="3330" y="2535"/>
                  <a:pt x="3330" y="2867"/>
                </a:cubicBezTo>
                <a:cubicBezTo>
                  <a:pt x="3330" y="3199"/>
                  <a:pt x="3062" y="3467"/>
                  <a:pt x="2730" y="3467"/>
                </a:cubicBezTo>
                <a:cubicBezTo>
                  <a:pt x="2398" y="3467"/>
                  <a:pt x="2130" y="3199"/>
                  <a:pt x="2130" y="2867"/>
                </a:cubicBezTo>
                <a:cubicBezTo>
                  <a:pt x="2130" y="2535"/>
                  <a:pt x="2398" y="2267"/>
                  <a:pt x="2730" y="2267"/>
                </a:cubicBezTo>
                <a:close/>
                <a:moveTo>
                  <a:pt x="2668" y="2326"/>
                </a:moveTo>
                <a:cubicBezTo>
                  <a:pt x="2665" y="2326"/>
                  <a:pt x="2662" y="2326"/>
                  <a:pt x="2659" y="2327"/>
                </a:cubicBezTo>
                <a:cubicBezTo>
                  <a:pt x="2407" y="2386"/>
                  <a:pt x="2216" y="2595"/>
                  <a:pt x="2180" y="2852"/>
                </a:cubicBezTo>
                <a:cubicBezTo>
                  <a:pt x="2177" y="2870"/>
                  <a:pt x="2190" y="2887"/>
                  <a:pt x="2208" y="2890"/>
                </a:cubicBezTo>
                <a:cubicBezTo>
                  <a:pt x="2226" y="2893"/>
                  <a:pt x="2243" y="2881"/>
                  <a:pt x="2246" y="2863"/>
                </a:cubicBezTo>
                <a:cubicBezTo>
                  <a:pt x="2246" y="2862"/>
                  <a:pt x="2246" y="2862"/>
                  <a:pt x="2246" y="2861"/>
                </a:cubicBezTo>
                <a:cubicBezTo>
                  <a:pt x="2278" y="2631"/>
                  <a:pt x="2448" y="2445"/>
                  <a:pt x="2675" y="2392"/>
                </a:cubicBezTo>
                <a:cubicBezTo>
                  <a:pt x="2693" y="2388"/>
                  <a:pt x="2704" y="2370"/>
                  <a:pt x="2700" y="2352"/>
                </a:cubicBezTo>
                <a:cubicBezTo>
                  <a:pt x="2697" y="2337"/>
                  <a:pt x="2684" y="2326"/>
                  <a:pt x="2668" y="2326"/>
                </a:cubicBezTo>
                <a:close/>
                <a:moveTo>
                  <a:pt x="2701" y="2467"/>
                </a:moveTo>
                <a:lnTo>
                  <a:pt x="2701" y="2467"/>
                </a:lnTo>
                <a:cubicBezTo>
                  <a:pt x="2694" y="2467"/>
                  <a:pt x="2687" y="2469"/>
                  <a:pt x="2681" y="2472"/>
                </a:cubicBezTo>
                <a:cubicBezTo>
                  <a:pt x="2673" y="2477"/>
                  <a:pt x="2667" y="2484"/>
                  <a:pt x="2664" y="2493"/>
                </a:cubicBezTo>
                <a:lnTo>
                  <a:pt x="2642" y="2555"/>
                </a:lnTo>
                <a:cubicBezTo>
                  <a:pt x="2617" y="2562"/>
                  <a:pt x="2594" y="2571"/>
                  <a:pt x="2573" y="2584"/>
                </a:cubicBezTo>
                <a:lnTo>
                  <a:pt x="2513" y="2556"/>
                </a:lnTo>
                <a:cubicBezTo>
                  <a:pt x="2498" y="2548"/>
                  <a:pt x="2480" y="2552"/>
                  <a:pt x="2468" y="2563"/>
                </a:cubicBezTo>
                <a:lnTo>
                  <a:pt x="2427" y="2604"/>
                </a:lnTo>
                <a:cubicBezTo>
                  <a:pt x="2415" y="2616"/>
                  <a:pt x="2412" y="2634"/>
                  <a:pt x="2419" y="2650"/>
                </a:cubicBezTo>
                <a:lnTo>
                  <a:pt x="2447" y="2709"/>
                </a:lnTo>
                <a:cubicBezTo>
                  <a:pt x="2435" y="2731"/>
                  <a:pt x="2425" y="2754"/>
                  <a:pt x="2418" y="2778"/>
                </a:cubicBezTo>
                <a:lnTo>
                  <a:pt x="2357" y="2800"/>
                </a:lnTo>
                <a:cubicBezTo>
                  <a:pt x="2341" y="2806"/>
                  <a:pt x="2330" y="2821"/>
                  <a:pt x="2330" y="2838"/>
                </a:cubicBezTo>
                <a:lnTo>
                  <a:pt x="2330" y="2896"/>
                </a:lnTo>
                <a:cubicBezTo>
                  <a:pt x="2330" y="2912"/>
                  <a:pt x="2341" y="2927"/>
                  <a:pt x="2357" y="2933"/>
                </a:cubicBezTo>
                <a:lnTo>
                  <a:pt x="2419" y="2955"/>
                </a:lnTo>
                <a:cubicBezTo>
                  <a:pt x="2425" y="2979"/>
                  <a:pt x="2435" y="3002"/>
                  <a:pt x="2447" y="3024"/>
                </a:cubicBezTo>
                <a:lnTo>
                  <a:pt x="2419" y="3084"/>
                </a:lnTo>
                <a:cubicBezTo>
                  <a:pt x="2412" y="3099"/>
                  <a:pt x="2415" y="3117"/>
                  <a:pt x="2427" y="3129"/>
                </a:cubicBezTo>
                <a:lnTo>
                  <a:pt x="2468" y="3170"/>
                </a:lnTo>
                <a:cubicBezTo>
                  <a:pt x="2480" y="3182"/>
                  <a:pt x="2498" y="3185"/>
                  <a:pt x="2513" y="3178"/>
                </a:cubicBezTo>
                <a:lnTo>
                  <a:pt x="2572" y="3150"/>
                </a:lnTo>
                <a:cubicBezTo>
                  <a:pt x="2594" y="3162"/>
                  <a:pt x="2617" y="3172"/>
                  <a:pt x="2642" y="3178"/>
                </a:cubicBezTo>
                <a:lnTo>
                  <a:pt x="2664" y="3240"/>
                </a:lnTo>
                <a:cubicBezTo>
                  <a:pt x="2669" y="3256"/>
                  <a:pt x="2685" y="3267"/>
                  <a:pt x="2701" y="3267"/>
                </a:cubicBezTo>
                <a:lnTo>
                  <a:pt x="2759" y="3267"/>
                </a:lnTo>
                <a:cubicBezTo>
                  <a:pt x="2776" y="3267"/>
                  <a:pt x="2791" y="3256"/>
                  <a:pt x="2797" y="3240"/>
                </a:cubicBezTo>
                <a:lnTo>
                  <a:pt x="2819" y="3178"/>
                </a:lnTo>
                <a:cubicBezTo>
                  <a:pt x="2843" y="3171"/>
                  <a:pt x="2866" y="3162"/>
                  <a:pt x="2888" y="3150"/>
                </a:cubicBezTo>
                <a:lnTo>
                  <a:pt x="2947" y="3178"/>
                </a:lnTo>
                <a:cubicBezTo>
                  <a:pt x="2963" y="3185"/>
                  <a:pt x="2981" y="3182"/>
                  <a:pt x="2993" y="3170"/>
                </a:cubicBezTo>
                <a:lnTo>
                  <a:pt x="3033" y="3129"/>
                </a:lnTo>
                <a:cubicBezTo>
                  <a:pt x="3045" y="3117"/>
                  <a:pt x="3049" y="3099"/>
                  <a:pt x="3041" y="3084"/>
                </a:cubicBezTo>
                <a:lnTo>
                  <a:pt x="3013" y="3024"/>
                </a:lnTo>
                <a:cubicBezTo>
                  <a:pt x="3026" y="3003"/>
                  <a:pt x="3035" y="2979"/>
                  <a:pt x="3042" y="2955"/>
                </a:cubicBezTo>
                <a:lnTo>
                  <a:pt x="3104" y="2933"/>
                </a:lnTo>
                <a:cubicBezTo>
                  <a:pt x="3120" y="2927"/>
                  <a:pt x="3130" y="2912"/>
                  <a:pt x="3130" y="2896"/>
                </a:cubicBezTo>
                <a:lnTo>
                  <a:pt x="3130" y="2838"/>
                </a:lnTo>
                <a:cubicBezTo>
                  <a:pt x="3130" y="2821"/>
                  <a:pt x="3120" y="2806"/>
                  <a:pt x="3104" y="2800"/>
                </a:cubicBezTo>
                <a:lnTo>
                  <a:pt x="3042" y="2778"/>
                </a:lnTo>
                <a:cubicBezTo>
                  <a:pt x="3035" y="2754"/>
                  <a:pt x="3025" y="2731"/>
                  <a:pt x="3013" y="2709"/>
                </a:cubicBezTo>
                <a:lnTo>
                  <a:pt x="3041" y="2650"/>
                </a:lnTo>
                <a:cubicBezTo>
                  <a:pt x="3049" y="2634"/>
                  <a:pt x="3045" y="2616"/>
                  <a:pt x="3033" y="2604"/>
                </a:cubicBezTo>
                <a:lnTo>
                  <a:pt x="2993" y="2563"/>
                </a:lnTo>
                <a:cubicBezTo>
                  <a:pt x="2981" y="2552"/>
                  <a:pt x="2963" y="2548"/>
                  <a:pt x="2947" y="2556"/>
                </a:cubicBezTo>
                <a:lnTo>
                  <a:pt x="2888" y="2584"/>
                </a:lnTo>
                <a:cubicBezTo>
                  <a:pt x="2866" y="2571"/>
                  <a:pt x="2843" y="2562"/>
                  <a:pt x="2819" y="2555"/>
                </a:cubicBezTo>
                <a:lnTo>
                  <a:pt x="2797" y="2493"/>
                </a:lnTo>
                <a:cubicBezTo>
                  <a:pt x="2791" y="2477"/>
                  <a:pt x="2776" y="2467"/>
                  <a:pt x="2759" y="2467"/>
                </a:cubicBezTo>
                <a:lnTo>
                  <a:pt x="2701" y="2467"/>
                </a:lnTo>
                <a:close/>
                <a:moveTo>
                  <a:pt x="134" y="2473"/>
                </a:moveTo>
                <a:cubicBezTo>
                  <a:pt x="208" y="2555"/>
                  <a:pt x="309" y="2627"/>
                  <a:pt x="428" y="2687"/>
                </a:cubicBezTo>
                <a:cubicBezTo>
                  <a:pt x="681" y="2813"/>
                  <a:pt x="1023" y="2889"/>
                  <a:pt x="1400" y="2889"/>
                </a:cubicBezTo>
                <a:cubicBezTo>
                  <a:pt x="1614" y="2889"/>
                  <a:pt x="1817" y="2864"/>
                  <a:pt x="1999" y="2820"/>
                </a:cubicBezTo>
                <a:cubicBezTo>
                  <a:pt x="1998" y="2835"/>
                  <a:pt x="1997" y="2851"/>
                  <a:pt x="1997" y="2867"/>
                </a:cubicBezTo>
                <a:cubicBezTo>
                  <a:pt x="1997" y="3047"/>
                  <a:pt x="2062" y="3212"/>
                  <a:pt x="2171" y="3340"/>
                </a:cubicBezTo>
                <a:cubicBezTo>
                  <a:pt x="1958" y="3419"/>
                  <a:pt x="1690" y="3467"/>
                  <a:pt x="1400" y="3467"/>
                </a:cubicBezTo>
                <a:cubicBezTo>
                  <a:pt x="1041" y="3467"/>
                  <a:pt x="717" y="3393"/>
                  <a:pt x="487" y="3278"/>
                </a:cubicBezTo>
                <a:cubicBezTo>
                  <a:pt x="258" y="3164"/>
                  <a:pt x="134" y="3015"/>
                  <a:pt x="134" y="2867"/>
                </a:cubicBezTo>
                <a:lnTo>
                  <a:pt x="134" y="2473"/>
                </a:lnTo>
                <a:close/>
                <a:moveTo>
                  <a:pt x="2730" y="2707"/>
                </a:moveTo>
                <a:cubicBezTo>
                  <a:pt x="2819" y="2707"/>
                  <a:pt x="2890" y="2778"/>
                  <a:pt x="2890" y="2867"/>
                </a:cubicBezTo>
                <a:cubicBezTo>
                  <a:pt x="2890" y="2955"/>
                  <a:pt x="2819" y="3027"/>
                  <a:pt x="2730" y="3027"/>
                </a:cubicBezTo>
                <a:cubicBezTo>
                  <a:pt x="2642" y="3027"/>
                  <a:pt x="2570" y="2955"/>
                  <a:pt x="2570" y="2867"/>
                </a:cubicBezTo>
                <a:cubicBezTo>
                  <a:pt x="2570" y="2778"/>
                  <a:pt x="2642" y="2707"/>
                  <a:pt x="2730" y="2707"/>
                </a:cubicBezTo>
                <a:close/>
              </a:path>
            </a:pathLst>
          </a:custGeom>
          <a:solidFill>
            <a:srgbClr val="0F7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8" name="pc_96818">
            <a:extLst>
              <a:ext uri="{FF2B5EF4-FFF2-40B4-BE49-F238E27FC236}">
                <a16:creationId xmlns:a16="http://schemas.microsoft.com/office/drawing/2014/main" id="{2827447C-754D-4708-837E-48175315FAF5}"/>
              </a:ext>
            </a:extLst>
          </p:cNvPr>
          <p:cNvSpPr/>
          <p:nvPr/>
        </p:nvSpPr>
        <p:spPr>
          <a:xfrm>
            <a:off x="9329814" y="2746871"/>
            <a:ext cx="262559" cy="446259"/>
          </a:xfrm>
          <a:custGeom>
            <a:avLst/>
            <a:gdLst>
              <a:gd name="T0" fmla="*/ 2317 w 5843"/>
              <a:gd name="T1" fmla="*/ 0 h 8160"/>
              <a:gd name="T2" fmla="*/ 0 w 5843"/>
              <a:gd name="T3" fmla="*/ 1353 h 8160"/>
              <a:gd name="T4" fmla="*/ 0 w 5843"/>
              <a:gd name="T5" fmla="*/ 6058 h 8160"/>
              <a:gd name="T6" fmla="*/ 3599 w 5843"/>
              <a:gd name="T7" fmla="*/ 8160 h 8160"/>
              <a:gd name="T8" fmla="*/ 5843 w 5843"/>
              <a:gd name="T9" fmla="*/ 6851 h 8160"/>
              <a:gd name="T10" fmla="*/ 5843 w 5843"/>
              <a:gd name="T11" fmla="*/ 2059 h 8160"/>
              <a:gd name="T12" fmla="*/ 2317 w 5843"/>
              <a:gd name="T13" fmla="*/ 0 h 8160"/>
              <a:gd name="T14" fmla="*/ 3410 w 5843"/>
              <a:gd name="T15" fmla="*/ 7582 h 8160"/>
              <a:gd name="T16" fmla="*/ 397 w 5843"/>
              <a:gd name="T17" fmla="*/ 5822 h 8160"/>
              <a:gd name="T18" fmla="*/ 397 w 5843"/>
              <a:gd name="T19" fmla="*/ 1845 h 8160"/>
              <a:gd name="T20" fmla="*/ 3410 w 5843"/>
              <a:gd name="T21" fmla="*/ 3604 h 8160"/>
              <a:gd name="T22" fmla="*/ 3410 w 5843"/>
              <a:gd name="T23" fmla="*/ 7582 h 8160"/>
              <a:gd name="T24" fmla="*/ 549 w 5843"/>
              <a:gd name="T25" fmla="*/ 1474 h 8160"/>
              <a:gd name="T26" fmla="*/ 2305 w 5843"/>
              <a:gd name="T27" fmla="*/ 448 h 8160"/>
              <a:gd name="T28" fmla="*/ 5360 w 5843"/>
              <a:gd name="T29" fmla="*/ 2233 h 8160"/>
              <a:gd name="T30" fmla="*/ 3604 w 5843"/>
              <a:gd name="T31" fmla="*/ 3258 h 8160"/>
              <a:gd name="T32" fmla="*/ 549 w 5843"/>
              <a:gd name="T33" fmla="*/ 1474 h 8160"/>
              <a:gd name="T34" fmla="*/ 5445 w 5843"/>
              <a:gd name="T35" fmla="*/ 6626 h 8160"/>
              <a:gd name="T36" fmla="*/ 3807 w 5843"/>
              <a:gd name="T37" fmla="*/ 7583 h 8160"/>
              <a:gd name="T38" fmla="*/ 3807 w 5843"/>
              <a:gd name="T39" fmla="*/ 3599 h 8160"/>
              <a:gd name="T40" fmla="*/ 5446 w 5843"/>
              <a:gd name="T41" fmla="*/ 2641 h 8160"/>
              <a:gd name="T42" fmla="*/ 5445 w 5843"/>
              <a:gd name="T43" fmla="*/ 6626 h 8160"/>
              <a:gd name="T44" fmla="*/ 4101 w 5843"/>
              <a:gd name="T45" fmla="*/ 4014 h 8160"/>
              <a:gd name="T46" fmla="*/ 4172 w 5843"/>
              <a:gd name="T47" fmla="*/ 3743 h 8160"/>
              <a:gd name="T48" fmla="*/ 4863 w 5843"/>
              <a:gd name="T49" fmla="*/ 3337 h 8160"/>
              <a:gd name="T50" fmla="*/ 5134 w 5843"/>
              <a:gd name="T51" fmla="*/ 3408 h 8160"/>
              <a:gd name="T52" fmla="*/ 5064 w 5843"/>
              <a:gd name="T53" fmla="*/ 3679 h 8160"/>
              <a:gd name="T54" fmla="*/ 4372 w 5843"/>
              <a:gd name="T55" fmla="*/ 4085 h 8160"/>
              <a:gd name="T56" fmla="*/ 4262 w 5843"/>
              <a:gd name="T57" fmla="*/ 4112 h 8160"/>
              <a:gd name="T58" fmla="*/ 4101 w 5843"/>
              <a:gd name="T59" fmla="*/ 4014 h 8160"/>
              <a:gd name="T60" fmla="*/ 5146 w 5843"/>
              <a:gd name="T61" fmla="*/ 4200 h 8160"/>
              <a:gd name="T62" fmla="*/ 5075 w 5843"/>
              <a:gd name="T63" fmla="*/ 4471 h 8160"/>
              <a:gd name="T64" fmla="*/ 4384 w 5843"/>
              <a:gd name="T65" fmla="*/ 4876 h 8160"/>
              <a:gd name="T66" fmla="*/ 4273 w 5843"/>
              <a:gd name="T67" fmla="*/ 4903 h 8160"/>
              <a:gd name="T68" fmla="*/ 4112 w 5843"/>
              <a:gd name="T69" fmla="*/ 4805 h 8160"/>
              <a:gd name="T70" fmla="*/ 4183 w 5843"/>
              <a:gd name="T71" fmla="*/ 4534 h 8160"/>
              <a:gd name="T72" fmla="*/ 4875 w 5843"/>
              <a:gd name="T73" fmla="*/ 4129 h 8160"/>
              <a:gd name="T74" fmla="*/ 5146 w 5843"/>
              <a:gd name="T75" fmla="*/ 4200 h 8160"/>
              <a:gd name="T76" fmla="*/ 4983 w 5843"/>
              <a:gd name="T77" fmla="*/ 6267 h 8160"/>
              <a:gd name="T78" fmla="*/ 4684 w 5843"/>
              <a:gd name="T79" fmla="*/ 6742 h 8160"/>
              <a:gd name="T80" fmla="*/ 4429 w 5843"/>
              <a:gd name="T81" fmla="*/ 6242 h 8160"/>
              <a:gd name="T82" fmla="*/ 4728 w 5843"/>
              <a:gd name="T83" fmla="*/ 5767 h 8160"/>
              <a:gd name="T84" fmla="*/ 4983 w 5843"/>
              <a:gd name="T85" fmla="*/ 6267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43" h="8160">
                <a:moveTo>
                  <a:pt x="2317" y="0"/>
                </a:moveTo>
                <a:cubicBezTo>
                  <a:pt x="2317" y="0"/>
                  <a:pt x="117" y="1281"/>
                  <a:pt x="0" y="1353"/>
                </a:cubicBezTo>
                <a:lnTo>
                  <a:pt x="0" y="6058"/>
                </a:lnTo>
                <a:lnTo>
                  <a:pt x="3599" y="8160"/>
                </a:lnTo>
                <a:cubicBezTo>
                  <a:pt x="3599" y="8160"/>
                  <a:pt x="5687" y="6942"/>
                  <a:pt x="5843" y="6851"/>
                </a:cubicBezTo>
                <a:lnTo>
                  <a:pt x="5843" y="2059"/>
                </a:lnTo>
                <a:lnTo>
                  <a:pt x="2317" y="0"/>
                </a:lnTo>
                <a:close/>
                <a:moveTo>
                  <a:pt x="3410" y="7582"/>
                </a:moveTo>
                <a:lnTo>
                  <a:pt x="397" y="5822"/>
                </a:lnTo>
                <a:lnTo>
                  <a:pt x="397" y="1845"/>
                </a:lnTo>
                <a:lnTo>
                  <a:pt x="3410" y="3604"/>
                </a:lnTo>
                <a:lnTo>
                  <a:pt x="3410" y="7582"/>
                </a:lnTo>
                <a:close/>
                <a:moveTo>
                  <a:pt x="549" y="1474"/>
                </a:moveTo>
                <a:lnTo>
                  <a:pt x="2305" y="448"/>
                </a:lnTo>
                <a:lnTo>
                  <a:pt x="5360" y="2233"/>
                </a:lnTo>
                <a:lnTo>
                  <a:pt x="3604" y="3258"/>
                </a:lnTo>
                <a:lnTo>
                  <a:pt x="549" y="1474"/>
                </a:lnTo>
                <a:close/>
                <a:moveTo>
                  <a:pt x="5445" y="6626"/>
                </a:moveTo>
                <a:lnTo>
                  <a:pt x="3807" y="7583"/>
                </a:lnTo>
                <a:lnTo>
                  <a:pt x="3807" y="3599"/>
                </a:lnTo>
                <a:lnTo>
                  <a:pt x="5446" y="2641"/>
                </a:lnTo>
                <a:lnTo>
                  <a:pt x="5445" y="6626"/>
                </a:lnTo>
                <a:close/>
                <a:moveTo>
                  <a:pt x="4101" y="4014"/>
                </a:moveTo>
                <a:cubicBezTo>
                  <a:pt x="4046" y="3920"/>
                  <a:pt x="4077" y="3799"/>
                  <a:pt x="4172" y="3743"/>
                </a:cubicBezTo>
                <a:lnTo>
                  <a:pt x="4863" y="3337"/>
                </a:lnTo>
                <a:cubicBezTo>
                  <a:pt x="4957" y="3282"/>
                  <a:pt x="5079" y="3313"/>
                  <a:pt x="5134" y="3408"/>
                </a:cubicBezTo>
                <a:cubicBezTo>
                  <a:pt x="5190" y="3502"/>
                  <a:pt x="5158" y="3624"/>
                  <a:pt x="5064" y="3679"/>
                </a:cubicBezTo>
                <a:lnTo>
                  <a:pt x="4372" y="4085"/>
                </a:lnTo>
                <a:cubicBezTo>
                  <a:pt x="4338" y="4105"/>
                  <a:pt x="4300" y="4114"/>
                  <a:pt x="4262" y="4112"/>
                </a:cubicBezTo>
                <a:cubicBezTo>
                  <a:pt x="4198" y="4109"/>
                  <a:pt x="4136" y="4074"/>
                  <a:pt x="4101" y="4014"/>
                </a:cubicBezTo>
                <a:close/>
                <a:moveTo>
                  <a:pt x="5146" y="4200"/>
                </a:moveTo>
                <a:cubicBezTo>
                  <a:pt x="5202" y="4294"/>
                  <a:pt x="5170" y="4416"/>
                  <a:pt x="5075" y="4471"/>
                </a:cubicBezTo>
                <a:lnTo>
                  <a:pt x="4384" y="4876"/>
                </a:lnTo>
                <a:cubicBezTo>
                  <a:pt x="4349" y="4896"/>
                  <a:pt x="4311" y="4905"/>
                  <a:pt x="4273" y="4903"/>
                </a:cubicBezTo>
                <a:cubicBezTo>
                  <a:pt x="4209" y="4900"/>
                  <a:pt x="4147" y="4865"/>
                  <a:pt x="4112" y="4805"/>
                </a:cubicBezTo>
                <a:cubicBezTo>
                  <a:pt x="4057" y="4711"/>
                  <a:pt x="4089" y="4589"/>
                  <a:pt x="4183" y="4534"/>
                </a:cubicBezTo>
                <a:lnTo>
                  <a:pt x="4875" y="4129"/>
                </a:lnTo>
                <a:cubicBezTo>
                  <a:pt x="4969" y="4074"/>
                  <a:pt x="5091" y="4105"/>
                  <a:pt x="5146" y="4200"/>
                </a:cubicBezTo>
                <a:close/>
                <a:moveTo>
                  <a:pt x="4983" y="6267"/>
                </a:moveTo>
                <a:cubicBezTo>
                  <a:pt x="4970" y="6536"/>
                  <a:pt x="4837" y="6749"/>
                  <a:pt x="4684" y="6742"/>
                </a:cubicBezTo>
                <a:cubicBezTo>
                  <a:pt x="4531" y="6735"/>
                  <a:pt x="4417" y="6511"/>
                  <a:pt x="4429" y="6242"/>
                </a:cubicBezTo>
                <a:cubicBezTo>
                  <a:pt x="4442" y="5973"/>
                  <a:pt x="4575" y="5760"/>
                  <a:pt x="4728" y="5767"/>
                </a:cubicBezTo>
                <a:cubicBezTo>
                  <a:pt x="4881" y="5774"/>
                  <a:pt x="4995" y="5998"/>
                  <a:pt x="4983" y="6267"/>
                </a:cubicBezTo>
                <a:close/>
              </a:path>
            </a:pathLst>
          </a:custGeom>
          <a:solidFill>
            <a:srgbClr val="0F7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9" name="pc_96818">
            <a:extLst>
              <a:ext uri="{FF2B5EF4-FFF2-40B4-BE49-F238E27FC236}">
                <a16:creationId xmlns:a16="http://schemas.microsoft.com/office/drawing/2014/main" id="{D66F1EC8-2F58-44BF-8A37-A4D958C20B6D}"/>
              </a:ext>
            </a:extLst>
          </p:cNvPr>
          <p:cNvSpPr/>
          <p:nvPr/>
        </p:nvSpPr>
        <p:spPr>
          <a:xfrm>
            <a:off x="9631044" y="2706245"/>
            <a:ext cx="262559" cy="446259"/>
          </a:xfrm>
          <a:custGeom>
            <a:avLst/>
            <a:gdLst>
              <a:gd name="T0" fmla="*/ 2317 w 5843"/>
              <a:gd name="T1" fmla="*/ 0 h 8160"/>
              <a:gd name="T2" fmla="*/ 0 w 5843"/>
              <a:gd name="T3" fmla="*/ 1353 h 8160"/>
              <a:gd name="T4" fmla="*/ 0 w 5843"/>
              <a:gd name="T5" fmla="*/ 6058 h 8160"/>
              <a:gd name="T6" fmla="*/ 3599 w 5843"/>
              <a:gd name="T7" fmla="*/ 8160 h 8160"/>
              <a:gd name="T8" fmla="*/ 5843 w 5843"/>
              <a:gd name="T9" fmla="*/ 6851 h 8160"/>
              <a:gd name="T10" fmla="*/ 5843 w 5843"/>
              <a:gd name="T11" fmla="*/ 2059 h 8160"/>
              <a:gd name="T12" fmla="*/ 2317 w 5843"/>
              <a:gd name="T13" fmla="*/ 0 h 8160"/>
              <a:gd name="T14" fmla="*/ 3410 w 5843"/>
              <a:gd name="T15" fmla="*/ 7582 h 8160"/>
              <a:gd name="T16" fmla="*/ 397 w 5843"/>
              <a:gd name="T17" fmla="*/ 5822 h 8160"/>
              <a:gd name="T18" fmla="*/ 397 w 5843"/>
              <a:gd name="T19" fmla="*/ 1845 h 8160"/>
              <a:gd name="T20" fmla="*/ 3410 w 5843"/>
              <a:gd name="T21" fmla="*/ 3604 h 8160"/>
              <a:gd name="T22" fmla="*/ 3410 w 5843"/>
              <a:gd name="T23" fmla="*/ 7582 h 8160"/>
              <a:gd name="T24" fmla="*/ 549 w 5843"/>
              <a:gd name="T25" fmla="*/ 1474 h 8160"/>
              <a:gd name="T26" fmla="*/ 2305 w 5843"/>
              <a:gd name="T27" fmla="*/ 448 h 8160"/>
              <a:gd name="T28" fmla="*/ 5360 w 5843"/>
              <a:gd name="T29" fmla="*/ 2233 h 8160"/>
              <a:gd name="T30" fmla="*/ 3604 w 5843"/>
              <a:gd name="T31" fmla="*/ 3258 h 8160"/>
              <a:gd name="T32" fmla="*/ 549 w 5843"/>
              <a:gd name="T33" fmla="*/ 1474 h 8160"/>
              <a:gd name="T34" fmla="*/ 5445 w 5843"/>
              <a:gd name="T35" fmla="*/ 6626 h 8160"/>
              <a:gd name="T36" fmla="*/ 3807 w 5843"/>
              <a:gd name="T37" fmla="*/ 7583 h 8160"/>
              <a:gd name="T38" fmla="*/ 3807 w 5843"/>
              <a:gd name="T39" fmla="*/ 3599 h 8160"/>
              <a:gd name="T40" fmla="*/ 5446 w 5843"/>
              <a:gd name="T41" fmla="*/ 2641 h 8160"/>
              <a:gd name="T42" fmla="*/ 5445 w 5843"/>
              <a:gd name="T43" fmla="*/ 6626 h 8160"/>
              <a:gd name="T44" fmla="*/ 4101 w 5843"/>
              <a:gd name="T45" fmla="*/ 4014 h 8160"/>
              <a:gd name="T46" fmla="*/ 4172 w 5843"/>
              <a:gd name="T47" fmla="*/ 3743 h 8160"/>
              <a:gd name="T48" fmla="*/ 4863 w 5843"/>
              <a:gd name="T49" fmla="*/ 3337 h 8160"/>
              <a:gd name="T50" fmla="*/ 5134 w 5843"/>
              <a:gd name="T51" fmla="*/ 3408 h 8160"/>
              <a:gd name="T52" fmla="*/ 5064 w 5843"/>
              <a:gd name="T53" fmla="*/ 3679 h 8160"/>
              <a:gd name="T54" fmla="*/ 4372 w 5843"/>
              <a:gd name="T55" fmla="*/ 4085 h 8160"/>
              <a:gd name="T56" fmla="*/ 4262 w 5843"/>
              <a:gd name="T57" fmla="*/ 4112 h 8160"/>
              <a:gd name="T58" fmla="*/ 4101 w 5843"/>
              <a:gd name="T59" fmla="*/ 4014 h 8160"/>
              <a:gd name="T60" fmla="*/ 5146 w 5843"/>
              <a:gd name="T61" fmla="*/ 4200 h 8160"/>
              <a:gd name="T62" fmla="*/ 5075 w 5843"/>
              <a:gd name="T63" fmla="*/ 4471 h 8160"/>
              <a:gd name="T64" fmla="*/ 4384 w 5843"/>
              <a:gd name="T65" fmla="*/ 4876 h 8160"/>
              <a:gd name="T66" fmla="*/ 4273 w 5843"/>
              <a:gd name="T67" fmla="*/ 4903 h 8160"/>
              <a:gd name="T68" fmla="*/ 4112 w 5843"/>
              <a:gd name="T69" fmla="*/ 4805 h 8160"/>
              <a:gd name="T70" fmla="*/ 4183 w 5843"/>
              <a:gd name="T71" fmla="*/ 4534 h 8160"/>
              <a:gd name="T72" fmla="*/ 4875 w 5843"/>
              <a:gd name="T73" fmla="*/ 4129 h 8160"/>
              <a:gd name="T74" fmla="*/ 5146 w 5843"/>
              <a:gd name="T75" fmla="*/ 4200 h 8160"/>
              <a:gd name="T76" fmla="*/ 4983 w 5843"/>
              <a:gd name="T77" fmla="*/ 6267 h 8160"/>
              <a:gd name="T78" fmla="*/ 4684 w 5843"/>
              <a:gd name="T79" fmla="*/ 6742 h 8160"/>
              <a:gd name="T80" fmla="*/ 4429 w 5843"/>
              <a:gd name="T81" fmla="*/ 6242 h 8160"/>
              <a:gd name="T82" fmla="*/ 4728 w 5843"/>
              <a:gd name="T83" fmla="*/ 5767 h 8160"/>
              <a:gd name="T84" fmla="*/ 4983 w 5843"/>
              <a:gd name="T85" fmla="*/ 6267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43" h="8160">
                <a:moveTo>
                  <a:pt x="2317" y="0"/>
                </a:moveTo>
                <a:cubicBezTo>
                  <a:pt x="2317" y="0"/>
                  <a:pt x="117" y="1281"/>
                  <a:pt x="0" y="1353"/>
                </a:cubicBezTo>
                <a:lnTo>
                  <a:pt x="0" y="6058"/>
                </a:lnTo>
                <a:lnTo>
                  <a:pt x="3599" y="8160"/>
                </a:lnTo>
                <a:cubicBezTo>
                  <a:pt x="3599" y="8160"/>
                  <a:pt x="5687" y="6942"/>
                  <a:pt x="5843" y="6851"/>
                </a:cubicBezTo>
                <a:lnTo>
                  <a:pt x="5843" y="2059"/>
                </a:lnTo>
                <a:lnTo>
                  <a:pt x="2317" y="0"/>
                </a:lnTo>
                <a:close/>
                <a:moveTo>
                  <a:pt x="3410" y="7582"/>
                </a:moveTo>
                <a:lnTo>
                  <a:pt x="397" y="5822"/>
                </a:lnTo>
                <a:lnTo>
                  <a:pt x="397" y="1845"/>
                </a:lnTo>
                <a:lnTo>
                  <a:pt x="3410" y="3604"/>
                </a:lnTo>
                <a:lnTo>
                  <a:pt x="3410" y="7582"/>
                </a:lnTo>
                <a:close/>
                <a:moveTo>
                  <a:pt x="549" y="1474"/>
                </a:moveTo>
                <a:lnTo>
                  <a:pt x="2305" y="448"/>
                </a:lnTo>
                <a:lnTo>
                  <a:pt x="5360" y="2233"/>
                </a:lnTo>
                <a:lnTo>
                  <a:pt x="3604" y="3258"/>
                </a:lnTo>
                <a:lnTo>
                  <a:pt x="549" y="1474"/>
                </a:lnTo>
                <a:close/>
                <a:moveTo>
                  <a:pt x="5445" y="6626"/>
                </a:moveTo>
                <a:lnTo>
                  <a:pt x="3807" y="7583"/>
                </a:lnTo>
                <a:lnTo>
                  <a:pt x="3807" y="3599"/>
                </a:lnTo>
                <a:lnTo>
                  <a:pt x="5446" y="2641"/>
                </a:lnTo>
                <a:lnTo>
                  <a:pt x="5445" y="6626"/>
                </a:lnTo>
                <a:close/>
                <a:moveTo>
                  <a:pt x="4101" y="4014"/>
                </a:moveTo>
                <a:cubicBezTo>
                  <a:pt x="4046" y="3920"/>
                  <a:pt x="4077" y="3799"/>
                  <a:pt x="4172" y="3743"/>
                </a:cubicBezTo>
                <a:lnTo>
                  <a:pt x="4863" y="3337"/>
                </a:lnTo>
                <a:cubicBezTo>
                  <a:pt x="4957" y="3282"/>
                  <a:pt x="5079" y="3313"/>
                  <a:pt x="5134" y="3408"/>
                </a:cubicBezTo>
                <a:cubicBezTo>
                  <a:pt x="5190" y="3502"/>
                  <a:pt x="5158" y="3624"/>
                  <a:pt x="5064" y="3679"/>
                </a:cubicBezTo>
                <a:lnTo>
                  <a:pt x="4372" y="4085"/>
                </a:lnTo>
                <a:cubicBezTo>
                  <a:pt x="4338" y="4105"/>
                  <a:pt x="4300" y="4114"/>
                  <a:pt x="4262" y="4112"/>
                </a:cubicBezTo>
                <a:cubicBezTo>
                  <a:pt x="4198" y="4109"/>
                  <a:pt x="4136" y="4074"/>
                  <a:pt x="4101" y="4014"/>
                </a:cubicBezTo>
                <a:close/>
                <a:moveTo>
                  <a:pt x="5146" y="4200"/>
                </a:moveTo>
                <a:cubicBezTo>
                  <a:pt x="5202" y="4294"/>
                  <a:pt x="5170" y="4416"/>
                  <a:pt x="5075" y="4471"/>
                </a:cubicBezTo>
                <a:lnTo>
                  <a:pt x="4384" y="4876"/>
                </a:lnTo>
                <a:cubicBezTo>
                  <a:pt x="4349" y="4896"/>
                  <a:pt x="4311" y="4905"/>
                  <a:pt x="4273" y="4903"/>
                </a:cubicBezTo>
                <a:cubicBezTo>
                  <a:pt x="4209" y="4900"/>
                  <a:pt x="4147" y="4865"/>
                  <a:pt x="4112" y="4805"/>
                </a:cubicBezTo>
                <a:cubicBezTo>
                  <a:pt x="4057" y="4711"/>
                  <a:pt x="4089" y="4589"/>
                  <a:pt x="4183" y="4534"/>
                </a:cubicBezTo>
                <a:lnTo>
                  <a:pt x="4875" y="4129"/>
                </a:lnTo>
                <a:cubicBezTo>
                  <a:pt x="4969" y="4074"/>
                  <a:pt x="5091" y="4105"/>
                  <a:pt x="5146" y="4200"/>
                </a:cubicBezTo>
                <a:close/>
                <a:moveTo>
                  <a:pt x="4983" y="6267"/>
                </a:moveTo>
                <a:cubicBezTo>
                  <a:pt x="4970" y="6536"/>
                  <a:pt x="4837" y="6749"/>
                  <a:pt x="4684" y="6742"/>
                </a:cubicBezTo>
                <a:cubicBezTo>
                  <a:pt x="4531" y="6735"/>
                  <a:pt x="4417" y="6511"/>
                  <a:pt x="4429" y="6242"/>
                </a:cubicBezTo>
                <a:cubicBezTo>
                  <a:pt x="4442" y="5973"/>
                  <a:pt x="4575" y="5760"/>
                  <a:pt x="4728" y="5767"/>
                </a:cubicBezTo>
                <a:cubicBezTo>
                  <a:pt x="4881" y="5774"/>
                  <a:pt x="4995" y="5998"/>
                  <a:pt x="4983" y="6267"/>
                </a:cubicBezTo>
                <a:close/>
              </a:path>
            </a:pathLst>
          </a:custGeom>
          <a:solidFill>
            <a:srgbClr val="0F7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0" name="任意多边形: 形状 189">
            <a:extLst>
              <a:ext uri="{FF2B5EF4-FFF2-40B4-BE49-F238E27FC236}">
                <a16:creationId xmlns:a16="http://schemas.microsoft.com/office/drawing/2014/main" id="{E224F784-0E0D-49EA-B621-88B1BDDC7898}"/>
              </a:ext>
            </a:extLst>
          </p:cNvPr>
          <p:cNvSpPr/>
          <p:nvPr/>
        </p:nvSpPr>
        <p:spPr>
          <a:xfrm>
            <a:off x="4083252" y="2176324"/>
            <a:ext cx="896133" cy="841590"/>
          </a:xfrm>
          <a:custGeom>
            <a:avLst/>
            <a:gdLst>
              <a:gd name="connsiteX0" fmla="*/ 833120 w 833120"/>
              <a:gd name="connsiteY0" fmla="*/ 0 h 751840"/>
              <a:gd name="connsiteX1" fmla="*/ 406400 w 833120"/>
              <a:gd name="connsiteY1" fmla="*/ 264160 h 751840"/>
              <a:gd name="connsiteX2" fmla="*/ 0 w 833120"/>
              <a:gd name="connsiteY2" fmla="*/ 751840 h 751840"/>
              <a:gd name="connsiteX3" fmla="*/ 0 w 833120"/>
              <a:gd name="connsiteY3" fmla="*/ 751840 h 751840"/>
              <a:gd name="connsiteX0" fmla="*/ 833120 w 833120"/>
              <a:gd name="connsiteY0" fmla="*/ 0 h 751840"/>
              <a:gd name="connsiteX1" fmla="*/ 227427 w 833120"/>
              <a:gd name="connsiteY1" fmla="*/ 394258 h 751840"/>
              <a:gd name="connsiteX2" fmla="*/ 0 w 833120"/>
              <a:gd name="connsiteY2" fmla="*/ 751840 h 751840"/>
              <a:gd name="connsiteX3" fmla="*/ 0 w 833120"/>
              <a:gd name="connsiteY3" fmla="*/ 751840 h 751840"/>
            </a:gdLst>
            <a:ahLst/>
            <a:cxnLst>
              <a:cxn ang="0">
                <a:pos x="connsiteX0" y="connsiteY0"/>
              </a:cxn>
              <a:cxn ang="0">
                <a:pos x="connsiteX1" y="connsiteY1"/>
              </a:cxn>
              <a:cxn ang="0">
                <a:pos x="connsiteX2" y="connsiteY2"/>
              </a:cxn>
              <a:cxn ang="0">
                <a:pos x="connsiteX3" y="connsiteY3"/>
              </a:cxn>
            </a:cxnLst>
            <a:rect l="l" t="t" r="r" b="b"/>
            <a:pathLst>
              <a:path w="833120" h="751840">
                <a:moveTo>
                  <a:pt x="833120" y="0"/>
                </a:moveTo>
                <a:cubicBezTo>
                  <a:pt x="689186" y="69426"/>
                  <a:pt x="366280" y="268951"/>
                  <a:pt x="227427" y="394258"/>
                </a:cubicBezTo>
                <a:cubicBezTo>
                  <a:pt x="88574" y="519565"/>
                  <a:pt x="0" y="751840"/>
                  <a:pt x="0" y="751840"/>
                </a:cubicBezTo>
                <a:lnTo>
                  <a:pt x="0" y="751840"/>
                </a:lnTo>
              </a:path>
            </a:pathLst>
          </a:custGeom>
          <a:noFill/>
          <a:ln>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1" name="任意多边形: 形状 190">
            <a:extLst>
              <a:ext uri="{FF2B5EF4-FFF2-40B4-BE49-F238E27FC236}">
                <a16:creationId xmlns:a16="http://schemas.microsoft.com/office/drawing/2014/main" id="{87286C43-880F-4322-BCB6-23A51D274309}"/>
              </a:ext>
            </a:extLst>
          </p:cNvPr>
          <p:cNvSpPr/>
          <p:nvPr/>
        </p:nvSpPr>
        <p:spPr>
          <a:xfrm>
            <a:off x="5465577" y="2176323"/>
            <a:ext cx="1553789" cy="943450"/>
          </a:xfrm>
          <a:custGeom>
            <a:avLst/>
            <a:gdLst>
              <a:gd name="connsiteX0" fmla="*/ 0 w 1483360"/>
              <a:gd name="connsiteY0" fmla="*/ 0 h 772160"/>
              <a:gd name="connsiteX1" fmla="*/ 812800 w 1483360"/>
              <a:gd name="connsiteY1" fmla="*/ 223520 h 772160"/>
              <a:gd name="connsiteX2" fmla="*/ 1483360 w 1483360"/>
              <a:gd name="connsiteY2" fmla="*/ 772160 h 772160"/>
              <a:gd name="connsiteX3" fmla="*/ 1483360 w 1483360"/>
              <a:gd name="connsiteY3" fmla="*/ 772160 h 772160"/>
              <a:gd name="connsiteX0" fmla="*/ 0 w 1483360"/>
              <a:gd name="connsiteY0" fmla="*/ 0 h 772160"/>
              <a:gd name="connsiteX1" fmla="*/ 1173592 w 1483360"/>
              <a:gd name="connsiteY1" fmla="*/ 409382 h 772160"/>
              <a:gd name="connsiteX2" fmla="*/ 1483360 w 1483360"/>
              <a:gd name="connsiteY2" fmla="*/ 772160 h 772160"/>
              <a:gd name="connsiteX3" fmla="*/ 1483360 w 1483360"/>
              <a:gd name="connsiteY3" fmla="*/ 772160 h 772160"/>
              <a:gd name="connsiteX0" fmla="*/ 0 w 1642216"/>
              <a:gd name="connsiteY0" fmla="*/ 0 h 847802"/>
              <a:gd name="connsiteX1" fmla="*/ 1173592 w 1642216"/>
              <a:gd name="connsiteY1" fmla="*/ 409382 h 847802"/>
              <a:gd name="connsiteX2" fmla="*/ 1483360 w 1642216"/>
              <a:gd name="connsiteY2" fmla="*/ 772160 h 847802"/>
              <a:gd name="connsiteX3" fmla="*/ 1642216 w 1642216"/>
              <a:gd name="connsiteY3" fmla="*/ 847802 h 847802"/>
              <a:gd name="connsiteX0" fmla="*/ 0 w 1642216"/>
              <a:gd name="connsiteY0" fmla="*/ 0 h 847802"/>
              <a:gd name="connsiteX1" fmla="*/ 1173592 w 1642216"/>
              <a:gd name="connsiteY1" fmla="*/ 409382 h 847802"/>
              <a:gd name="connsiteX2" fmla="*/ 1642216 w 1642216"/>
              <a:gd name="connsiteY2" fmla="*/ 847802 h 847802"/>
              <a:gd name="connsiteX0" fmla="*/ 0 w 1642216"/>
              <a:gd name="connsiteY0" fmla="*/ 0 h 847802"/>
              <a:gd name="connsiteX1" fmla="*/ 1173592 w 1642216"/>
              <a:gd name="connsiteY1" fmla="*/ 409382 h 847802"/>
              <a:gd name="connsiteX2" fmla="*/ 1642216 w 1642216"/>
              <a:gd name="connsiteY2" fmla="*/ 847802 h 847802"/>
            </a:gdLst>
            <a:ahLst/>
            <a:cxnLst>
              <a:cxn ang="0">
                <a:pos x="connsiteX0" y="connsiteY0"/>
              </a:cxn>
              <a:cxn ang="0">
                <a:pos x="connsiteX1" y="connsiteY1"/>
              </a:cxn>
              <a:cxn ang="0">
                <a:pos x="connsiteX2" y="connsiteY2"/>
              </a:cxn>
            </a:cxnLst>
            <a:rect l="l" t="t" r="r" b="b"/>
            <a:pathLst>
              <a:path w="1642216" h="847802">
                <a:moveTo>
                  <a:pt x="0" y="0"/>
                </a:moveTo>
                <a:cubicBezTo>
                  <a:pt x="282786" y="47413"/>
                  <a:pt x="899889" y="268082"/>
                  <a:pt x="1173592" y="409382"/>
                </a:cubicBezTo>
                <a:cubicBezTo>
                  <a:pt x="1447295" y="550682"/>
                  <a:pt x="1638823" y="765110"/>
                  <a:pt x="1642216" y="847802"/>
                </a:cubicBezTo>
              </a:path>
            </a:pathLst>
          </a:custGeom>
          <a:noFill/>
          <a:ln>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2" name="文本框 191">
            <a:extLst>
              <a:ext uri="{FF2B5EF4-FFF2-40B4-BE49-F238E27FC236}">
                <a16:creationId xmlns:a16="http://schemas.microsoft.com/office/drawing/2014/main" id="{9313AB16-FFE0-48BA-95A9-5C09ED8387C4}"/>
              </a:ext>
            </a:extLst>
          </p:cNvPr>
          <p:cNvSpPr txBox="1"/>
          <p:nvPr/>
        </p:nvSpPr>
        <p:spPr>
          <a:xfrm>
            <a:off x="797182" y="3597228"/>
            <a:ext cx="575578" cy="322671"/>
          </a:xfrm>
          <a:prstGeom prst="rect">
            <a:avLst/>
          </a:prstGeom>
          <a:noFill/>
        </p:spPr>
        <p:txBody>
          <a:bodyPr wrap="square" rtlCol="0">
            <a:spAutoFit/>
          </a:bodyPr>
          <a:lstStyle/>
          <a:p>
            <a:r>
              <a:rPr lang="en-US" altLang="zh-CN" dirty="0">
                <a:cs typeface="+mn-ea"/>
                <a:sym typeface="+mn-lt"/>
              </a:rPr>
              <a:t>UE</a:t>
            </a:r>
            <a:endParaRPr lang="zh-CN" altLang="en-US" dirty="0">
              <a:cs typeface="+mn-ea"/>
              <a:sym typeface="+mn-lt"/>
            </a:endParaRPr>
          </a:p>
        </p:txBody>
      </p:sp>
      <p:sp>
        <p:nvSpPr>
          <p:cNvPr id="193" name="文本框 192">
            <a:extLst>
              <a:ext uri="{FF2B5EF4-FFF2-40B4-BE49-F238E27FC236}">
                <a16:creationId xmlns:a16="http://schemas.microsoft.com/office/drawing/2014/main" id="{978535B1-7787-4B51-A436-F5DB30C17616}"/>
              </a:ext>
            </a:extLst>
          </p:cNvPr>
          <p:cNvSpPr txBox="1"/>
          <p:nvPr/>
        </p:nvSpPr>
        <p:spPr>
          <a:xfrm>
            <a:off x="3585968" y="3939682"/>
            <a:ext cx="768373" cy="322671"/>
          </a:xfrm>
          <a:prstGeom prst="rect">
            <a:avLst/>
          </a:prstGeom>
          <a:noFill/>
        </p:spPr>
        <p:txBody>
          <a:bodyPr wrap="square" rtlCol="0">
            <a:spAutoFit/>
          </a:bodyPr>
          <a:lstStyle/>
          <a:p>
            <a:r>
              <a:rPr lang="en-US" altLang="zh-CN" dirty="0">
                <a:cs typeface="+mn-ea"/>
                <a:sym typeface="+mn-lt"/>
              </a:rPr>
              <a:t>RAN</a:t>
            </a:r>
            <a:endParaRPr lang="zh-CN" altLang="en-US" dirty="0">
              <a:cs typeface="+mn-ea"/>
              <a:sym typeface="+mn-lt"/>
            </a:endParaRPr>
          </a:p>
        </p:txBody>
      </p:sp>
      <p:sp>
        <p:nvSpPr>
          <p:cNvPr id="194" name="文本框 193">
            <a:extLst>
              <a:ext uri="{FF2B5EF4-FFF2-40B4-BE49-F238E27FC236}">
                <a16:creationId xmlns:a16="http://schemas.microsoft.com/office/drawing/2014/main" id="{E56994C0-C1DF-4123-88C5-86DF4A4457AE}"/>
              </a:ext>
            </a:extLst>
          </p:cNvPr>
          <p:cNvSpPr txBox="1"/>
          <p:nvPr/>
        </p:nvSpPr>
        <p:spPr>
          <a:xfrm>
            <a:off x="6283276" y="3767469"/>
            <a:ext cx="1124595" cy="564673"/>
          </a:xfrm>
          <a:prstGeom prst="rect">
            <a:avLst/>
          </a:prstGeom>
          <a:noFill/>
        </p:spPr>
        <p:txBody>
          <a:bodyPr wrap="square" rtlCol="0">
            <a:spAutoFit/>
          </a:bodyPr>
          <a:lstStyle/>
          <a:p>
            <a:pPr algn="ctr"/>
            <a:r>
              <a:rPr lang="en-US" altLang="zh-CN" dirty="0">
                <a:cs typeface="+mn-ea"/>
                <a:sym typeface="+mn-lt"/>
              </a:rPr>
              <a:t>CN</a:t>
            </a:r>
          </a:p>
          <a:p>
            <a:r>
              <a:rPr lang="en-US" altLang="zh-CN" dirty="0">
                <a:cs typeface="+mn-ea"/>
                <a:sym typeface="+mn-lt"/>
              </a:rPr>
              <a:t>(</a:t>
            </a:r>
            <a:r>
              <a:rPr lang="en-US" altLang="zh-CN" dirty="0" err="1">
                <a:cs typeface="+mn-ea"/>
                <a:sym typeface="+mn-lt"/>
              </a:rPr>
              <a:t>e.g.UPF</a:t>
            </a:r>
            <a:r>
              <a:rPr lang="en-US" altLang="zh-CN" dirty="0">
                <a:cs typeface="+mn-ea"/>
                <a:sym typeface="+mn-lt"/>
              </a:rPr>
              <a:t>)</a:t>
            </a:r>
            <a:endParaRPr lang="zh-CN" altLang="en-US" dirty="0">
              <a:cs typeface="+mn-ea"/>
              <a:sym typeface="+mn-lt"/>
            </a:endParaRPr>
          </a:p>
        </p:txBody>
      </p:sp>
      <p:sp>
        <p:nvSpPr>
          <p:cNvPr id="195" name="文本框 194">
            <a:extLst>
              <a:ext uri="{FF2B5EF4-FFF2-40B4-BE49-F238E27FC236}">
                <a16:creationId xmlns:a16="http://schemas.microsoft.com/office/drawing/2014/main" id="{7B0E1C61-FDAB-4EC1-9D13-28723560B4DB}"/>
              </a:ext>
            </a:extLst>
          </p:cNvPr>
          <p:cNvSpPr txBox="1"/>
          <p:nvPr/>
        </p:nvSpPr>
        <p:spPr>
          <a:xfrm>
            <a:off x="9553703" y="3122048"/>
            <a:ext cx="575578" cy="322671"/>
          </a:xfrm>
          <a:prstGeom prst="rect">
            <a:avLst/>
          </a:prstGeom>
          <a:noFill/>
        </p:spPr>
        <p:txBody>
          <a:bodyPr wrap="square" rtlCol="0">
            <a:spAutoFit/>
          </a:bodyPr>
          <a:lstStyle/>
          <a:p>
            <a:r>
              <a:rPr lang="en-US" altLang="zh-CN" dirty="0">
                <a:cs typeface="+mn-ea"/>
                <a:sym typeface="+mn-lt"/>
              </a:rPr>
              <a:t>DN</a:t>
            </a:r>
            <a:endParaRPr lang="zh-CN" altLang="en-US" dirty="0">
              <a:cs typeface="+mn-ea"/>
              <a:sym typeface="+mn-lt"/>
            </a:endParaRPr>
          </a:p>
        </p:txBody>
      </p:sp>
      <mc:AlternateContent xmlns:mc="http://schemas.openxmlformats.org/markup-compatibility/2006" xmlns:a14="http://schemas.microsoft.com/office/drawing/2010/main">
        <mc:Choice Requires="a14">
          <p:sp>
            <p:nvSpPr>
              <p:cNvPr id="197" name="文本框 196">
                <a:extLst>
                  <a:ext uri="{FF2B5EF4-FFF2-40B4-BE49-F238E27FC236}">
                    <a16:creationId xmlns:a16="http://schemas.microsoft.com/office/drawing/2014/main" id="{30651BF9-9A7F-46CF-BD40-C5A20898DCE5}"/>
                  </a:ext>
                </a:extLst>
              </p:cNvPr>
              <p:cNvSpPr txBox="1"/>
              <p:nvPr/>
            </p:nvSpPr>
            <p:spPr>
              <a:xfrm rot="20953178">
                <a:off x="2139973" y="1920852"/>
                <a:ext cx="2204245" cy="215113"/>
              </a:xfrm>
              <a:prstGeom prst="rect">
                <a:avLst/>
              </a:prstGeom>
              <a:noFill/>
            </p:spPr>
            <p:txBody>
              <a:bodyPr wrap="square" rtlCol="0">
                <a:spAutoFit/>
              </a:bodyPr>
              <a:lstStyle/>
              <a:p>
                <a:r>
                  <a:rPr lang="en-US" altLang="zh-CN" sz="1000" dirty="0">
                    <a:solidFill>
                      <a:schemeClr val="tx1"/>
                    </a:solidFill>
                    <a:cs typeface="+mn-ea"/>
                    <a:sym typeface="+mn-lt"/>
                  </a:rPr>
                  <a:t>observed </a:t>
                </a:r>
                <a14:m>
                  <m:oMath xmlns:m="http://schemas.openxmlformats.org/officeDocument/2006/math">
                    <m:sSub>
                      <m:sSubPr>
                        <m:ctrlPr>
                          <a:rPr lang="zh-CN" altLang="zh-CN" sz="1000" i="1">
                            <a:solidFill>
                              <a:schemeClr val="tx1"/>
                            </a:solidFill>
                            <a:latin typeface="Cambria Math" panose="02040503050406030204" pitchFamily="18" charset="0"/>
                            <a:cs typeface="+mn-ea"/>
                            <a:sym typeface="+mn-lt"/>
                          </a:rPr>
                        </m:ctrlPr>
                      </m:sSubPr>
                      <m:e>
                        <m:r>
                          <m:rPr>
                            <m:sty m:val="p"/>
                          </m:rPr>
                          <a:rPr lang="en-US" altLang="zh-CN" sz="1000" i="0">
                            <a:solidFill>
                              <a:schemeClr val="tx1"/>
                            </a:solidFill>
                            <a:latin typeface="Cambria Math" panose="02040503050406030204" pitchFamily="18" charset="0"/>
                            <a:cs typeface="+mn-ea"/>
                            <a:sym typeface="+mn-lt"/>
                          </a:rPr>
                          <m:t>h</m:t>
                        </m:r>
                      </m:e>
                      <m:sub>
                        <m:r>
                          <a:rPr lang="en-US" altLang="zh-CN" sz="1000" i="0">
                            <a:solidFill>
                              <a:schemeClr val="tx1"/>
                            </a:solidFill>
                            <a:latin typeface="Cambria Math" panose="02040503050406030204" pitchFamily="18" charset="0"/>
                            <a:cs typeface="+mn-ea"/>
                            <a:sym typeface="+mn-lt"/>
                          </a:rPr>
                          <m:t>1</m:t>
                        </m:r>
                      </m:sub>
                    </m:sSub>
                  </m:oMath>
                </a14:m>
                <a:r>
                  <a:rPr lang="en-US" altLang="zh-CN" sz="1000" dirty="0">
                    <a:cs typeface="+mn-ea"/>
                    <a:sym typeface="+mn-lt"/>
                  </a:rPr>
                  <a:t>=1.2</a:t>
                </a:r>
                <a:endParaRPr lang="zh-CN" altLang="en-US" sz="1000" dirty="0">
                  <a:cs typeface="+mn-ea"/>
                  <a:sym typeface="+mn-lt"/>
                </a:endParaRPr>
              </a:p>
            </p:txBody>
          </p:sp>
        </mc:Choice>
        <mc:Fallback xmlns="">
          <p:sp>
            <p:nvSpPr>
              <p:cNvPr id="197" name="文本框 196">
                <a:extLst>
                  <a:ext uri="{FF2B5EF4-FFF2-40B4-BE49-F238E27FC236}">
                    <a16:creationId xmlns:a16="http://schemas.microsoft.com/office/drawing/2014/main" id="{30651BF9-9A7F-46CF-BD40-C5A20898DCE5}"/>
                  </a:ext>
                </a:extLst>
              </p:cNvPr>
              <p:cNvSpPr txBox="1">
                <a:spLocks noRot="1" noChangeAspect="1" noMove="1" noResize="1" noEditPoints="1" noAdjustHandles="1" noChangeArrowheads="1" noChangeShapeType="1" noTextEdit="1"/>
              </p:cNvSpPr>
              <p:nvPr/>
            </p:nvSpPr>
            <p:spPr>
              <a:xfrm rot="20953178">
                <a:off x="2139973" y="1920852"/>
                <a:ext cx="2204245" cy="215113"/>
              </a:xfrm>
              <a:prstGeom prst="rect">
                <a:avLst/>
              </a:prstGeom>
              <a:blipFill>
                <a:blip r:embed="rId3"/>
                <a:stretch>
                  <a:fillRect b="-9709"/>
                </a:stretch>
              </a:blipFill>
            </p:spPr>
            <p:txBody>
              <a:bodyPr/>
              <a:lstStyle/>
              <a:p>
                <a:r>
                  <a:rPr lang="zh-CN" altLang="en-US">
                    <a:noFill/>
                  </a:rPr>
                  <a:t> </a:t>
                </a:r>
              </a:p>
            </p:txBody>
          </p:sp>
        </mc:Fallback>
      </mc:AlternateContent>
      <p:sp>
        <p:nvSpPr>
          <p:cNvPr id="198" name="任意多边形: 形状 197">
            <a:extLst>
              <a:ext uri="{FF2B5EF4-FFF2-40B4-BE49-F238E27FC236}">
                <a16:creationId xmlns:a16="http://schemas.microsoft.com/office/drawing/2014/main" id="{79A050D6-2262-4B31-AECA-7B0126D7355E}"/>
              </a:ext>
            </a:extLst>
          </p:cNvPr>
          <p:cNvSpPr/>
          <p:nvPr/>
        </p:nvSpPr>
        <p:spPr>
          <a:xfrm>
            <a:off x="5657854" y="1974344"/>
            <a:ext cx="3737513" cy="640227"/>
          </a:xfrm>
          <a:custGeom>
            <a:avLst/>
            <a:gdLst>
              <a:gd name="connsiteX0" fmla="*/ 0 w 2997200"/>
              <a:gd name="connsiteY0" fmla="*/ 0 h 701040"/>
              <a:gd name="connsiteX1" fmla="*/ 1778000 w 2997200"/>
              <a:gd name="connsiteY1" fmla="*/ 294640 h 701040"/>
              <a:gd name="connsiteX2" fmla="*/ 2997200 w 2997200"/>
              <a:gd name="connsiteY2" fmla="*/ 701040 h 701040"/>
            </a:gdLst>
            <a:ahLst/>
            <a:cxnLst>
              <a:cxn ang="0">
                <a:pos x="connsiteX0" y="connsiteY0"/>
              </a:cxn>
              <a:cxn ang="0">
                <a:pos x="connsiteX1" y="connsiteY1"/>
              </a:cxn>
              <a:cxn ang="0">
                <a:pos x="connsiteX2" y="connsiteY2"/>
              </a:cxn>
            </a:cxnLst>
            <a:rect l="l" t="t" r="r" b="b"/>
            <a:pathLst>
              <a:path w="2997200" h="701040">
                <a:moveTo>
                  <a:pt x="0" y="0"/>
                </a:moveTo>
                <a:cubicBezTo>
                  <a:pt x="639233" y="88900"/>
                  <a:pt x="1278467" y="177800"/>
                  <a:pt x="1778000" y="294640"/>
                </a:cubicBezTo>
                <a:cubicBezTo>
                  <a:pt x="2277533" y="411480"/>
                  <a:pt x="2637366" y="556260"/>
                  <a:pt x="2997200" y="701040"/>
                </a:cubicBezTo>
              </a:path>
            </a:pathLst>
          </a:custGeom>
          <a:noFill/>
          <a:ln>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mc:AlternateContent xmlns:mc="http://schemas.openxmlformats.org/markup-compatibility/2006" xmlns:a14="http://schemas.microsoft.com/office/drawing/2010/main">
        <mc:Choice Requires="a14">
          <p:sp>
            <p:nvSpPr>
              <p:cNvPr id="199" name="矩形 198">
                <a:extLst>
                  <a:ext uri="{FF2B5EF4-FFF2-40B4-BE49-F238E27FC236}">
                    <a16:creationId xmlns:a16="http://schemas.microsoft.com/office/drawing/2014/main" id="{BB6149E0-F549-468C-B1A5-342926BFB5C1}"/>
                  </a:ext>
                </a:extLst>
              </p:cNvPr>
              <p:cNvSpPr/>
              <p:nvPr/>
            </p:nvSpPr>
            <p:spPr>
              <a:xfrm>
                <a:off x="7960168" y="995148"/>
                <a:ext cx="3896691" cy="322671"/>
              </a:xfrm>
              <a:prstGeom prst="rect">
                <a:avLst/>
              </a:prstGeom>
            </p:spPr>
            <p:txBody>
              <a:bodyPr wrap="square">
                <a:spAutoFit/>
              </a:bodyPr>
              <a:lstStyle/>
              <a:p>
                <a:pPr marL="12700" lvl="2" fontAlgn="auto">
                  <a:buClr>
                    <a:srgbClr val="461100"/>
                  </a:buClr>
                  <a:buFontTx/>
                  <a:buNone/>
                </a:pPr>
                <a14:m>
                  <m:oMathPara xmlns:m="http://schemas.openxmlformats.org/officeDocument/2006/math">
                    <m:oMathParaPr>
                      <m:jc m:val="centerGroup"/>
                    </m:oMathParaPr>
                    <m:oMath xmlns:m="http://schemas.openxmlformats.org/officeDocument/2006/math">
                      <m:r>
                        <m:rPr>
                          <m:sty m:val="p"/>
                        </m:rPr>
                        <a:rPr lang="en-US" altLang="zh-CN" i="1" smtClean="0">
                          <a:solidFill>
                            <a:srgbClr val="002060"/>
                          </a:solidFill>
                          <a:latin typeface="Cambria Math" panose="02040503050406030204" pitchFamily="18" charset="0"/>
                          <a:cs typeface="+mn-ea"/>
                          <a:sym typeface="+mn-lt"/>
                        </a:rPr>
                        <m:t>y</m:t>
                      </m:r>
                      <m:r>
                        <a:rPr lang="en-US" altLang="zh-CN" b="0" i="1" smtClean="0">
                          <a:solidFill>
                            <a:srgbClr val="002060"/>
                          </a:solidFill>
                          <a:latin typeface="Cambria Math" panose="02040503050406030204" pitchFamily="18" charset="0"/>
                          <a:cs typeface="+mn-ea"/>
                          <a:sym typeface="+mn-lt"/>
                        </a:rPr>
                        <m:t>   </m:t>
                      </m:r>
                      <m:r>
                        <a:rPr lang="en-GB" altLang="zh-CN" b="0" i="1">
                          <a:solidFill>
                            <a:srgbClr val="002060"/>
                          </a:solidFill>
                          <a:latin typeface="Cambria Math" panose="02040503050406030204" pitchFamily="18" charset="0"/>
                          <a:cs typeface="+mn-ea"/>
                          <a:sym typeface="+mn-lt"/>
                        </a:rPr>
                        <m:t>=</m:t>
                      </m:r>
                      <m:sSub>
                        <m:sSubPr>
                          <m:ctrlPr>
                            <a:rPr lang="zh-CN" altLang="zh-CN" i="1">
                              <a:solidFill>
                                <a:srgbClr val="002060"/>
                              </a:solidFill>
                              <a:latin typeface="Cambria Math" panose="02040503050406030204" pitchFamily="18" charset="0"/>
                              <a:cs typeface="+mn-ea"/>
                              <a:sym typeface="+mn-lt"/>
                            </a:rPr>
                          </m:ctrlPr>
                        </m:sSubPr>
                        <m:e>
                          <m:r>
                            <a:rPr lang="en-US" altLang="zh-CN" b="0" i="1" smtClean="0">
                              <a:solidFill>
                                <a:srgbClr val="002060"/>
                              </a:solidFill>
                              <a:latin typeface="Cambria Math" panose="02040503050406030204" pitchFamily="18" charset="0"/>
                              <a:cs typeface="+mn-ea"/>
                              <a:sym typeface="+mn-lt"/>
                            </a:rPr>
                            <m:t>h</m:t>
                          </m:r>
                        </m:e>
                        <m:sub>
                          <m:r>
                            <a:rPr lang="en-US" altLang="zh-CN" b="0" i="1" smtClean="0">
                              <a:solidFill>
                                <a:srgbClr val="002060"/>
                              </a:solidFill>
                              <a:latin typeface="Cambria Math" panose="02040503050406030204" pitchFamily="18" charset="0"/>
                              <a:cs typeface="+mn-ea"/>
                              <a:sym typeface="+mn-lt"/>
                            </a:rPr>
                            <m:t>1</m:t>
                          </m:r>
                        </m:sub>
                      </m:sSub>
                      <m:r>
                        <a:rPr lang="en-US" altLang="zh-CN" b="0" i="1" smtClean="0">
                          <a:solidFill>
                            <a:srgbClr val="002060"/>
                          </a:solidFill>
                          <a:latin typeface="Cambria Math" panose="02040503050406030204" pitchFamily="18" charset="0"/>
                          <a:cs typeface="+mn-ea"/>
                          <a:sym typeface="+mn-lt"/>
                        </a:rPr>
                        <m:t>(</m:t>
                      </m:r>
                      <m:r>
                        <a:rPr lang="en-US" altLang="zh-CN" b="0" i="1" smtClean="0">
                          <a:solidFill>
                            <a:srgbClr val="002060"/>
                          </a:solidFill>
                          <a:latin typeface="Cambria Math" panose="02040503050406030204" pitchFamily="18" charset="0"/>
                          <a:cs typeface="+mn-ea"/>
                          <a:sym typeface="+mn-lt"/>
                        </a:rPr>
                        <m:t>𝑥</m:t>
                      </m:r>
                      <m:r>
                        <a:rPr lang="en-US" altLang="zh-CN" b="0" i="1" smtClean="0">
                          <a:solidFill>
                            <a:srgbClr val="002060"/>
                          </a:solidFill>
                          <a:latin typeface="Cambria Math" panose="02040503050406030204" pitchFamily="18" charset="0"/>
                          <a:cs typeface="+mn-ea"/>
                          <a:sym typeface="+mn-lt"/>
                        </a:rPr>
                        <m:t>)+</m:t>
                      </m:r>
                      <m:sSub>
                        <m:sSubPr>
                          <m:ctrlPr>
                            <a:rPr lang="zh-CN" altLang="zh-CN" i="1">
                              <a:solidFill>
                                <a:srgbClr val="002060"/>
                              </a:solidFill>
                              <a:latin typeface="Cambria Math" panose="02040503050406030204" pitchFamily="18" charset="0"/>
                              <a:cs typeface="+mn-ea"/>
                              <a:sym typeface="+mn-lt"/>
                            </a:rPr>
                          </m:ctrlPr>
                        </m:sSubPr>
                        <m:e>
                          <m:r>
                            <a:rPr lang="en-US" altLang="zh-CN" i="1">
                              <a:solidFill>
                                <a:srgbClr val="002060"/>
                              </a:solidFill>
                              <a:latin typeface="Cambria Math" panose="02040503050406030204" pitchFamily="18" charset="0"/>
                              <a:cs typeface="+mn-ea"/>
                              <a:sym typeface="+mn-lt"/>
                            </a:rPr>
                            <m:t>h</m:t>
                          </m:r>
                        </m:e>
                        <m:sub>
                          <m:r>
                            <a:rPr lang="en-US" altLang="zh-CN" b="0" i="1" smtClean="0">
                              <a:solidFill>
                                <a:srgbClr val="002060"/>
                              </a:solidFill>
                              <a:latin typeface="Cambria Math" panose="02040503050406030204" pitchFamily="18" charset="0"/>
                              <a:cs typeface="+mn-ea"/>
                              <a:sym typeface="+mn-lt"/>
                            </a:rPr>
                            <m:t>2</m:t>
                          </m:r>
                        </m:sub>
                      </m:sSub>
                      <m:r>
                        <a:rPr lang="en-US" altLang="zh-CN" i="1">
                          <a:solidFill>
                            <a:srgbClr val="002060"/>
                          </a:solidFill>
                          <a:latin typeface="Cambria Math" panose="02040503050406030204" pitchFamily="18" charset="0"/>
                          <a:cs typeface="+mn-ea"/>
                          <a:sym typeface="+mn-lt"/>
                        </a:rPr>
                        <m:t>(</m:t>
                      </m:r>
                      <m:r>
                        <a:rPr lang="en-US" altLang="zh-CN" i="1">
                          <a:solidFill>
                            <a:srgbClr val="002060"/>
                          </a:solidFill>
                          <a:latin typeface="Cambria Math" panose="02040503050406030204" pitchFamily="18" charset="0"/>
                          <a:cs typeface="+mn-ea"/>
                          <a:sym typeface="+mn-lt"/>
                        </a:rPr>
                        <m:t>𝑥</m:t>
                      </m:r>
                      <m:r>
                        <a:rPr lang="en-US" altLang="zh-CN" i="1">
                          <a:solidFill>
                            <a:srgbClr val="002060"/>
                          </a:solidFill>
                          <a:latin typeface="Cambria Math" panose="02040503050406030204" pitchFamily="18" charset="0"/>
                          <a:cs typeface="+mn-ea"/>
                          <a:sym typeface="+mn-lt"/>
                        </a:rPr>
                        <m:t>)+</m:t>
                      </m:r>
                      <m:sSub>
                        <m:sSubPr>
                          <m:ctrlPr>
                            <a:rPr lang="zh-CN" altLang="zh-CN" i="1">
                              <a:solidFill>
                                <a:srgbClr val="002060"/>
                              </a:solidFill>
                              <a:latin typeface="Cambria Math" panose="02040503050406030204" pitchFamily="18" charset="0"/>
                              <a:cs typeface="+mn-ea"/>
                              <a:sym typeface="+mn-lt"/>
                            </a:rPr>
                          </m:ctrlPr>
                        </m:sSubPr>
                        <m:e>
                          <m:r>
                            <a:rPr lang="en-US" altLang="zh-CN" i="1">
                              <a:solidFill>
                                <a:srgbClr val="002060"/>
                              </a:solidFill>
                              <a:latin typeface="Cambria Math" panose="02040503050406030204" pitchFamily="18" charset="0"/>
                              <a:cs typeface="+mn-ea"/>
                              <a:sym typeface="+mn-lt"/>
                            </a:rPr>
                            <m:t>h</m:t>
                          </m:r>
                        </m:e>
                        <m:sub>
                          <m:r>
                            <a:rPr lang="en-US" altLang="zh-CN" b="0" i="1" smtClean="0">
                              <a:solidFill>
                                <a:srgbClr val="002060"/>
                              </a:solidFill>
                              <a:latin typeface="Cambria Math" panose="02040503050406030204" pitchFamily="18" charset="0"/>
                              <a:cs typeface="+mn-ea"/>
                              <a:sym typeface="+mn-lt"/>
                            </a:rPr>
                            <m:t>3</m:t>
                          </m:r>
                        </m:sub>
                      </m:sSub>
                      <m:r>
                        <a:rPr lang="en-US" altLang="zh-CN" i="1">
                          <a:solidFill>
                            <a:srgbClr val="002060"/>
                          </a:solidFill>
                          <a:latin typeface="Cambria Math" panose="02040503050406030204" pitchFamily="18" charset="0"/>
                          <a:cs typeface="+mn-ea"/>
                          <a:sym typeface="+mn-lt"/>
                        </a:rPr>
                        <m:t>(</m:t>
                      </m:r>
                      <m:r>
                        <a:rPr lang="en-US" altLang="zh-CN" i="1">
                          <a:solidFill>
                            <a:srgbClr val="002060"/>
                          </a:solidFill>
                          <a:latin typeface="Cambria Math" panose="02040503050406030204" pitchFamily="18" charset="0"/>
                          <a:cs typeface="+mn-ea"/>
                          <a:sym typeface="+mn-lt"/>
                        </a:rPr>
                        <m:t>𝑥</m:t>
                      </m:r>
                      <m:r>
                        <a:rPr lang="en-US" altLang="zh-CN" i="1" smtClean="0">
                          <a:solidFill>
                            <a:srgbClr val="002060"/>
                          </a:solidFill>
                          <a:latin typeface="Cambria Math" panose="02040503050406030204" pitchFamily="18" charset="0"/>
                          <a:cs typeface="+mn-ea"/>
                          <a:sym typeface="+mn-lt"/>
                        </a:rPr>
                        <m:t>)</m:t>
                      </m:r>
                      <m:r>
                        <a:rPr lang="en-US" altLang="zh-CN" i="1">
                          <a:solidFill>
                            <a:srgbClr val="002060"/>
                          </a:solidFill>
                          <a:latin typeface="Cambria Math" panose="02040503050406030204" pitchFamily="18" charset="0"/>
                          <a:cs typeface="+mn-ea"/>
                          <a:sym typeface="+mn-lt"/>
                        </a:rPr>
                        <m:t>+</m:t>
                      </m:r>
                      <m:sSub>
                        <m:sSubPr>
                          <m:ctrlPr>
                            <a:rPr lang="zh-CN" altLang="zh-CN" i="1">
                              <a:solidFill>
                                <a:srgbClr val="002060"/>
                              </a:solidFill>
                              <a:latin typeface="Cambria Math" panose="02040503050406030204" pitchFamily="18" charset="0"/>
                              <a:cs typeface="+mn-ea"/>
                              <a:sym typeface="+mn-lt"/>
                            </a:rPr>
                          </m:ctrlPr>
                        </m:sSubPr>
                        <m:e>
                          <m:r>
                            <a:rPr lang="en-US" altLang="zh-CN" i="1">
                              <a:solidFill>
                                <a:srgbClr val="002060"/>
                              </a:solidFill>
                              <a:latin typeface="Cambria Math" panose="02040503050406030204" pitchFamily="18" charset="0"/>
                              <a:cs typeface="+mn-ea"/>
                              <a:sym typeface="+mn-lt"/>
                            </a:rPr>
                            <m:t>h</m:t>
                          </m:r>
                        </m:e>
                        <m:sub>
                          <m:r>
                            <a:rPr lang="en-US" altLang="zh-CN" b="0" i="1" smtClean="0">
                              <a:solidFill>
                                <a:srgbClr val="002060"/>
                              </a:solidFill>
                              <a:latin typeface="Cambria Math" panose="02040503050406030204" pitchFamily="18" charset="0"/>
                              <a:cs typeface="+mn-ea"/>
                              <a:sym typeface="+mn-lt"/>
                            </a:rPr>
                            <m:t>4</m:t>
                          </m:r>
                        </m:sub>
                      </m:sSub>
                      <m:r>
                        <a:rPr lang="en-US" altLang="zh-CN" i="1">
                          <a:solidFill>
                            <a:srgbClr val="002060"/>
                          </a:solidFill>
                          <a:latin typeface="Cambria Math" panose="02040503050406030204" pitchFamily="18" charset="0"/>
                          <a:cs typeface="+mn-ea"/>
                          <a:sym typeface="+mn-lt"/>
                        </a:rPr>
                        <m:t>(</m:t>
                      </m:r>
                      <m:r>
                        <a:rPr lang="en-US" altLang="zh-CN" i="1">
                          <a:solidFill>
                            <a:srgbClr val="002060"/>
                          </a:solidFill>
                          <a:latin typeface="Cambria Math" panose="02040503050406030204" pitchFamily="18" charset="0"/>
                          <a:cs typeface="+mn-ea"/>
                          <a:sym typeface="+mn-lt"/>
                        </a:rPr>
                        <m:t>𝑥</m:t>
                      </m:r>
                      <m:r>
                        <a:rPr lang="en-US" altLang="zh-CN" i="1">
                          <a:solidFill>
                            <a:srgbClr val="002060"/>
                          </a:solidFill>
                          <a:latin typeface="Cambria Math" panose="02040503050406030204" pitchFamily="18" charset="0"/>
                          <a:cs typeface="+mn-ea"/>
                          <a:sym typeface="+mn-lt"/>
                        </a:rPr>
                        <m:t>)</m:t>
                      </m:r>
                    </m:oMath>
                  </m:oMathPara>
                </a14:m>
                <a:endParaRPr lang="en-GB" altLang="zh-CN" b="0" i="1" dirty="0">
                  <a:solidFill>
                    <a:srgbClr val="002060"/>
                  </a:solidFill>
                  <a:cs typeface="+mn-ea"/>
                  <a:sym typeface="+mn-lt"/>
                </a:endParaRPr>
              </a:p>
            </p:txBody>
          </p:sp>
        </mc:Choice>
        <mc:Fallback xmlns="">
          <p:sp>
            <p:nvSpPr>
              <p:cNvPr id="199" name="矩形 198">
                <a:extLst>
                  <a:ext uri="{FF2B5EF4-FFF2-40B4-BE49-F238E27FC236}">
                    <a16:creationId xmlns:a16="http://schemas.microsoft.com/office/drawing/2014/main" id="{BB6149E0-F549-468C-B1A5-342926BFB5C1}"/>
                  </a:ext>
                </a:extLst>
              </p:cNvPr>
              <p:cNvSpPr>
                <a:spLocks noRot="1" noChangeAspect="1" noMove="1" noResize="1" noEditPoints="1" noAdjustHandles="1" noChangeArrowheads="1" noChangeShapeType="1" noTextEdit="1"/>
              </p:cNvSpPr>
              <p:nvPr/>
            </p:nvSpPr>
            <p:spPr>
              <a:xfrm>
                <a:off x="7960168" y="995148"/>
                <a:ext cx="3896691" cy="322671"/>
              </a:xfrm>
              <a:prstGeom prst="rect">
                <a:avLst/>
              </a:prstGeom>
              <a:blipFill>
                <a:blip r:embed="rId4"/>
                <a:stretch>
                  <a:fillRect b="-3018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06" name="文本框 205">
                <a:extLst>
                  <a:ext uri="{FF2B5EF4-FFF2-40B4-BE49-F238E27FC236}">
                    <a16:creationId xmlns:a16="http://schemas.microsoft.com/office/drawing/2014/main" id="{9C59E486-8ED8-4A94-B0D0-F6EC603476D6}"/>
                  </a:ext>
                </a:extLst>
              </p:cNvPr>
              <p:cNvSpPr txBox="1"/>
              <p:nvPr/>
            </p:nvSpPr>
            <p:spPr>
              <a:xfrm rot="19224485">
                <a:off x="3615929" y="2458230"/>
                <a:ext cx="1276563" cy="215113"/>
              </a:xfrm>
              <a:prstGeom prst="rect">
                <a:avLst/>
              </a:prstGeom>
              <a:noFill/>
            </p:spPr>
            <p:txBody>
              <a:bodyPr wrap="square" rtlCol="0">
                <a:spAutoFit/>
              </a:bodyPr>
              <a:lstStyle/>
              <a:p>
                <a:r>
                  <a:rPr lang="en-US" altLang="zh-CN" sz="1000" dirty="0">
                    <a:cs typeface="+mn-ea"/>
                    <a:sym typeface="+mn-lt"/>
                  </a:rPr>
                  <a:t>observed </a:t>
                </a:r>
                <a14:m>
                  <m:oMath xmlns:m="http://schemas.openxmlformats.org/officeDocument/2006/math">
                    <m:sSub>
                      <m:sSubPr>
                        <m:ctrlPr>
                          <a:rPr lang="zh-CN" altLang="zh-CN" sz="1000" i="1">
                            <a:latin typeface="Cambria Math" panose="02040503050406030204" pitchFamily="18" charset="0"/>
                            <a:cs typeface="+mn-ea"/>
                            <a:sym typeface="+mn-lt"/>
                          </a:rPr>
                        </m:ctrlPr>
                      </m:sSubPr>
                      <m:e>
                        <m:r>
                          <m:rPr>
                            <m:sty m:val="p"/>
                          </m:rPr>
                          <a:rPr lang="en-US" altLang="zh-CN" sz="1000">
                            <a:latin typeface="Cambria Math" panose="02040503050406030204" pitchFamily="18" charset="0"/>
                            <a:cs typeface="+mn-ea"/>
                            <a:sym typeface="+mn-lt"/>
                          </a:rPr>
                          <m:t>h</m:t>
                        </m:r>
                      </m:e>
                      <m:sub>
                        <m:r>
                          <a:rPr lang="en-US" altLang="zh-CN" sz="1000" b="0" i="0" smtClean="0">
                            <a:latin typeface="Cambria Math" panose="02040503050406030204" pitchFamily="18" charset="0"/>
                            <a:cs typeface="+mn-ea"/>
                            <a:sym typeface="+mn-lt"/>
                          </a:rPr>
                          <m:t>2</m:t>
                        </m:r>
                      </m:sub>
                    </m:sSub>
                  </m:oMath>
                </a14:m>
                <a:r>
                  <a:rPr lang="en-US" altLang="zh-CN" sz="1000" dirty="0">
                    <a:cs typeface="+mn-ea"/>
                    <a:sym typeface="+mn-lt"/>
                  </a:rPr>
                  <a:t>=0.4</a:t>
                </a:r>
                <a:endParaRPr lang="zh-CN" altLang="en-US" sz="1000" dirty="0">
                  <a:cs typeface="+mn-ea"/>
                  <a:sym typeface="+mn-lt"/>
                </a:endParaRPr>
              </a:p>
            </p:txBody>
          </p:sp>
        </mc:Choice>
        <mc:Fallback xmlns="">
          <p:sp>
            <p:nvSpPr>
              <p:cNvPr id="206" name="文本框 205">
                <a:extLst>
                  <a:ext uri="{FF2B5EF4-FFF2-40B4-BE49-F238E27FC236}">
                    <a16:creationId xmlns:a16="http://schemas.microsoft.com/office/drawing/2014/main" id="{9C59E486-8ED8-4A94-B0D0-F6EC603476D6}"/>
                  </a:ext>
                </a:extLst>
              </p:cNvPr>
              <p:cNvSpPr txBox="1">
                <a:spLocks noRot="1" noChangeAspect="1" noMove="1" noResize="1" noEditPoints="1" noAdjustHandles="1" noChangeArrowheads="1" noChangeShapeType="1" noTextEdit="1"/>
              </p:cNvSpPr>
              <p:nvPr/>
            </p:nvSpPr>
            <p:spPr>
              <a:xfrm rot="19224485">
                <a:off x="3615929" y="2458230"/>
                <a:ext cx="1276563" cy="215113"/>
              </a:xfrm>
              <a:prstGeom prst="rect">
                <a:avLst/>
              </a:prstGeom>
              <a:blipFill>
                <a:blip r:embed="rId5"/>
                <a:stretch>
                  <a:fillRect b="-370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07" name="文本框 206">
                <a:extLst>
                  <a:ext uri="{FF2B5EF4-FFF2-40B4-BE49-F238E27FC236}">
                    <a16:creationId xmlns:a16="http://schemas.microsoft.com/office/drawing/2014/main" id="{EA00C74A-E7B8-4A56-9DD6-7C9B722311E3}"/>
                  </a:ext>
                </a:extLst>
              </p:cNvPr>
              <p:cNvSpPr txBox="1"/>
              <p:nvPr/>
            </p:nvSpPr>
            <p:spPr>
              <a:xfrm rot="1677441">
                <a:off x="5864722" y="2585001"/>
                <a:ext cx="2067919" cy="215113"/>
              </a:xfrm>
              <a:prstGeom prst="rect">
                <a:avLst/>
              </a:prstGeom>
              <a:noFill/>
            </p:spPr>
            <p:txBody>
              <a:bodyPr wrap="square" rtlCol="0">
                <a:spAutoFit/>
              </a:bodyPr>
              <a:lstStyle/>
              <a:p>
                <a:r>
                  <a:rPr lang="en-US" altLang="zh-CN" sz="1000" dirty="0">
                    <a:cs typeface="+mn-ea"/>
                    <a:sym typeface="+mn-lt"/>
                  </a:rPr>
                  <a:t>observed </a:t>
                </a:r>
                <a14:m>
                  <m:oMath xmlns:m="http://schemas.openxmlformats.org/officeDocument/2006/math">
                    <m:sSub>
                      <m:sSubPr>
                        <m:ctrlPr>
                          <a:rPr lang="zh-CN" altLang="zh-CN" sz="1000" i="1">
                            <a:latin typeface="Cambria Math" panose="02040503050406030204" pitchFamily="18" charset="0"/>
                            <a:cs typeface="+mn-ea"/>
                            <a:sym typeface="+mn-lt"/>
                          </a:rPr>
                        </m:ctrlPr>
                      </m:sSubPr>
                      <m:e>
                        <m:r>
                          <m:rPr>
                            <m:sty m:val="p"/>
                          </m:rPr>
                          <a:rPr lang="en-US" altLang="zh-CN" sz="1000">
                            <a:latin typeface="Cambria Math" panose="02040503050406030204" pitchFamily="18" charset="0"/>
                            <a:cs typeface="+mn-ea"/>
                            <a:sym typeface="+mn-lt"/>
                          </a:rPr>
                          <m:t>h</m:t>
                        </m:r>
                      </m:e>
                      <m:sub>
                        <m:r>
                          <a:rPr lang="en-US" altLang="zh-CN" sz="1000" b="0" i="0" smtClean="0">
                            <a:latin typeface="Cambria Math" panose="02040503050406030204" pitchFamily="18" charset="0"/>
                            <a:cs typeface="+mn-ea"/>
                            <a:sym typeface="+mn-lt"/>
                          </a:rPr>
                          <m:t>3</m:t>
                        </m:r>
                      </m:sub>
                    </m:sSub>
                  </m:oMath>
                </a14:m>
                <a:r>
                  <a:rPr lang="en-US" altLang="zh-CN" sz="1000" dirty="0">
                    <a:cs typeface="+mn-ea"/>
                    <a:sym typeface="+mn-lt"/>
                  </a:rPr>
                  <a:t>=1</a:t>
                </a:r>
                <a:endParaRPr lang="zh-CN" altLang="en-US" sz="1000" dirty="0">
                  <a:cs typeface="+mn-ea"/>
                  <a:sym typeface="+mn-lt"/>
                </a:endParaRPr>
              </a:p>
            </p:txBody>
          </p:sp>
        </mc:Choice>
        <mc:Fallback xmlns="">
          <p:sp>
            <p:nvSpPr>
              <p:cNvPr id="207" name="文本框 206">
                <a:extLst>
                  <a:ext uri="{FF2B5EF4-FFF2-40B4-BE49-F238E27FC236}">
                    <a16:creationId xmlns:a16="http://schemas.microsoft.com/office/drawing/2014/main" id="{EA00C74A-E7B8-4A56-9DD6-7C9B722311E3}"/>
                  </a:ext>
                </a:extLst>
              </p:cNvPr>
              <p:cNvSpPr txBox="1">
                <a:spLocks noRot="1" noChangeAspect="1" noMove="1" noResize="1" noEditPoints="1" noAdjustHandles="1" noChangeArrowheads="1" noChangeShapeType="1" noTextEdit="1"/>
              </p:cNvSpPr>
              <p:nvPr/>
            </p:nvSpPr>
            <p:spPr>
              <a:xfrm rot="1677441">
                <a:off x="5864722" y="2585001"/>
                <a:ext cx="2067919" cy="215113"/>
              </a:xfrm>
              <a:prstGeom prst="rect">
                <a:avLst/>
              </a:prstGeom>
              <a:blipFill>
                <a:blip r:embed="rId6"/>
                <a:stretch>
                  <a:fillRect l="-946"/>
                </a:stretch>
              </a:blipFill>
            </p:spPr>
            <p:txBody>
              <a:bodyPr/>
              <a:lstStyle/>
              <a:p>
                <a:r>
                  <a:rPr lang="zh-CN" altLang="en-US">
                    <a:noFill/>
                  </a:rPr>
                  <a:t> </a:t>
                </a:r>
              </a:p>
            </p:txBody>
          </p:sp>
        </mc:Fallback>
      </mc:AlternateContent>
      <p:sp>
        <p:nvSpPr>
          <p:cNvPr id="210" name="文本框 209">
            <a:extLst>
              <a:ext uri="{FF2B5EF4-FFF2-40B4-BE49-F238E27FC236}">
                <a16:creationId xmlns:a16="http://schemas.microsoft.com/office/drawing/2014/main" id="{D94BC8E6-3E52-4820-BEF7-B54ACA6F003E}"/>
              </a:ext>
            </a:extLst>
          </p:cNvPr>
          <p:cNvSpPr txBox="1"/>
          <p:nvPr/>
        </p:nvSpPr>
        <p:spPr>
          <a:xfrm>
            <a:off x="1048860" y="4000295"/>
            <a:ext cx="2061712" cy="246221"/>
          </a:xfrm>
          <a:prstGeom prst="rect">
            <a:avLst/>
          </a:prstGeom>
          <a:noFill/>
        </p:spPr>
        <p:txBody>
          <a:bodyPr wrap="square" rtlCol="0">
            <a:spAutoFit/>
          </a:bodyPr>
          <a:lstStyle/>
          <a:p>
            <a:r>
              <a:rPr lang="en-US" altLang="zh-CN" sz="1000" dirty="0">
                <a:solidFill>
                  <a:srgbClr val="00B0F0"/>
                </a:solidFill>
                <a:cs typeface="+mn-ea"/>
                <a:sym typeface="+mn-lt"/>
              </a:rPr>
              <a:t>UE Local decision on X based on h1</a:t>
            </a:r>
            <a:endParaRPr lang="zh-CN" altLang="en-US" sz="1000" dirty="0">
              <a:solidFill>
                <a:srgbClr val="00B0F0"/>
              </a:solidFill>
              <a:cs typeface="+mn-ea"/>
              <a:sym typeface="+mn-lt"/>
            </a:endParaRPr>
          </a:p>
        </p:txBody>
      </p:sp>
      <p:grpSp>
        <p:nvGrpSpPr>
          <p:cNvPr id="211" name="组合 210">
            <a:extLst>
              <a:ext uri="{FF2B5EF4-FFF2-40B4-BE49-F238E27FC236}">
                <a16:creationId xmlns:a16="http://schemas.microsoft.com/office/drawing/2014/main" id="{476B3039-CFE6-4BE2-9399-4A8CEF63E535}"/>
              </a:ext>
            </a:extLst>
          </p:cNvPr>
          <p:cNvGrpSpPr/>
          <p:nvPr/>
        </p:nvGrpSpPr>
        <p:grpSpPr>
          <a:xfrm>
            <a:off x="4533948" y="1578962"/>
            <a:ext cx="1025614" cy="526591"/>
            <a:chOff x="5849871" y="1278585"/>
            <a:chExt cx="1065653" cy="602741"/>
          </a:xfrm>
        </p:grpSpPr>
        <p:sp>
          <p:nvSpPr>
            <p:cNvPr id="212" name="矩形 211">
              <a:extLst>
                <a:ext uri="{FF2B5EF4-FFF2-40B4-BE49-F238E27FC236}">
                  <a16:creationId xmlns:a16="http://schemas.microsoft.com/office/drawing/2014/main" id="{4D4D2B37-AF83-44F6-B832-619B610DE0C1}"/>
                </a:ext>
              </a:extLst>
            </p:cNvPr>
            <p:cNvSpPr/>
            <p:nvPr/>
          </p:nvSpPr>
          <p:spPr>
            <a:xfrm>
              <a:off x="5849871" y="1278585"/>
              <a:ext cx="1065653" cy="602741"/>
            </a:xfrm>
            <a:prstGeom prst="rect">
              <a:avLst/>
            </a:prstGeom>
            <a:solidFill>
              <a:schemeClr val="bg1"/>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13" name="文本框 212">
              <a:extLst>
                <a:ext uri="{FF2B5EF4-FFF2-40B4-BE49-F238E27FC236}">
                  <a16:creationId xmlns:a16="http://schemas.microsoft.com/office/drawing/2014/main" id="{B6DE7FA1-5968-4242-9853-D53A8CCC4912}"/>
                </a:ext>
              </a:extLst>
            </p:cNvPr>
            <p:cNvSpPr txBox="1"/>
            <p:nvPr/>
          </p:nvSpPr>
          <p:spPr>
            <a:xfrm>
              <a:off x="6029851" y="1306328"/>
              <a:ext cx="668759" cy="369332"/>
            </a:xfrm>
            <a:prstGeom prst="rect">
              <a:avLst/>
            </a:prstGeom>
            <a:noFill/>
          </p:spPr>
          <p:txBody>
            <a:bodyPr wrap="square" rtlCol="0">
              <a:spAutoFit/>
            </a:bodyPr>
            <a:lstStyle/>
            <a:p>
              <a:r>
                <a:rPr lang="en-US" altLang="zh-CN" dirty="0">
                  <a:cs typeface="+mn-ea"/>
                  <a:sym typeface="+mn-lt"/>
                </a:rPr>
                <a:t>PCF</a:t>
              </a:r>
              <a:endParaRPr lang="zh-CN" altLang="en-US" dirty="0">
                <a:cs typeface="+mn-ea"/>
                <a:sym typeface="+mn-lt"/>
              </a:endParaRPr>
            </a:p>
          </p:txBody>
        </p:sp>
      </p:grpSp>
      <p:sp>
        <p:nvSpPr>
          <p:cNvPr id="215" name="箭头: 下弧形 214">
            <a:extLst>
              <a:ext uri="{FF2B5EF4-FFF2-40B4-BE49-F238E27FC236}">
                <a16:creationId xmlns:a16="http://schemas.microsoft.com/office/drawing/2014/main" id="{ED0D5D0D-7A2A-4820-A705-5D7ADF7333F1}"/>
              </a:ext>
            </a:extLst>
          </p:cNvPr>
          <p:cNvSpPr/>
          <p:nvPr/>
        </p:nvSpPr>
        <p:spPr>
          <a:xfrm flipH="1">
            <a:off x="10216679" y="3440234"/>
            <a:ext cx="690946" cy="265867"/>
          </a:xfrm>
          <a:prstGeom prst="curvedUpArrow">
            <a:avLst/>
          </a:prstGeom>
          <a:solidFill>
            <a:srgbClr val="00B0F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pic>
        <p:nvPicPr>
          <p:cNvPr id="216" name="图形 215">
            <a:extLst>
              <a:ext uri="{FF2B5EF4-FFF2-40B4-BE49-F238E27FC236}">
                <a16:creationId xmlns:a16="http://schemas.microsoft.com/office/drawing/2014/main" id="{7277A00F-9868-4CD6-B4F8-E5A96B8857AE}"/>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187136" y="1833156"/>
            <a:ext cx="374581" cy="313349"/>
          </a:xfrm>
          <a:prstGeom prst="rect">
            <a:avLst/>
          </a:prstGeom>
        </p:spPr>
      </p:pic>
      <p:pic>
        <p:nvPicPr>
          <p:cNvPr id="217" name="图形 216">
            <a:extLst>
              <a:ext uri="{FF2B5EF4-FFF2-40B4-BE49-F238E27FC236}">
                <a16:creationId xmlns:a16="http://schemas.microsoft.com/office/drawing/2014/main" id="{CB2B257E-4E86-46E2-AF55-A78D38B2DD28}"/>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946909" y="2783630"/>
            <a:ext cx="374581" cy="313349"/>
          </a:xfrm>
          <a:prstGeom prst="rect">
            <a:avLst/>
          </a:prstGeom>
        </p:spPr>
      </p:pic>
      <p:pic>
        <p:nvPicPr>
          <p:cNvPr id="218" name="图形 217">
            <a:extLst>
              <a:ext uri="{FF2B5EF4-FFF2-40B4-BE49-F238E27FC236}">
                <a16:creationId xmlns:a16="http://schemas.microsoft.com/office/drawing/2014/main" id="{EB92719D-3619-442B-93B1-ABCAD2BC4A4D}"/>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59857" y="3148883"/>
            <a:ext cx="374581" cy="313349"/>
          </a:xfrm>
          <a:prstGeom prst="rect">
            <a:avLst/>
          </a:prstGeom>
        </p:spPr>
      </p:pic>
      <p:pic>
        <p:nvPicPr>
          <p:cNvPr id="219" name="图形 218">
            <a:extLst>
              <a:ext uri="{FF2B5EF4-FFF2-40B4-BE49-F238E27FC236}">
                <a16:creationId xmlns:a16="http://schemas.microsoft.com/office/drawing/2014/main" id="{DDA62BF2-741C-4C9B-B05F-54D4025BB6C7}"/>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33820" y="3217942"/>
            <a:ext cx="374581" cy="313349"/>
          </a:xfrm>
          <a:prstGeom prst="rect">
            <a:avLst/>
          </a:prstGeom>
        </p:spPr>
      </p:pic>
      <p:pic>
        <p:nvPicPr>
          <p:cNvPr id="220" name="图形 219">
            <a:extLst>
              <a:ext uri="{FF2B5EF4-FFF2-40B4-BE49-F238E27FC236}">
                <a16:creationId xmlns:a16="http://schemas.microsoft.com/office/drawing/2014/main" id="{5E6B1499-6291-4558-8F08-C55ECF46818C}"/>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71993" y="2772331"/>
            <a:ext cx="374581" cy="313349"/>
          </a:xfrm>
          <a:prstGeom prst="rect">
            <a:avLst/>
          </a:prstGeom>
        </p:spPr>
      </p:pic>
      <p:grpSp>
        <p:nvGrpSpPr>
          <p:cNvPr id="221" name="组合 220">
            <a:extLst>
              <a:ext uri="{FF2B5EF4-FFF2-40B4-BE49-F238E27FC236}">
                <a16:creationId xmlns:a16="http://schemas.microsoft.com/office/drawing/2014/main" id="{2EDF8AFA-5556-4299-A519-6C5A560E1F94}"/>
              </a:ext>
            </a:extLst>
          </p:cNvPr>
          <p:cNvGrpSpPr/>
          <p:nvPr/>
        </p:nvGrpSpPr>
        <p:grpSpPr>
          <a:xfrm>
            <a:off x="1282895" y="3138653"/>
            <a:ext cx="1909213" cy="704811"/>
            <a:chOff x="1141134" y="4265073"/>
            <a:chExt cx="2109386" cy="806734"/>
          </a:xfrm>
        </p:grpSpPr>
        <mc:AlternateContent xmlns:mc="http://schemas.openxmlformats.org/markup-compatibility/2006" xmlns:a14="http://schemas.microsoft.com/office/drawing/2010/main">
          <mc:Choice Requires="a14">
            <p:sp>
              <p:nvSpPr>
                <p:cNvPr id="222" name="矩形 221">
                  <a:extLst>
                    <a:ext uri="{FF2B5EF4-FFF2-40B4-BE49-F238E27FC236}">
                      <a16:creationId xmlns:a16="http://schemas.microsoft.com/office/drawing/2014/main" id="{35757E1E-FBB0-4F5C-9B84-F27F11AC3B4C}"/>
                    </a:ext>
                  </a:extLst>
                </p:cNvPr>
                <p:cNvSpPr/>
                <p:nvPr/>
              </p:nvSpPr>
              <p:spPr>
                <a:xfrm>
                  <a:off x="2844910" y="4526167"/>
                  <a:ext cx="405610"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a:solidFill>
                                  <a:srgbClr val="FF0000"/>
                                </a:solidFill>
                                <a:latin typeface="Cambria Math" panose="02040503050406030204" pitchFamily="18" charset="0"/>
                                <a:cs typeface="+mn-ea"/>
                                <a:sym typeface="+mn-lt"/>
                              </a:rPr>
                            </m:ctrlPr>
                          </m:sSubPr>
                          <m:e>
                            <m:r>
                              <m:rPr>
                                <m:sty m:val="p"/>
                              </m:rPr>
                              <a:rPr lang="en-US" altLang="zh-CN" sz="1200" i="1">
                                <a:solidFill>
                                  <a:srgbClr val="FF0000"/>
                                </a:solidFill>
                                <a:latin typeface="Cambria Math" panose="02040503050406030204" pitchFamily="18" charset="0"/>
                                <a:cs typeface="+mn-ea"/>
                                <a:sym typeface="+mn-lt"/>
                              </a:rPr>
                              <m:t>h</m:t>
                            </m:r>
                          </m:e>
                          <m:sub>
                            <m:r>
                              <a:rPr lang="en-US" altLang="zh-CN" sz="1200" i="1">
                                <a:solidFill>
                                  <a:srgbClr val="FF0000"/>
                                </a:solidFill>
                                <a:latin typeface="Cambria Math" panose="02040503050406030204" pitchFamily="18" charset="0"/>
                                <a:cs typeface="+mn-ea"/>
                                <a:sym typeface="+mn-lt"/>
                              </a:rPr>
                              <m:t>1</m:t>
                            </m:r>
                          </m:sub>
                        </m:sSub>
                      </m:oMath>
                    </m:oMathPara>
                  </a14:m>
                  <a:endParaRPr lang="en-GB" sz="1200" dirty="0"/>
                </a:p>
              </p:txBody>
            </p:sp>
          </mc:Choice>
          <mc:Fallback xmlns="">
            <p:sp>
              <p:nvSpPr>
                <p:cNvPr id="74" name="矩形 73">
                  <a:extLst>
                    <a:ext uri="{FF2B5EF4-FFF2-40B4-BE49-F238E27FC236}">
                      <a16:creationId xmlns:a16="http://schemas.microsoft.com/office/drawing/2014/main" id="{281F7D36-DEE2-40D0-8EBD-EC5C582CDE15}"/>
                    </a:ext>
                  </a:extLst>
                </p:cNvPr>
                <p:cNvSpPr>
                  <a:spLocks noRot="1" noChangeAspect="1" noMove="1" noResize="1" noEditPoints="1" noAdjustHandles="1" noChangeArrowheads="1" noChangeShapeType="1" noTextEdit="1"/>
                </p:cNvSpPr>
                <p:nvPr/>
              </p:nvSpPr>
              <p:spPr>
                <a:xfrm>
                  <a:off x="2844910" y="4526167"/>
                  <a:ext cx="405610" cy="276999"/>
                </a:xfrm>
                <a:prstGeom prst="rect">
                  <a:avLst/>
                </a:prstGeom>
                <a:blipFill>
                  <a:blip r:embed="rId12"/>
                  <a:stretch>
                    <a:fillRect/>
                  </a:stretch>
                </a:blipFill>
              </p:spPr>
              <p:txBody>
                <a:bodyPr/>
                <a:lstStyle/>
                <a:p>
                  <a:r>
                    <a:rPr lang="en-GB">
                      <a:noFill/>
                    </a:rPr>
                    <a:t> </a:t>
                  </a:r>
                </a:p>
              </p:txBody>
            </p:sp>
          </mc:Fallback>
        </mc:AlternateContent>
        <p:cxnSp>
          <p:nvCxnSpPr>
            <p:cNvPr id="223" name="直接箭头连接符 222">
              <a:extLst>
                <a:ext uri="{FF2B5EF4-FFF2-40B4-BE49-F238E27FC236}">
                  <a16:creationId xmlns:a16="http://schemas.microsoft.com/office/drawing/2014/main" id="{96E96A94-0993-4A15-AB70-730E3269E93C}"/>
                </a:ext>
              </a:extLst>
            </p:cNvPr>
            <p:cNvCxnSpPr>
              <a:cxnSpLocks/>
            </p:cNvCxnSpPr>
            <p:nvPr/>
          </p:nvCxnSpPr>
          <p:spPr>
            <a:xfrm>
              <a:off x="1778790" y="4491618"/>
              <a:ext cx="483963" cy="13460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4" name="直接箭头连接符 223">
              <a:extLst>
                <a:ext uri="{FF2B5EF4-FFF2-40B4-BE49-F238E27FC236}">
                  <a16:creationId xmlns:a16="http://schemas.microsoft.com/office/drawing/2014/main" id="{29C42B78-F6D0-4F2E-B72E-97944E6214DE}"/>
                </a:ext>
              </a:extLst>
            </p:cNvPr>
            <p:cNvCxnSpPr>
              <a:cxnSpLocks/>
            </p:cNvCxnSpPr>
            <p:nvPr/>
          </p:nvCxnSpPr>
          <p:spPr>
            <a:xfrm flipV="1">
              <a:off x="1808039" y="4715301"/>
              <a:ext cx="454714" cy="13460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225" name="组合 224">
              <a:extLst>
                <a:ext uri="{FF2B5EF4-FFF2-40B4-BE49-F238E27FC236}">
                  <a16:creationId xmlns:a16="http://schemas.microsoft.com/office/drawing/2014/main" id="{BF23C3CF-E97D-4AFE-92BA-64E9CE0B6DF4}"/>
                </a:ext>
              </a:extLst>
            </p:cNvPr>
            <p:cNvGrpSpPr/>
            <p:nvPr/>
          </p:nvGrpSpPr>
          <p:grpSpPr>
            <a:xfrm>
              <a:off x="1141134" y="4265073"/>
              <a:ext cx="775902" cy="430867"/>
              <a:chOff x="1045647" y="4320084"/>
              <a:chExt cx="775902" cy="430867"/>
            </a:xfrm>
          </p:grpSpPr>
          <p:sp>
            <p:nvSpPr>
              <p:cNvPr id="235" name="矩形 234">
                <a:extLst>
                  <a:ext uri="{FF2B5EF4-FFF2-40B4-BE49-F238E27FC236}">
                    <a16:creationId xmlns:a16="http://schemas.microsoft.com/office/drawing/2014/main" id="{51332C59-9615-4671-87B2-E5A38275581C}"/>
                  </a:ext>
                </a:extLst>
              </p:cNvPr>
              <p:cNvSpPr/>
              <p:nvPr/>
            </p:nvSpPr>
            <p:spPr>
              <a:xfrm>
                <a:off x="1045647" y="4504730"/>
                <a:ext cx="775902" cy="246221"/>
              </a:xfrm>
              <a:prstGeom prst="rect">
                <a:avLst/>
              </a:prstGeom>
            </p:spPr>
            <p:txBody>
              <a:bodyPr wrap="none">
                <a:spAutoFit/>
              </a:bodyPr>
              <a:lstStyle/>
              <a:p>
                <a:r>
                  <a:rPr lang="en-US" altLang="zh-CN" sz="1000" i="1" dirty="0">
                    <a:solidFill>
                      <a:srgbClr val="FF0000"/>
                    </a:solidFill>
                    <a:latin typeface="Cambria Math" panose="02040503050406030204" pitchFamily="18" charset="0"/>
                    <a:cs typeface="+mn-ea"/>
                    <a:sym typeface="+mn-lt"/>
                  </a:rPr>
                  <a:t>app codec</a:t>
                </a:r>
                <a:endParaRPr lang="en-GB" sz="1000" dirty="0"/>
              </a:p>
            </p:txBody>
          </p:sp>
          <mc:AlternateContent xmlns:mc="http://schemas.openxmlformats.org/markup-compatibility/2006" xmlns:a14="http://schemas.microsoft.com/office/drawing/2010/main">
            <mc:Choice Requires="a14">
              <p:sp>
                <p:nvSpPr>
                  <p:cNvPr id="236" name="矩形 235">
                    <a:extLst>
                      <a:ext uri="{FF2B5EF4-FFF2-40B4-BE49-F238E27FC236}">
                        <a16:creationId xmlns:a16="http://schemas.microsoft.com/office/drawing/2014/main" id="{952EC0FC-5F3E-452A-93F1-0178B8AAF81A}"/>
                      </a:ext>
                    </a:extLst>
                  </p:cNvPr>
                  <p:cNvSpPr/>
                  <p:nvPr/>
                </p:nvSpPr>
                <p:spPr>
                  <a:xfrm>
                    <a:off x="1235432" y="4320084"/>
                    <a:ext cx="414794" cy="307777"/>
                  </a:xfrm>
                  <a:prstGeom prst="rect">
                    <a:avLst/>
                  </a:prstGeom>
                </p:spPr>
                <p:txBody>
                  <a:bodyPr wrap="square">
                    <a:spAutoFit/>
                  </a:bodyPr>
                  <a:lstStyle/>
                  <a:p>
                    <a:pPr marL="12700" lvl="2">
                      <a:buClr>
                        <a:srgbClr val="461100"/>
                      </a:buClr>
                    </a:pPr>
                    <a14:m>
                      <m:oMathPara xmlns:m="http://schemas.openxmlformats.org/officeDocument/2006/math">
                        <m:oMathParaPr>
                          <m:jc m:val="centerGroup"/>
                        </m:oMathParaPr>
                        <m:oMath xmlns:m="http://schemas.openxmlformats.org/officeDocument/2006/math">
                          <m:sSub>
                            <m:sSubPr>
                              <m:ctrlPr>
                                <a:rPr lang="zh-CN" altLang="zh-CN" sz="1400" i="1">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a:rPr lang="en-US" altLang="zh-CN" sz="1400" i="1">
                                  <a:solidFill>
                                    <a:srgbClr val="FF0000"/>
                                  </a:solidFill>
                                  <a:latin typeface="Cambria Math" panose="02040503050406030204" pitchFamily="18" charset="0"/>
                                  <a:cs typeface="+mn-ea"/>
                                  <a:sym typeface="+mn-lt"/>
                                </a:rPr>
                                <m:t>0</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20" name="矩形 19">
                    <a:extLst>
                      <a:ext uri="{FF2B5EF4-FFF2-40B4-BE49-F238E27FC236}">
                        <a16:creationId xmlns:a16="http://schemas.microsoft.com/office/drawing/2014/main" id="{C4401169-322C-4BD4-975C-DA783F76E505}"/>
                      </a:ext>
                    </a:extLst>
                  </p:cNvPr>
                  <p:cNvSpPr>
                    <a:spLocks noRot="1" noChangeAspect="1" noMove="1" noResize="1" noEditPoints="1" noAdjustHandles="1" noChangeArrowheads="1" noChangeShapeType="1" noTextEdit="1"/>
                  </p:cNvSpPr>
                  <p:nvPr/>
                </p:nvSpPr>
                <p:spPr>
                  <a:xfrm>
                    <a:off x="1235432" y="4320084"/>
                    <a:ext cx="414794" cy="307777"/>
                  </a:xfrm>
                  <a:prstGeom prst="rect">
                    <a:avLst/>
                  </a:prstGeom>
                  <a:blipFill>
                    <a:blip r:embed="rId13"/>
                    <a:stretch>
                      <a:fillRect/>
                    </a:stretch>
                  </a:blipFill>
                </p:spPr>
                <p:txBody>
                  <a:bodyPr/>
                  <a:lstStyle/>
                  <a:p>
                    <a:r>
                      <a:rPr lang="en-GB">
                        <a:noFill/>
                      </a:rPr>
                      <a:t> </a:t>
                    </a:r>
                  </a:p>
                </p:txBody>
              </p:sp>
            </mc:Fallback>
          </mc:AlternateContent>
        </p:grpSp>
        <p:grpSp>
          <p:nvGrpSpPr>
            <p:cNvPr id="226" name="组合 225">
              <a:extLst>
                <a:ext uri="{FF2B5EF4-FFF2-40B4-BE49-F238E27FC236}">
                  <a16:creationId xmlns:a16="http://schemas.microsoft.com/office/drawing/2014/main" id="{885BA6BB-E140-4FA5-B53F-F4CA1129CFAD}"/>
                </a:ext>
              </a:extLst>
            </p:cNvPr>
            <p:cNvGrpSpPr/>
            <p:nvPr/>
          </p:nvGrpSpPr>
          <p:grpSpPr>
            <a:xfrm>
              <a:off x="1247845" y="4613422"/>
              <a:ext cx="511699" cy="458385"/>
              <a:chOff x="1173861" y="4621067"/>
              <a:chExt cx="511699" cy="458385"/>
            </a:xfrm>
          </p:grpSpPr>
          <mc:AlternateContent xmlns:mc="http://schemas.openxmlformats.org/markup-compatibility/2006" xmlns:a14="http://schemas.microsoft.com/office/drawing/2010/main">
            <mc:Choice Requires="a14">
              <p:sp>
                <p:nvSpPr>
                  <p:cNvPr id="233" name="矩形 232">
                    <a:extLst>
                      <a:ext uri="{FF2B5EF4-FFF2-40B4-BE49-F238E27FC236}">
                        <a16:creationId xmlns:a16="http://schemas.microsoft.com/office/drawing/2014/main" id="{187ABE8E-6DFE-4744-BFDE-DF276CFE6D6D}"/>
                      </a:ext>
                    </a:extLst>
                  </p:cNvPr>
                  <p:cNvSpPr/>
                  <p:nvPr/>
                </p:nvSpPr>
                <p:spPr>
                  <a:xfrm>
                    <a:off x="1232209" y="4621067"/>
                    <a:ext cx="370018" cy="307777"/>
                  </a:xfrm>
                  <a:prstGeom prst="rect">
                    <a:avLst/>
                  </a:prstGeom>
                </p:spPr>
                <p:txBody>
                  <a:bodyPr wrap="square">
                    <a:spAutoFit/>
                  </a:bodyPr>
                  <a:lstStyle/>
                  <a:p>
                    <a:pPr marL="12700" lvl="2" fontAlgn="auto">
                      <a:buClr>
                        <a:srgbClr val="461100"/>
                      </a:buClr>
                      <a:buFontTx/>
                      <a:buNone/>
                    </a:pPr>
                    <a14:m>
                      <m:oMathPara xmlns:m="http://schemas.openxmlformats.org/officeDocument/2006/math">
                        <m:oMathParaPr>
                          <m:jc m:val="centerGroup"/>
                        </m:oMathParaPr>
                        <m:oMath xmlns:m="http://schemas.openxmlformats.org/officeDocument/2006/math">
                          <m:sSub>
                            <m:sSubPr>
                              <m:ctrlPr>
                                <a:rPr lang="zh-CN" altLang="zh-CN" sz="1400" i="1">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a:rPr lang="en-US" altLang="zh-CN" sz="1400" i="1">
                                  <a:solidFill>
                                    <a:srgbClr val="FF0000"/>
                                  </a:solidFill>
                                  <a:latin typeface="Cambria Math" panose="02040503050406030204" pitchFamily="18" charset="0"/>
                                  <a:cs typeface="+mn-ea"/>
                                  <a:sym typeface="+mn-lt"/>
                                </a:rPr>
                                <m:t>1</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68" name="矩形 67">
                    <a:extLst>
                      <a:ext uri="{FF2B5EF4-FFF2-40B4-BE49-F238E27FC236}">
                        <a16:creationId xmlns:a16="http://schemas.microsoft.com/office/drawing/2014/main" id="{072228B5-BDEE-42AA-BABE-8314EDB0D90A}"/>
                      </a:ext>
                    </a:extLst>
                  </p:cNvPr>
                  <p:cNvSpPr>
                    <a:spLocks noRot="1" noChangeAspect="1" noMove="1" noResize="1" noEditPoints="1" noAdjustHandles="1" noChangeArrowheads="1" noChangeShapeType="1" noTextEdit="1"/>
                  </p:cNvSpPr>
                  <p:nvPr/>
                </p:nvSpPr>
                <p:spPr>
                  <a:xfrm>
                    <a:off x="1232209" y="4621067"/>
                    <a:ext cx="370018" cy="307777"/>
                  </a:xfrm>
                  <a:prstGeom prst="rect">
                    <a:avLst/>
                  </a:prstGeom>
                  <a:blipFill>
                    <a:blip r:embed="rId14"/>
                    <a:stretch>
                      <a:fillRect/>
                    </a:stretch>
                  </a:blipFill>
                </p:spPr>
                <p:txBody>
                  <a:bodyPr/>
                  <a:lstStyle/>
                  <a:p>
                    <a:r>
                      <a:rPr lang="en-GB">
                        <a:noFill/>
                      </a:rPr>
                      <a:t> </a:t>
                    </a:r>
                  </a:p>
                </p:txBody>
              </p:sp>
            </mc:Fallback>
          </mc:AlternateContent>
          <p:sp>
            <p:nvSpPr>
              <p:cNvPr id="234" name="矩形 233">
                <a:extLst>
                  <a:ext uri="{FF2B5EF4-FFF2-40B4-BE49-F238E27FC236}">
                    <a16:creationId xmlns:a16="http://schemas.microsoft.com/office/drawing/2014/main" id="{CEAB1FB2-704D-4ACD-A041-9AFAC5011702}"/>
                  </a:ext>
                </a:extLst>
              </p:cNvPr>
              <p:cNvSpPr/>
              <p:nvPr/>
            </p:nvSpPr>
            <p:spPr>
              <a:xfrm>
                <a:off x="1173861" y="4833231"/>
                <a:ext cx="511699" cy="246221"/>
              </a:xfrm>
              <a:prstGeom prst="rect">
                <a:avLst/>
              </a:prstGeom>
            </p:spPr>
            <p:txBody>
              <a:bodyPr wrap="none">
                <a:spAutoFit/>
              </a:bodyPr>
              <a:lstStyle/>
              <a:p>
                <a:r>
                  <a:rPr lang="en-US" altLang="zh-CN" sz="1000" i="1" dirty="0">
                    <a:solidFill>
                      <a:srgbClr val="FF0000"/>
                    </a:solidFill>
                    <a:latin typeface="Cambria Math" panose="02040503050406030204" pitchFamily="18" charset="0"/>
                    <a:cs typeface="+mn-ea"/>
                    <a:sym typeface="+mn-lt"/>
                  </a:rPr>
                  <a:t>RSRP</a:t>
                </a:r>
                <a:endParaRPr lang="en-GB" sz="1000" dirty="0"/>
              </a:p>
            </p:txBody>
          </p:sp>
        </p:grpSp>
        <mc:AlternateContent xmlns:mc="http://schemas.openxmlformats.org/markup-compatibility/2006" xmlns:a14="http://schemas.microsoft.com/office/drawing/2010/main">
          <mc:Choice Requires="a14">
            <p:sp>
              <p:nvSpPr>
                <p:cNvPr id="227" name="矩形 226">
                  <a:extLst>
                    <a:ext uri="{FF2B5EF4-FFF2-40B4-BE49-F238E27FC236}">
                      <a16:creationId xmlns:a16="http://schemas.microsoft.com/office/drawing/2014/main" id="{91F25801-2D00-4077-810B-5CBD74E4E527}"/>
                    </a:ext>
                  </a:extLst>
                </p:cNvPr>
                <p:cNvSpPr/>
                <p:nvPr/>
              </p:nvSpPr>
              <p:spPr>
                <a:xfrm>
                  <a:off x="1917067" y="4352425"/>
                  <a:ext cx="381450" cy="27699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GB" altLang="zh-CN" sz="1200" i="1">
                                <a:solidFill>
                                  <a:srgbClr val="FF0000"/>
                                </a:solidFill>
                                <a:latin typeface="Cambria Math" panose="02040503050406030204" pitchFamily="18" charset="0"/>
                                <a:cs typeface="+mn-ea"/>
                                <a:sym typeface="+mn-lt"/>
                              </a:rPr>
                              <m:t>0</m:t>
                            </m:r>
                          </m:sub>
                        </m:sSub>
                      </m:oMath>
                    </m:oMathPara>
                  </a14:m>
                  <a:endParaRPr lang="en-GB" sz="1200" dirty="0"/>
                </a:p>
              </p:txBody>
            </p:sp>
          </mc:Choice>
          <mc:Fallback xmlns="">
            <p:sp>
              <p:nvSpPr>
                <p:cNvPr id="23" name="矩形 22">
                  <a:extLst>
                    <a:ext uri="{FF2B5EF4-FFF2-40B4-BE49-F238E27FC236}">
                      <a16:creationId xmlns:a16="http://schemas.microsoft.com/office/drawing/2014/main" id="{E6EDF1E9-7256-44C3-A8A4-D47B9436FD0D}"/>
                    </a:ext>
                  </a:extLst>
                </p:cNvPr>
                <p:cNvSpPr>
                  <a:spLocks noRot="1" noChangeAspect="1" noMove="1" noResize="1" noEditPoints="1" noAdjustHandles="1" noChangeArrowheads="1" noChangeShapeType="1" noTextEdit="1"/>
                </p:cNvSpPr>
                <p:nvPr/>
              </p:nvSpPr>
              <p:spPr>
                <a:xfrm>
                  <a:off x="1917067" y="4352425"/>
                  <a:ext cx="381450" cy="276999"/>
                </a:xfrm>
                <a:prstGeom prst="rect">
                  <a:avLst/>
                </a:prstGeom>
                <a:blipFill>
                  <a:blip r:embed="rId1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28" name="矩形 227">
                  <a:extLst>
                    <a:ext uri="{FF2B5EF4-FFF2-40B4-BE49-F238E27FC236}">
                      <a16:creationId xmlns:a16="http://schemas.microsoft.com/office/drawing/2014/main" id="{A95FED45-6740-46BA-BA9B-E58F07A38D69}"/>
                    </a:ext>
                  </a:extLst>
                </p:cNvPr>
                <p:cNvSpPr/>
                <p:nvPr/>
              </p:nvSpPr>
              <p:spPr>
                <a:xfrm>
                  <a:off x="1887285" y="4735715"/>
                  <a:ext cx="430837"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US" altLang="zh-CN" sz="1200" b="0" i="1" smtClean="0">
                                <a:solidFill>
                                  <a:srgbClr val="FF0000"/>
                                </a:solidFill>
                                <a:latin typeface="Cambria Math" panose="02040503050406030204" pitchFamily="18" charset="0"/>
                                <a:cs typeface="+mn-ea"/>
                                <a:sym typeface="+mn-lt"/>
                              </a:rPr>
                              <m:t>1</m:t>
                            </m:r>
                          </m:sub>
                        </m:sSub>
                      </m:oMath>
                    </m:oMathPara>
                  </a14:m>
                  <a:endParaRPr lang="en-GB" sz="1200" dirty="0"/>
                </a:p>
              </p:txBody>
            </p:sp>
          </mc:Choice>
          <mc:Fallback xmlns="">
            <p:sp>
              <p:nvSpPr>
                <p:cNvPr id="24" name="矩形 23">
                  <a:extLst>
                    <a:ext uri="{FF2B5EF4-FFF2-40B4-BE49-F238E27FC236}">
                      <a16:creationId xmlns:a16="http://schemas.microsoft.com/office/drawing/2014/main" id="{E5CC2B00-8920-4202-A73E-64F03E59C57B}"/>
                    </a:ext>
                  </a:extLst>
                </p:cNvPr>
                <p:cNvSpPr>
                  <a:spLocks noRot="1" noChangeAspect="1" noMove="1" noResize="1" noEditPoints="1" noAdjustHandles="1" noChangeArrowheads="1" noChangeShapeType="1" noTextEdit="1"/>
                </p:cNvSpPr>
                <p:nvPr/>
              </p:nvSpPr>
              <p:spPr>
                <a:xfrm>
                  <a:off x="1887285" y="4735715"/>
                  <a:ext cx="430837" cy="276999"/>
                </a:xfrm>
                <a:prstGeom prst="rect">
                  <a:avLst/>
                </a:prstGeom>
                <a:blipFill>
                  <a:blip r:embed="rId16"/>
                  <a:stretch>
                    <a:fillRect/>
                  </a:stretch>
                </a:blipFill>
              </p:spPr>
              <p:txBody>
                <a:bodyPr/>
                <a:lstStyle/>
                <a:p>
                  <a:r>
                    <a:rPr lang="en-GB">
                      <a:noFill/>
                    </a:rPr>
                    <a:t> </a:t>
                  </a:r>
                </a:p>
              </p:txBody>
            </p:sp>
          </mc:Fallback>
        </mc:AlternateContent>
        <p:grpSp>
          <p:nvGrpSpPr>
            <p:cNvPr id="229" name="组合 228">
              <a:extLst>
                <a:ext uri="{FF2B5EF4-FFF2-40B4-BE49-F238E27FC236}">
                  <a16:creationId xmlns:a16="http://schemas.microsoft.com/office/drawing/2014/main" id="{AB9A549E-705E-4E22-829F-419F848A2681}"/>
                </a:ext>
              </a:extLst>
            </p:cNvPr>
            <p:cNvGrpSpPr/>
            <p:nvPr/>
          </p:nvGrpSpPr>
          <p:grpSpPr>
            <a:xfrm>
              <a:off x="2362200" y="4552895"/>
              <a:ext cx="216000" cy="216000"/>
              <a:chOff x="2362200" y="4552895"/>
              <a:chExt cx="216000" cy="216000"/>
            </a:xfrm>
          </p:grpSpPr>
          <p:sp>
            <p:nvSpPr>
              <p:cNvPr id="231" name="椭圆 230">
                <a:extLst>
                  <a:ext uri="{FF2B5EF4-FFF2-40B4-BE49-F238E27FC236}">
                    <a16:creationId xmlns:a16="http://schemas.microsoft.com/office/drawing/2014/main" id="{5FC9915F-91B4-4146-95F2-4DE2F31CAEA8}"/>
                  </a:ext>
                </a:extLst>
              </p:cNvPr>
              <p:cNvSpPr/>
              <p:nvPr/>
            </p:nvSpPr>
            <p:spPr>
              <a:xfrm>
                <a:off x="2362200" y="4552895"/>
                <a:ext cx="216000" cy="216000"/>
              </a:xfrm>
              <a:prstGeom prst="ellipse">
                <a:avLst/>
              </a:prstGeom>
              <a:solidFill>
                <a:schemeClr val="bg1"/>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en-GB"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32" name="加号 231">
                <a:extLst>
                  <a:ext uri="{FF2B5EF4-FFF2-40B4-BE49-F238E27FC236}">
                    <a16:creationId xmlns:a16="http://schemas.microsoft.com/office/drawing/2014/main" id="{570B0319-159C-4CC2-9734-4377E5E7A0EF}"/>
                  </a:ext>
                </a:extLst>
              </p:cNvPr>
              <p:cNvSpPr/>
              <p:nvPr/>
            </p:nvSpPr>
            <p:spPr>
              <a:xfrm>
                <a:off x="2381765" y="4570214"/>
                <a:ext cx="180000" cy="180000"/>
              </a:xfrm>
              <a:prstGeom prst="mathPlus">
                <a:avLst>
                  <a:gd name="adj1" fmla="val 2353"/>
                </a:avLst>
              </a:prstGeom>
              <a:solidFill>
                <a:srgbClr val="FF0000"/>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en-GB"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cxnSp>
          <p:nvCxnSpPr>
            <p:cNvPr id="230" name="直接箭头连接符 229">
              <a:extLst>
                <a:ext uri="{FF2B5EF4-FFF2-40B4-BE49-F238E27FC236}">
                  <a16:creationId xmlns:a16="http://schemas.microsoft.com/office/drawing/2014/main" id="{B2B74880-FCC2-4959-B115-172E1D9E394C}"/>
                </a:ext>
              </a:extLst>
            </p:cNvPr>
            <p:cNvCxnSpPr>
              <a:cxnSpLocks/>
              <a:endCxn id="222" idx="1"/>
            </p:cNvCxnSpPr>
            <p:nvPr/>
          </p:nvCxnSpPr>
          <p:spPr>
            <a:xfrm>
              <a:off x="2641883" y="4664667"/>
              <a:ext cx="203027"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37" name="箭头: 下弧形 236">
            <a:extLst>
              <a:ext uri="{FF2B5EF4-FFF2-40B4-BE49-F238E27FC236}">
                <a16:creationId xmlns:a16="http://schemas.microsoft.com/office/drawing/2014/main" id="{80F2FACE-2DD3-4727-8B58-3AE614A60ACD}"/>
              </a:ext>
            </a:extLst>
          </p:cNvPr>
          <p:cNvSpPr/>
          <p:nvPr/>
        </p:nvSpPr>
        <p:spPr>
          <a:xfrm rot="10800000" flipH="1">
            <a:off x="1692584" y="3068145"/>
            <a:ext cx="1235039" cy="167696"/>
          </a:xfrm>
          <a:prstGeom prst="curvedUpArrow">
            <a:avLst>
              <a:gd name="adj1" fmla="val 25000"/>
              <a:gd name="adj2" fmla="val 79384"/>
              <a:gd name="adj3" fmla="val 25000"/>
            </a:avLst>
          </a:prstGeom>
          <a:solidFill>
            <a:srgbClr val="00B0F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nvGrpSpPr>
          <p:cNvPr id="238" name="组合 237">
            <a:extLst>
              <a:ext uri="{FF2B5EF4-FFF2-40B4-BE49-F238E27FC236}">
                <a16:creationId xmlns:a16="http://schemas.microsoft.com/office/drawing/2014/main" id="{A8B6B6CB-F88C-477C-BDFA-26DEAEA51FF0}"/>
              </a:ext>
            </a:extLst>
          </p:cNvPr>
          <p:cNvGrpSpPr/>
          <p:nvPr/>
        </p:nvGrpSpPr>
        <p:grpSpPr>
          <a:xfrm>
            <a:off x="4177503" y="3216177"/>
            <a:ext cx="1593581" cy="993352"/>
            <a:chOff x="4718800" y="3079987"/>
            <a:chExt cx="1655793" cy="1137001"/>
          </a:xfrm>
        </p:grpSpPr>
        <mc:AlternateContent xmlns:mc="http://schemas.openxmlformats.org/markup-compatibility/2006" xmlns:a14="http://schemas.microsoft.com/office/drawing/2010/main">
          <mc:Choice Requires="a14">
            <p:sp>
              <p:nvSpPr>
                <p:cNvPr id="239" name="矩形 238">
                  <a:extLst>
                    <a:ext uri="{FF2B5EF4-FFF2-40B4-BE49-F238E27FC236}">
                      <a16:creationId xmlns:a16="http://schemas.microsoft.com/office/drawing/2014/main" id="{3A8DF531-70FE-43B0-9331-3C62FE4E9A73}"/>
                    </a:ext>
                  </a:extLst>
                </p:cNvPr>
                <p:cNvSpPr/>
                <p:nvPr/>
              </p:nvSpPr>
              <p:spPr>
                <a:xfrm>
                  <a:off x="6189906" y="3565283"/>
                  <a:ext cx="184687" cy="27699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m:rPr>
                                <m:sty m:val="p"/>
                              </m:rPr>
                              <a:rPr lang="en-US" altLang="zh-CN" sz="1200" i="1">
                                <a:solidFill>
                                  <a:srgbClr val="FF0000"/>
                                </a:solidFill>
                                <a:latin typeface="Cambria Math" panose="02040503050406030204" pitchFamily="18" charset="0"/>
                                <a:cs typeface="+mn-ea"/>
                                <a:sym typeface="+mn-lt"/>
                              </a:rPr>
                              <m:t>h</m:t>
                            </m:r>
                          </m:e>
                          <m:sub>
                            <m:r>
                              <a:rPr lang="en-US" altLang="zh-CN" sz="1200" b="0" i="1" smtClean="0">
                                <a:solidFill>
                                  <a:srgbClr val="FF0000"/>
                                </a:solidFill>
                                <a:latin typeface="Cambria Math" panose="02040503050406030204" pitchFamily="18" charset="0"/>
                                <a:cs typeface="+mn-ea"/>
                                <a:sym typeface="+mn-lt"/>
                              </a:rPr>
                              <m:t>2</m:t>
                            </m:r>
                          </m:sub>
                        </m:sSub>
                      </m:oMath>
                    </m:oMathPara>
                  </a14:m>
                  <a:endParaRPr lang="en-GB" sz="1200" dirty="0"/>
                </a:p>
              </p:txBody>
            </p:sp>
          </mc:Choice>
          <mc:Fallback xmlns="">
            <p:sp>
              <p:nvSpPr>
                <p:cNvPr id="106" name="矩形 105">
                  <a:extLst>
                    <a:ext uri="{FF2B5EF4-FFF2-40B4-BE49-F238E27FC236}">
                      <a16:creationId xmlns:a16="http://schemas.microsoft.com/office/drawing/2014/main" id="{7F91E724-2558-458C-8DA1-8BE87DF6D79C}"/>
                    </a:ext>
                  </a:extLst>
                </p:cNvPr>
                <p:cNvSpPr>
                  <a:spLocks noRot="1" noChangeAspect="1" noMove="1" noResize="1" noEditPoints="1" noAdjustHandles="1" noChangeArrowheads="1" noChangeShapeType="1" noTextEdit="1"/>
                </p:cNvSpPr>
                <p:nvPr/>
              </p:nvSpPr>
              <p:spPr>
                <a:xfrm>
                  <a:off x="6189906" y="3565283"/>
                  <a:ext cx="184687" cy="276999"/>
                </a:xfrm>
                <a:prstGeom prst="rect">
                  <a:avLst/>
                </a:prstGeom>
                <a:blipFill>
                  <a:blip r:embed="rId17"/>
                  <a:stretch>
                    <a:fillRect r="-45161"/>
                  </a:stretch>
                </a:blipFill>
              </p:spPr>
              <p:txBody>
                <a:bodyPr/>
                <a:lstStyle/>
                <a:p>
                  <a:r>
                    <a:rPr lang="en-GB">
                      <a:noFill/>
                    </a:rPr>
                    <a:t> </a:t>
                  </a:r>
                </a:p>
              </p:txBody>
            </p:sp>
          </mc:Fallback>
        </mc:AlternateContent>
        <p:cxnSp>
          <p:nvCxnSpPr>
            <p:cNvPr id="240" name="直接箭头连接符 239">
              <a:extLst>
                <a:ext uri="{FF2B5EF4-FFF2-40B4-BE49-F238E27FC236}">
                  <a16:creationId xmlns:a16="http://schemas.microsoft.com/office/drawing/2014/main" id="{5ADCC6F8-82E3-49EA-A214-F7BBA5E30D70}"/>
                </a:ext>
              </a:extLst>
            </p:cNvPr>
            <p:cNvCxnSpPr>
              <a:cxnSpLocks/>
            </p:cNvCxnSpPr>
            <p:nvPr/>
          </p:nvCxnSpPr>
          <p:spPr>
            <a:xfrm>
              <a:off x="5228118" y="3388602"/>
              <a:ext cx="414794" cy="14599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1" name="直接箭头连接符 240">
              <a:extLst>
                <a:ext uri="{FF2B5EF4-FFF2-40B4-BE49-F238E27FC236}">
                  <a16:creationId xmlns:a16="http://schemas.microsoft.com/office/drawing/2014/main" id="{ED2D1B89-F878-4FCC-8052-BED1C513FB6B}"/>
                </a:ext>
              </a:extLst>
            </p:cNvPr>
            <p:cNvCxnSpPr>
              <a:cxnSpLocks/>
            </p:cNvCxnSpPr>
            <p:nvPr/>
          </p:nvCxnSpPr>
          <p:spPr>
            <a:xfrm>
              <a:off x="5166684" y="3704868"/>
              <a:ext cx="462059" cy="613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242" name="组合 241">
              <a:extLst>
                <a:ext uri="{FF2B5EF4-FFF2-40B4-BE49-F238E27FC236}">
                  <a16:creationId xmlns:a16="http://schemas.microsoft.com/office/drawing/2014/main" id="{B4CF65FB-B906-4A8E-B1C3-2B18FF32A91E}"/>
                </a:ext>
              </a:extLst>
            </p:cNvPr>
            <p:cNvGrpSpPr/>
            <p:nvPr/>
          </p:nvGrpSpPr>
          <p:grpSpPr>
            <a:xfrm>
              <a:off x="4742827" y="3079987"/>
              <a:ext cx="461097" cy="454611"/>
              <a:chOff x="1189129" y="4320084"/>
              <a:chExt cx="461097" cy="454611"/>
            </a:xfrm>
          </p:grpSpPr>
          <p:sp>
            <p:nvSpPr>
              <p:cNvPr id="257" name="矩形 256">
                <a:extLst>
                  <a:ext uri="{FF2B5EF4-FFF2-40B4-BE49-F238E27FC236}">
                    <a16:creationId xmlns:a16="http://schemas.microsoft.com/office/drawing/2014/main" id="{C23B614F-13E8-4DB6-ACEA-11C90C9B9FC9}"/>
                  </a:ext>
                </a:extLst>
              </p:cNvPr>
              <p:cNvSpPr/>
              <p:nvPr/>
            </p:nvSpPr>
            <p:spPr>
              <a:xfrm>
                <a:off x="1189129" y="4528474"/>
                <a:ext cx="421910" cy="246221"/>
              </a:xfrm>
              <a:prstGeom prst="rect">
                <a:avLst/>
              </a:prstGeom>
            </p:spPr>
            <p:txBody>
              <a:bodyPr wrap="none">
                <a:spAutoFit/>
              </a:bodyPr>
              <a:lstStyle/>
              <a:p>
                <a:r>
                  <a:rPr lang="en-US" altLang="zh-CN" sz="1000" i="1" dirty="0">
                    <a:solidFill>
                      <a:srgbClr val="FF0000"/>
                    </a:solidFill>
                    <a:latin typeface="Cambria Math" panose="02040503050406030204" pitchFamily="18" charset="0"/>
                    <a:cs typeface="+mn-ea"/>
                    <a:sym typeface="+mn-lt"/>
                  </a:rPr>
                  <a:t>GBR</a:t>
                </a:r>
                <a:endParaRPr lang="en-GB" sz="1000" dirty="0"/>
              </a:p>
            </p:txBody>
          </p:sp>
          <mc:AlternateContent xmlns:mc="http://schemas.openxmlformats.org/markup-compatibility/2006" xmlns:a14="http://schemas.microsoft.com/office/drawing/2010/main">
            <mc:Choice Requires="a14">
              <p:sp>
                <p:nvSpPr>
                  <p:cNvPr id="258" name="矩形 257">
                    <a:extLst>
                      <a:ext uri="{FF2B5EF4-FFF2-40B4-BE49-F238E27FC236}">
                        <a16:creationId xmlns:a16="http://schemas.microsoft.com/office/drawing/2014/main" id="{C6F90E0C-333E-489F-B17C-685111A065DF}"/>
                      </a:ext>
                    </a:extLst>
                  </p:cNvPr>
                  <p:cNvSpPr/>
                  <p:nvPr/>
                </p:nvSpPr>
                <p:spPr>
                  <a:xfrm>
                    <a:off x="1235432" y="4320084"/>
                    <a:ext cx="414794" cy="307777"/>
                  </a:xfrm>
                  <a:prstGeom prst="rect">
                    <a:avLst/>
                  </a:prstGeom>
                </p:spPr>
                <p:txBody>
                  <a:bodyPr wrap="square">
                    <a:spAutoFit/>
                  </a:bodyPr>
                  <a:lstStyle/>
                  <a:p>
                    <a:pPr marL="12700" lvl="2">
                      <a:buClr>
                        <a:srgbClr val="461100"/>
                      </a:buClr>
                    </a:pPr>
                    <a14:m>
                      <m:oMathPara xmlns:m="http://schemas.openxmlformats.org/officeDocument/2006/math">
                        <m:oMathParaPr>
                          <m:jc m:val="centerGroup"/>
                        </m:oMathParaPr>
                        <m:oMath xmlns:m="http://schemas.openxmlformats.org/officeDocument/2006/math">
                          <m:sSub>
                            <m:sSubPr>
                              <m:ctrlPr>
                                <a:rPr lang="zh-CN" altLang="zh-CN" sz="1400" i="1" smtClean="0">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a:rPr lang="en-US" altLang="zh-CN" sz="1400" b="0" i="1" smtClean="0">
                                  <a:solidFill>
                                    <a:srgbClr val="FF0000"/>
                                  </a:solidFill>
                                  <a:latin typeface="Cambria Math" panose="02040503050406030204" pitchFamily="18" charset="0"/>
                                  <a:cs typeface="+mn-ea"/>
                                  <a:sym typeface="+mn-lt"/>
                                </a:rPr>
                                <m:t>2</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120" name="矩形 119">
                    <a:extLst>
                      <a:ext uri="{FF2B5EF4-FFF2-40B4-BE49-F238E27FC236}">
                        <a16:creationId xmlns:a16="http://schemas.microsoft.com/office/drawing/2014/main" id="{4D1265F6-779F-40C2-915A-6B5C3F92FA8B}"/>
                      </a:ext>
                    </a:extLst>
                  </p:cNvPr>
                  <p:cNvSpPr>
                    <a:spLocks noRot="1" noChangeAspect="1" noMove="1" noResize="1" noEditPoints="1" noAdjustHandles="1" noChangeArrowheads="1" noChangeShapeType="1" noTextEdit="1"/>
                  </p:cNvSpPr>
                  <p:nvPr/>
                </p:nvSpPr>
                <p:spPr>
                  <a:xfrm>
                    <a:off x="1235432" y="4320084"/>
                    <a:ext cx="414794" cy="307777"/>
                  </a:xfrm>
                  <a:prstGeom prst="rect">
                    <a:avLst/>
                  </a:prstGeom>
                  <a:blipFill>
                    <a:blip r:embed="rId18"/>
                    <a:stretch>
                      <a:fillRect/>
                    </a:stretch>
                  </a:blipFill>
                </p:spPr>
                <p:txBody>
                  <a:bodyPr/>
                  <a:lstStyle/>
                  <a:p>
                    <a:r>
                      <a:rPr lang="en-GB">
                        <a:noFill/>
                      </a:rPr>
                      <a:t> </a:t>
                    </a:r>
                  </a:p>
                </p:txBody>
              </p:sp>
            </mc:Fallback>
          </mc:AlternateContent>
        </p:grpSp>
        <p:grpSp>
          <p:nvGrpSpPr>
            <p:cNvPr id="243" name="组合 242">
              <a:extLst>
                <a:ext uri="{FF2B5EF4-FFF2-40B4-BE49-F238E27FC236}">
                  <a16:creationId xmlns:a16="http://schemas.microsoft.com/office/drawing/2014/main" id="{5A7F7B52-C62D-4778-8193-150E37A06738}"/>
                </a:ext>
              </a:extLst>
            </p:cNvPr>
            <p:cNvGrpSpPr/>
            <p:nvPr/>
          </p:nvGrpSpPr>
          <p:grpSpPr>
            <a:xfrm>
              <a:off x="4739931" y="3419069"/>
              <a:ext cx="447558" cy="458385"/>
              <a:chOff x="1173861" y="4621067"/>
              <a:chExt cx="447558" cy="458385"/>
            </a:xfrm>
          </p:grpSpPr>
          <mc:AlternateContent xmlns:mc="http://schemas.openxmlformats.org/markup-compatibility/2006" xmlns:a14="http://schemas.microsoft.com/office/drawing/2010/main">
            <mc:Choice Requires="a14">
              <p:sp>
                <p:nvSpPr>
                  <p:cNvPr id="255" name="矩形 254">
                    <a:extLst>
                      <a:ext uri="{FF2B5EF4-FFF2-40B4-BE49-F238E27FC236}">
                        <a16:creationId xmlns:a16="http://schemas.microsoft.com/office/drawing/2014/main" id="{E9B3EB57-3A12-4409-B71D-9D4A3CA55ED8}"/>
                      </a:ext>
                    </a:extLst>
                  </p:cNvPr>
                  <p:cNvSpPr/>
                  <p:nvPr/>
                </p:nvSpPr>
                <p:spPr>
                  <a:xfrm>
                    <a:off x="1232209" y="4621067"/>
                    <a:ext cx="370018" cy="307777"/>
                  </a:xfrm>
                  <a:prstGeom prst="rect">
                    <a:avLst/>
                  </a:prstGeom>
                </p:spPr>
                <p:txBody>
                  <a:bodyPr wrap="square">
                    <a:spAutoFit/>
                  </a:bodyPr>
                  <a:lstStyle/>
                  <a:p>
                    <a:pPr marL="12700" lvl="2" fontAlgn="auto">
                      <a:buClr>
                        <a:srgbClr val="461100"/>
                      </a:buClr>
                      <a:buFontTx/>
                      <a:buNone/>
                    </a:pPr>
                    <a14:m>
                      <m:oMathPara xmlns:m="http://schemas.openxmlformats.org/officeDocument/2006/math">
                        <m:oMathParaPr>
                          <m:jc m:val="centerGroup"/>
                        </m:oMathParaPr>
                        <m:oMath xmlns:m="http://schemas.openxmlformats.org/officeDocument/2006/math">
                          <m:sSub>
                            <m:sSubPr>
                              <m:ctrlPr>
                                <a:rPr lang="zh-CN" altLang="zh-CN" sz="1400" i="1" smtClean="0">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a:rPr lang="en-US" altLang="zh-CN" sz="1400" b="0" i="1" smtClean="0">
                                  <a:solidFill>
                                    <a:srgbClr val="FF0000"/>
                                  </a:solidFill>
                                  <a:latin typeface="Cambria Math" panose="02040503050406030204" pitchFamily="18" charset="0"/>
                                  <a:cs typeface="+mn-ea"/>
                                  <a:sym typeface="+mn-lt"/>
                                </a:rPr>
                                <m:t>3</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117" name="矩形 116">
                    <a:extLst>
                      <a:ext uri="{FF2B5EF4-FFF2-40B4-BE49-F238E27FC236}">
                        <a16:creationId xmlns:a16="http://schemas.microsoft.com/office/drawing/2014/main" id="{5D493238-A50B-4200-9D8E-CD53DF4365AC}"/>
                      </a:ext>
                    </a:extLst>
                  </p:cNvPr>
                  <p:cNvSpPr>
                    <a:spLocks noRot="1" noChangeAspect="1" noMove="1" noResize="1" noEditPoints="1" noAdjustHandles="1" noChangeArrowheads="1" noChangeShapeType="1" noTextEdit="1"/>
                  </p:cNvSpPr>
                  <p:nvPr/>
                </p:nvSpPr>
                <p:spPr>
                  <a:xfrm>
                    <a:off x="1232209" y="4621067"/>
                    <a:ext cx="370018" cy="307777"/>
                  </a:xfrm>
                  <a:prstGeom prst="rect">
                    <a:avLst/>
                  </a:prstGeom>
                  <a:blipFill>
                    <a:blip r:embed="rId19"/>
                    <a:stretch>
                      <a:fillRect/>
                    </a:stretch>
                  </a:blipFill>
                </p:spPr>
                <p:txBody>
                  <a:bodyPr/>
                  <a:lstStyle/>
                  <a:p>
                    <a:r>
                      <a:rPr lang="en-GB">
                        <a:noFill/>
                      </a:rPr>
                      <a:t> </a:t>
                    </a:r>
                  </a:p>
                </p:txBody>
              </p:sp>
            </mc:Fallback>
          </mc:AlternateContent>
          <p:sp>
            <p:nvSpPr>
              <p:cNvPr id="256" name="矩形 255">
                <a:extLst>
                  <a:ext uri="{FF2B5EF4-FFF2-40B4-BE49-F238E27FC236}">
                    <a16:creationId xmlns:a16="http://schemas.microsoft.com/office/drawing/2014/main" id="{BA1CE952-8345-4230-81E4-56D383E4C8A3}"/>
                  </a:ext>
                </a:extLst>
              </p:cNvPr>
              <p:cNvSpPr/>
              <p:nvPr/>
            </p:nvSpPr>
            <p:spPr>
              <a:xfrm>
                <a:off x="1173861" y="4833231"/>
                <a:ext cx="447558" cy="246221"/>
              </a:xfrm>
              <a:prstGeom prst="rect">
                <a:avLst/>
              </a:prstGeom>
            </p:spPr>
            <p:txBody>
              <a:bodyPr wrap="none">
                <a:spAutoFit/>
              </a:bodyPr>
              <a:lstStyle/>
              <a:p>
                <a:r>
                  <a:rPr lang="en-US" altLang="zh-CN" sz="1000" i="1" dirty="0">
                    <a:solidFill>
                      <a:srgbClr val="FF0000"/>
                    </a:solidFill>
                    <a:latin typeface="Cambria Math" panose="02040503050406030204" pitchFamily="18" charset="0"/>
                    <a:cs typeface="+mn-ea"/>
                    <a:sym typeface="+mn-lt"/>
                  </a:rPr>
                  <a:t>MBR</a:t>
                </a:r>
                <a:endParaRPr lang="en-GB" sz="1000" dirty="0"/>
              </a:p>
            </p:txBody>
          </p:sp>
        </p:grpSp>
        <mc:AlternateContent xmlns:mc="http://schemas.openxmlformats.org/markup-compatibility/2006" xmlns:a14="http://schemas.microsoft.com/office/drawing/2010/main">
          <mc:Choice Requires="a14">
            <p:sp>
              <p:nvSpPr>
                <p:cNvPr id="244" name="矩形 243">
                  <a:extLst>
                    <a:ext uri="{FF2B5EF4-FFF2-40B4-BE49-F238E27FC236}">
                      <a16:creationId xmlns:a16="http://schemas.microsoft.com/office/drawing/2014/main" id="{AD49E32D-0362-4EE1-9A90-4ADB09AFB80E}"/>
                    </a:ext>
                  </a:extLst>
                </p:cNvPr>
                <p:cNvSpPr/>
                <p:nvPr/>
              </p:nvSpPr>
              <p:spPr>
                <a:xfrm>
                  <a:off x="5252987" y="3229406"/>
                  <a:ext cx="381450" cy="27699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US" altLang="zh-CN" sz="1200" b="0" i="1" smtClean="0">
                                <a:solidFill>
                                  <a:srgbClr val="FF0000"/>
                                </a:solidFill>
                                <a:latin typeface="Cambria Math" panose="02040503050406030204" pitchFamily="18" charset="0"/>
                                <a:cs typeface="+mn-ea"/>
                                <a:sym typeface="+mn-lt"/>
                              </a:rPr>
                              <m:t>2</m:t>
                            </m:r>
                          </m:sub>
                        </m:sSub>
                      </m:oMath>
                    </m:oMathPara>
                  </a14:m>
                  <a:endParaRPr lang="en-GB" sz="1200" dirty="0"/>
                </a:p>
              </p:txBody>
            </p:sp>
          </mc:Choice>
          <mc:Fallback xmlns="">
            <p:sp>
              <p:nvSpPr>
                <p:cNvPr id="111" name="矩形 110">
                  <a:extLst>
                    <a:ext uri="{FF2B5EF4-FFF2-40B4-BE49-F238E27FC236}">
                      <a16:creationId xmlns:a16="http://schemas.microsoft.com/office/drawing/2014/main" id="{74F49839-AA2A-4655-A84B-B93AB395FF4B}"/>
                    </a:ext>
                  </a:extLst>
                </p:cNvPr>
                <p:cNvSpPr>
                  <a:spLocks noRot="1" noChangeAspect="1" noMove="1" noResize="1" noEditPoints="1" noAdjustHandles="1" noChangeArrowheads="1" noChangeShapeType="1" noTextEdit="1"/>
                </p:cNvSpPr>
                <p:nvPr/>
              </p:nvSpPr>
              <p:spPr>
                <a:xfrm>
                  <a:off x="5252987" y="3229406"/>
                  <a:ext cx="381450" cy="276999"/>
                </a:xfrm>
                <a:prstGeom prst="rect">
                  <a:avLst/>
                </a:prstGeom>
                <a:blipFill>
                  <a:blip r:embed="rId2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45" name="矩形 244">
                  <a:extLst>
                    <a:ext uri="{FF2B5EF4-FFF2-40B4-BE49-F238E27FC236}">
                      <a16:creationId xmlns:a16="http://schemas.microsoft.com/office/drawing/2014/main" id="{F99FC333-9F55-43B3-BA2C-92CA2E8354B0}"/>
                    </a:ext>
                  </a:extLst>
                </p:cNvPr>
                <p:cNvSpPr/>
                <p:nvPr/>
              </p:nvSpPr>
              <p:spPr>
                <a:xfrm>
                  <a:off x="5259808" y="3476732"/>
                  <a:ext cx="408766"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US" altLang="zh-CN" sz="1200" b="0" i="1" smtClean="0">
                                <a:solidFill>
                                  <a:srgbClr val="FF0000"/>
                                </a:solidFill>
                                <a:latin typeface="Cambria Math" panose="02040503050406030204" pitchFamily="18" charset="0"/>
                                <a:cs typeface="+mn-ea"/>
                                <a:sym typeface="+mn-lt"/>
                              </a:rPr>
                              <m:t>3</m:t>
                            </m:r>
                          </m:sub>
                        </m:sSub>
                      </m:oMath>
                    </m:oMathPara>
                  </a14:m>
                  <a:endParaRPr lang="en-GB" sz="1200" dirty="0"/>
                </a:p>
              </p:txBody>
            </p:sp>
          </mc:Choice>
          <mc:Fallback xmlns="">
            <p:sp>
              <p:nvSpPr>
                <p:cNvPr id="112" name="矩形 111">
                  <a:extLst>
                    <a:ext uri="{FF2B5EF4-FFF2-40B4-BE49-F238E27FC236}">
                      <a16:creationId xmlns:a16="http://schemas.microsoft.com/office/drawing/2014/main" id="{2C18FE64-A550-47B2-BDEE-76E801FD2676}"/>
                    </a:ext>
                  </a:extLst>
                </p:cNvPr>
                <p:cNvSpPr>
                  <a:spLocks noRot="1" noChangeAspect="1" noMove="1" noResize="1" noEditPoints="1" noAdjustHandles="1" noChangeArrowheads="1" noChangeShapeType="1" noTextEdit="1"/>
                </p:cNvSpPr>
                <p:nvPr/>
              </p:nvSpPr>
              <p:spPr>
                <a:xfrm>
                  <a:off x="5259808" y="3476732"/>
                  <a:ext cx="408766" cy="276999"/>
                </a:xfrm>
                <a:prstGeom prst="rect">
                  <a:avLst/>
                </a:prstGeom>
                <a:blipFill>
                  <a:blip r:embed="rId21"/>
                  <a:stretch>
                    <a:fillRect/>
                  </a:stretch>
                </a:blipFill>
              </p:spPr>
              <p:txBody>
                <a:bodyPr/>
                <a:lstStyle/>
                <a:p>
                  <a:r>
                    <a:rPr lang="en-GB">
                      <a:noFill/>
                    </a:rPr>
                    <a:t> </a:t>
                  </a:r>
                </a:p>
              </p:txBody>
            </p:sp>
          </mc:Fallback>
        </mc:AlternateContent>
        <p:grpSp>
          <p:nvGrpSpPr>
            <p:cNvPr id="246" name="组合 245">
              <a:extLst>
                <a:ext uri="{FF2B5EF4-FFF2-40B4-BE49-F238E27FC236}">
                  <a16:creationId xmlns:a16="http://schemas.microsoft.com/office/drawing/2014/main" id="{444E0ED7-3C9F-40BB-BCEB-CFDDF1C5B84F}"/>
                </a:ext>
              </a:extLst>
            </p:cNvPr>
            <p:cNvGrpSpPr/>
            <p:nvPr/>
          </p:nvGrpSpPr>
          <p:grpSpPr>
            <a:xfrm>
              <a:off x="5691339" y="3601525"/>
              <a:ext cx="216000" cy="216000"/>
              <a:chOff x="2362200" y="4552895"/>
              <a:chExt cx="216000" cy="216000"/>
            </a:xfrm>
          </p:grpSpPr>
          <p:sp>
            <p:nvSpPr>
              <p:cNvPr id="253" name="椭圆 252">
                <a:extLst>
                  <a:ext uri="{FF2B5EF4-FFF2-40B4-BE49-F238E27FC236}">
                    <a16:creationId xmlns:a16="http://schemas.microsoft.com/office/drawing/2014/main" id="{2780BA1B-4E3E-462E-B5F4-C6F1F63673A4}"/>
                  </a:ext>
                </a:extLst>
              </p:cNvPr>
              <p:cNvSpPr/>
              <p:nvPr/>
            </p:nvSpPr>
            <p:spPr>
              <a:xfrm>
                <a:off x="2362200" y="4552895"/>
                <a:ext cx="216000" cy="216000"/>
              </a:xfrm>
              <a:prstGeom prst="ellipse">
                <a:avLst/>
              </a:prstGeom>
              <a:solidFill>
                <a:schemeClr val="bg1"/>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en-GB"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54" name="加号 253">
                <a:extLst>
                  <a:ext uri="{FF2B5EF4-FFF2-40B4-BE49-F238E27FC236}">
                    <a16:creationId xmlns:a16="http://schemas.microsoft.com/office/drawing/2014/main" id="{BD26922B-7FB7-426F-A273-44CF8AB0E75B}"/>
                  </a:ext>
                </a:extLst>
              </p:cNvPr>
              <p:cNvSpPr/>
              <p:nvPr/>
            </p:nvSpPr>
            <p:spPr>
              <a:xfrm>
                <a:off x="2381765" y="4570214"/>
                <a:ext cx="180000" cy="180000"/>
              </a:xfrm>
              <a:prstGeom prst="mathPlus">
                <a:avLst>
                  <a:gd name="adj1" fmla="val 2353"/>
                </a:avLst>
              </a:prstGeom>
              <a:solidFill>
                <a:srgbClr val="FF0000"/>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en-GB"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cxnSp>
          <p:nvCxnSpPr>
            <p:cNvPr id="247" name="直接箭头连接符 246">
              <a:extLst>
                <a:ext uri="{FF2B5EF4-FFF2-40B4-BE49-F238E27FC236}">
                  <a16:creationId xmlns:a16="http://schemas.microsoft.com/office/drawing/2014/main" id="{82E27B59-4010-49F0-BBBA-9D5B4A9E3EED}"/>
                </a:ext>
              </a:extLst>
            </p:cNvPr>
            <p:cNvCxnSpPr>
              <a:cxnSpLocks/>
            </p:cNvCxnSpPr>
            <p:nvPr/>
          </p:nvCxnSpPr>
          <p:spPr>
            <a:xfrm flipV="1">
              <a:off x="5994400" y="3704868"/>
              <a:ext cx="241867" cy="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8" name="直接箭头连接符 247">
              <a:extLst>
                <a:ext uri="{FF2B5EF4-FFF2-40B4-BE49-F238E27FC236}">
                  <a16:creationId xmlns:a16="http://schemas.microsoft.com/office/drawing/2014/main" id="{43B94FE9-2E5C-4D1B-B493-0C84C0DFBC1B}"/>
                </a:ext>
              </a:extLst>
            </p:cNvPr>
            <p:cNvCxnSpPr>
              <a:cxnSpLocks/>
            </p:cNvCxnSpPr>
            <p:nvPr/>
          </p:nvCxnSpPr>
          <p:spPr>
            <a:xfrm flipV="1">
              <a:off x="5243580" y="3849427"/>
              <a:ext cx="385163" cy="13225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49" name="矩形 248">
                  <a:extLst>
                    <a:ext uri="{FF2B5EF4-FFF2-40B4-BE49-F238E27FC236}">
                      <a16:creationId xmlns:a16="http://schemas.microsoft.com/office/drawing/2014/main" id="{A0AA2A56-6E14-4623-95D3-E9296FE84073}"/>
                    </a:ext>
                  </a:extLst>
                </p:cNvPr>
                <p:cNvSpPr/>
                <p:nvPr/>
              </p:nvSpPr>
              <p:spPr>
                <a:xfrm>
                  <a:off x="5292483" y="3877454"/>
                  <a:ext cx="311913" cy="27699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US" altLang="zh-CN" sz="1200" b="0" i="1" smtClean="0">
                                <a:solidFill>
                                  <a:srgbClr val="FF0000"/>
                                </a:solidFill>
                                <a:latin typeface="Cambria Math" panose="02040503050406030204" pitchFamily="18" charset="0"/>
                                <a:cs typeface="+mn-ea"/>
                                <a:sym typeface="+mn-lt"/>
                              </a:rPr>
                              <m:t>4</m:t>
                            </m:r>
                          </m:sub>
                        </m:sSub>
                      </m:oMath>
                    </m:oMathPara>
                  </a14:m>
                  <a:endParaRPr lang="en-GB" sz="1200" dirty="0"/>
                </a:p>
              </p:txBody>
            </p:sp>
          </mc:Choice>
          <mc:Fallback xmlns="">
            <p:sp>
              <p:nvSpPr>
                <p:cNvPr id="122" name="矩形 121">
                  <a:extLst>
                    <a:ext uri="{FF2B5EF4-FFF2-40B4-BE49-F238E27FC236}">
                      <a16:creationId xmlns:a16="http://schemas.microsoft.com/office/drawing/2014/main" id="{5EE9288E-A942-41A1-B958-52CC6290A094}"/>
                    </a:ext>
                  </a:extLst>
                </p:cNvPr>
                <p:cNvSpPr>
                  <a:spLocks noRot="1" noChangeAspect="1" noMove="1" noResize="1" noEditPoints="1" noAdjustHandles="1" noChangeArrowheads="1" noChangeShapeType="1" noTextEdit="1"/>
                </p:cNvSpPr>
                <p:nvPr/>
              </p:nvSpPr>
              <p:spPr>
                <a:xfrm>
                  <a:off x="5292483" y="3877454"/>
                  <a:ext cx="311913" cy="276999"/>
                </a:xfrm>
                <a:prstGeom prst="rect">
                  <a:avLst/>
                </a:prstGeom>
                <a:blipFill>
                  <a:blip r:embed="rId22"/>
                  <a:stretch>
                    <a:fillRect/>
                  </a:stretch>
                </a:blipFill>
              </p:spPr>
              <p:txBody>
                <a:bodyPr/>
                <a:lstStyle/>
                <a:p>
                  <a:r>
                    <a:rPr lang="en-GB">
                      <a:noFill/>
                    </a:rPr>
                    <a:t> </a:t>
                  </a:r>
                </a:p>
              </p:txBody>
            </p:sp>
          </mc:Fallback>
        </mc:AlternateContent>
        <p:grpSp>
          <p:nvGrpSpPr>
            <p:cNvPr id="250" name="组合 249">
              <a:extLst>
                <a:ext uri="{FF2B5EF4-FFF2-40B4-BE49-F238E27FC236}">
                  <a16:creationId xmlns:a16="http://schemas.microsoft.com/office/drawing/2014/main" id="{E8AD84B1-52A1-4E18-AC47-FC473BA245C3}"/>
                </a:ext>
              </a:extLst>
            </p:cNvPr>
            <p:cNvGrpSpPr/>
            <p:nvPr/>
          </p:nvGrpSpPr>
          <p:grpSpPr>
            <a:xfrm>
              <a:off x="4718800" y="3757744"/>
              <a:ext cx="510076" cy="459244"/>
              <a:chOff x="1154828" y="4621067"/>
              <a:chExt cx="510076" cy="459244"/>
            </a:xfrm>
          </p:grpSpPr>
          <mc:AlternateContent xmlns:mc="http://schemas.openxmlformats.org/markup-compatibility/2006" xmlns:a14="http://schemas.microsoft.com/office/drawing/2010/main">
            <mc:Choice Requires="a14">
              <p:sp>
                <p:nvSpPr>
                  <p:cNvPr id="251" name="矩形 250">
                    <a:extLst>
                      <a:ext uri="{FF2B5EF4-FFF2-40B4-BE49-F238E27FC236}">
                        <a16:creationId xmlns:a16="http://schemas.microsoft.com/office/drawing/2014/main" id="{95D577D3-98A4-48E2-B973-9BFCF0E17876}"/>
                      </a:ext>
                    </a:extLst>
                  </p:cNvPr>
                  <p:cNvSpPr/>
                  <p:nvPr/>
                </p:nvSpPr>
                <p:spPr>
                  <a:xfrm>
                    <a:off x="1232209" y="4621067"/>
                    <a:ext cx="370018" cy="307777"/>
                  </a:xfrm>
                  <a:prstGeom prst="rect">
                    <a:avLst/>
                  </a:prstGeom>
                </p:spPr>
                <p:txBody>
                  <a:bodyPr wrap="square">
                    <a:spAutoFit/>
                  </a:bodyPr>
                  <a:lstStyle/>
                  <a:p>
                    <a:pPr marL="12700" lvl="2" fontAlgn="auto">
                      <a:buClr>
                        <a:srgbClr val="461100"/>
                      </a:buClr>
                      <a:buFontTx/>
                      <a:buNone/>
                    </a:pPr>
                    <a14:m>
                      <m:oMathPara xmlns:m="http://schemas.openxmlformats.org/officeDocument/2006/math">
                        <m:oMathParaPr>
                          <m:jc m:val="centerGroup"/>
                        </m:oMathParaPr>
                        <m:oMath xmlns:m="http://schemas.openxmlformats.org/officeDocument/2006/math">
                          <m:sSub>
                            <m:sSubPr>
                              <m:ctrlPr>
                                <a:rPr lang="zh-CN" altLang="zh-CN" sz="1400" i="1" smtClean="0">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a:rPr lang="en-US" altLang="zh-CN" sz="1400" b="0" i="1" smtClean="0">
                                  <a:solidFill>
                                    <a:srgbClr val="FF0000"/>
                                  </a:solidFill>
                                  <a:latin typeface="Cambria Math" panose="02040503050406030204" pitchFamily="18" charset="0"/>
                                  <a:cs typeface="+mn-ea"/>
                                  <a:sym typeface="+mn-lt"/>
                                </a:rPr>
                                <m:t>4</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126" name="矩形 125">
                    <a:extLst>
                      <a:ext uri="{FF2B5EF4-FFF2-40B4-BE49-F238E27FC236}">
                        <a16:creationId xmlns:a16="http://schemas.microsoft.com/office/drawing/2014/main" id="{130826C5-5150-4FC7-A8BA-E68FA812F6D9}"/>
                      </a:ext>
                    </a:extLst>
                  </p:cNvPr>
                  <p:cNvSpPr>
                    <a:spLocks noRot="1" noChangeAspect="1" noMove="1" noResize="1" noEditPoints="1" noAdjustHandles="1" noChangeArrowheads="1" noChangeShapeType="1" noTextEdit="1"/>
                  </p:cNvSpPr>
                  <p:nvPr/>
                </p:nvSpPr>
                <p:spPr>
                  <a:xfrm>
                    <a:off x="1232209" y="4621067"/>
                    <a:ext cx="370018" cy="307777"/>
                  </a:xfrm>
                  <a:prstGeom prst="rect">
                    <a:avLst/>
                  </a:prstGeom>
                  <a:blipFill>
                    <a:blip r:embed="rId23"/>
                    <a:stretch>
                      <a:fillRect/>
                    </a:stretch>
                  </a:blipFill>
                </p:spPr>
                <p:txBody>
                  <a:bodyPr/>
                  <a:lstStyle/>
                  <a:p>
                    <a:r>
                      <a:rPr lang="en-GB">
                        <a:noFill/>
                      </a:rPr>
                      <a:t> </a:t>
                    </a:r>
                  </a:p>
                </p:txBody>
              </p:sp>
            </mc:Fallback>
          </mc:AlternateContent>
          <p:sp>
            <p:nvSpPr>
              <p:cNvPr id="252" name="矩形 251">
                <a:extLst>
                  <a:ext uri="{FF2B5EF4-FFF2-40B4-BE49-F238E27FC236}">
                    <a16:creationId xmlns:a16="http://schemas.microsoft.com/office/drawing/2014/main" id="{17CF4716-EBA3-4B8A-8EE7-F613813FEF45}"/>
                  </a:ext>
                </a:extLst>
              </p:cNvPr>
              <p:cNvSpPr/>
              <p:nvPr/>
            </p:nvSpPr>
            <p:spPr>
              <a:xfrm>
                <a:off x="1154828" y="4834090"/>
                <a:ext cx="510076" cy="246221"/>
              </a:xfrm>
              <a:prstGeom prst="rect">
                <a:avLst/>
              </a:prstGeom>
            </p:spPr>
            <p:txBody>
              <a:bodyPr wrap="none">
                <a:spAutoFit/>
              </a:bodyPr>
              <a:lstStyle/>
              <a:p>
                <a:r>
                  <a:rPr lang="en-US" altLang="zh-CN" sz="1000" i="1" dirty="0">
                    <a:solidFill>
                      <a:srgbClr val="FF0000"/>
                    </a:solidFill>
                    <a:latin typeface="Cambria Math" panose="02040503050406030204" pitchFamily="18" charset="0"/>
                    <a:cs typeface="+mn-ea"/>
                    <a:sym typeface="+mn-lt"/>
                  </a:rPr>
                  <a:t>MPLR</a:t>
                </a:r>
                <a:endParaRPr lang="en-GB" sz="1000" dirty="0"/>
              </a:p>
            </p:txBody>
          </p:sp>
        </p:grpSp>
      </p:grpSp>
      <mc:AlternateContent xmlns:mc="http://schemas.openxmlformats.org/markup-compatibility/2006" xmlns:a14="http://schemas.microsoft.com/office/drawing/2010/main">
        <mc:Choice Requires="a14">
          <p:sp>
            <p:nvSpPr>
              <p:cNvPr id="261" name="文本框 260">
                <a:extLst>
                  <a:ext uri="{FF2B5EF4-FFF2-40B4-BE49-F238E27FC236}">
                    <a16:creationId xmlns:a16="http://schemas.microsoft.com/office/drawing/2014/main" id="{9F96F243-D23E-4A1D-92F0-EB640F71C109}"/>
                  </a:ext>
                </a:extLst>
              </p:cNvPr>
              <p:cNvSpPr txBox="1"/>
              <p:nvPr/>
            </p:nvSpPr>
            <p:spPr>
              <a:xfrm rot="19224485">
                <a:off x="4142349" y="2565069"/>
                <a:ext cx="1254643" cy="215113"/>
              </a:xfrm>
              <a:prstGeom prst="rect">
                <a:avLst/>
              </a:prstGeom>
              <a:noFill/>
            </p:spPr>
            <p:txBody>
              <a:bodyPr wrap="square" rtlCol="0">
                <a:spAutoFit/>
              </a:bodyPr>
              <a:lstStyle/>
              <a:p>
                <a:r>
                  <a:rPr lang="en-US" altLang="zh-CN" sz="1000" dirty="0">
                    <a:cs typeface="+mn-ea"/>
                    <a:sym typeface="+mn-lt"/>
                  </a:rPr>
                  <a:t>expected </a:t>
                </a:r>
                <a14:m>
                  <m:oMath xmlns:m="http://schemas.openxmlformats.org/officeDocument/2006/math">
                    <m:sSub>
                      <m:sSubPr>
                        <m:ctrlPr>
                          <a:rPr lang="zh-CN" altLang="zh-CN" sz="1000" i="1">
                            <a:latin typeface="Cambria Math" panose="02040503050406030204" pitchFamily="18" charset="0"/>
                            <a:cs typeface="+mn-ea"/>
                            <a:sym typeface="+mn-lt"/>
                          </a:rPr>
                        </m:ctrlPr>
                      </m:sSubPr>
                      <m:e>
                        <m:r>
                          <m:rPr>
                            <m:sty m:val="p"/>
                          </m:rPr>
                          <a:rPr lang="en-US" altLang="zh-CN" sz="1000">
                            <a:latin typeface="Cambria Math" panose="02040503050406030204" pitchFamily="18" charset="0"/>
                            <a:cs typeface="+mn-ea"/>
                            <a:sym typeface="+mn-lt"/>
                          </a:rPr>
                          <m:t>h</m:t>
                        </m:r>
                      </m:e>
                      <m:sub>
                        <m:r>
                          <a:rPr lang="en-US" altLang="zh-CN" sz="1000" b="0" i="0" smtClean="0">
                            <a:latin typeface="Cambria Math" panose="02040503050406030204" pitchFamily="18" charset="0"/>
                            <a:cs typeface="+mn-ea"/>
                            <a:sym typeface="+mn-lt"/>
                          </a:rPr>
                          <m:t>2</m:t>
                        </m:r>
                      </m:sub>
                    </m:sSub>
                  </m:oMath>
                </a14:m>
                <a:r>
                  <a:rPr lang="en-US" altLang="zh-CN" sz="1000" dirty="0">
                    <a:cs typeface="+mn-ea"/>
                    <a:sym typeface="+mn-lt"/>
                  </a:rPr>
                  <a:t>=</a:t>
                </a:r>
                <a:r>
                  <a:rPr lang="en-US" altLang="zh-CN" sz="1000" dirty="0">
                    <a:solidFill>
                      <a:srgbClr val="C00000"/>
                    </a:solidFill>
                    <a:cs typeface="+mn-ea"/>
                    <a:sym typeface="+mn-lt"/>
                  </a:rPr>
                  <a:t>0.9</a:t>
                </a:r>
                <a:endParaRPr lang="zh-CN" altLang="en-US" sz="1000" dirty="0">
                  <a:solidFill>
                    <a:srgbClr val="C00000"/>
                  </a:solidFill>
                  <a:cs typeface="+mn-ea"/>
                  <a:sym typeface="+mn-lt"/>
                </a:endParaRPr>
              </a:p>
            </p:txBody>
          </p:sp>
        </mc:Choice>
        <mc:Fallback xmlns="">
          <p:sp>
            <p:nvSpPr>
              <p:cNvPr id="261" name="文本框 260">
                <a:extLst>
                  <a:ext uri="{FF2B5EF4-FFF2-40B4-BE49-F238E27FC236}">
                    <a16:creationId xmlns:a16="http://schemas.microsoft.com/office/drawing/2014/main" id="{9F96F243-D23E-4A1D-92F0-EB640F71C109}"/>
                  </a:ext>
                </a:extLst>
              </p:cNvPr>
              <p:cNvSpPr txBox="1">
                <a:spLocks noRot="1" noChangeAspect="1" noMove="1" noResize="1" noEditPoints="1" noAdjustHandles="1" noChangeArrowheads="1" noChangeShapeType="1" noTextEdit="1"/>
              </p:cNvSpPr>
              <p:nvPr/>
            </p:nvSpPr>
            <p:spPr>
              <a:xfrm rot="19224485">
                <a:off x="4142349" y="2565069"/>
                <a:ext cx="1254643" cy="215113"/>
              </a:xfrm>
              <a:prstGeom prst="rect">
                <a:avLst/>
              </a:prstGeom>
              <a:blipFill>
                <a:blip r:embed="rId24"/>
                <a:stretch>
                  <a:fillRect b="-4403"/>
                </a:stretch>
              </a:blipFill>
            </p:spPr>
            <p:txBody>
              <a:bodyPr/>
              <a:lstStyle/>
              <a:p>
                <a:r>
                  <a:rPr lang="zh-CN" altLang="en-US">
                    <a:noFill/>
                  </a:rPr>
                  <a:t> </a:t>
                </a:r>
              </a:p>
            </p:txBody>
          </p:sp>
        </mc:Fallback>
      </mc:AlternateContent>
      <p:sp>
        <p:nvSpPr>
          <p:cNvPr id="263" name="任意多边形: 形状 262">
            <a:extLst>
              <a:ext uri="{FF2B5EF4-FFF2-40B4-BE49-F238E27FC236}">
                <a16:creationId xmlns:a16="http://schemas.microsoft.com/office/drawing/2014/main" id="{4C043700-A18A-4ABF-B537-3220638D0DC4}"/>
              </a:ext>
            </a:extLst>
          </p:cNvPr>
          <p:cNvSpPr/>
          <p:nvPr/>
        </p:nvSpPr>
        <p:spPr>
          <a:xfrm>
            <a:off x="5423108" y="2220100"/>
            <a:ext cx="1553789" cy="925712"/>
          </a:xfrm>
          <a:custGeom>
            <a:avLst/>
            <a:gdLst>
              <a:gd name="connsiteX0" fmla="*/ 0 w 1483360"/>
              <a:gd name="connsiteY0" fmla="*/ 0 h 772160"/>
              <a:gd name="connsiteX1" fmla="*/ 812800 w 1483360"/>
              <a:gd name="connsiteY1" fmla="*/ 223520 h 772160"/>
              <a:gd name="connsiteX2" fmla="*/ 1483360 w 1483360"/>
              <a:gd name="connsiteY2" fmla="*/ 772160 h 772160"/>
              <a:gd name="connsiteX3" fmla="*/ 1483360 w 1483360"/>
              <a:gd name="connsiteY3" fmla="*/ 772160 h 772160"/>
              <a:gd name="connsiteX0" fmla="*/ 0 w 1483360"/>
              <a:gd name="connsiteY0" fmla="*/ 0 h 772160"/>
              <a:gd name="connsiteX1" fmla="*/ 1173592 w 1483360"/>
              <a:gd name="connsiteY1" fmla="*/ 409382 h 772160"/>
              <a:gd name="connsiteX2" fmla="*/ 1483360 w 1483360"/>
              <a:gd name="connsiteY2" fmla="*/ 772160 h 772160"/>
              <a:gd name="connsiteX3" fmla="*/ 1483360 w 1483360"/>
              <a:gd name="connsiteY3" fmla="*/ 772160 h 772160"/>
              <a:gd name="connsiteX0" fmla="*/ 0 w 1642216"/>
              <a:gd name="connsiteY0" fmla="*/ 0 h 847802"/>
              <a:gd name="connsiteX1" fmla="*/ 1173592 w 1642216"/>
              <a:gd name="connsiteY1" fmla="*/ 409382 h 847802"/>
              <a:gd name="connsiteX2" fmla="*/ 1483360 w 1642216"/>
              <a:gd name="connsiteY2" fmla="*/ 772160 h 847802"/>
              <a:gd name="connsiteX3" fmla="*/ 1642216 w 1642216"/>
              <a:gd name="connsiteY3" fmla="*/ 847802 h 847802"/>
              <a:gd name="connsiteX0" fmla="*/ 0 w 1642216"/>
              <a:gd name="connsiteY0" fmla="*/ 0 h 847802"/>
              <a:gd name="connsiteX1" fmla="*/ 1173592 w 1642216"/>
              <a:gd name="connsiteY1" fmla="*/ 409382 h 847802"/>
              <a:gd name="connsiteX2" fmla="*/ 1642216 w 1642216"/>
              <a:gd name="connsiteY2" fmla="*/ 847802 h 847802"/>
              <a:gd name="connsiteX0" fmla="*/ 0 w 1642216"/>
              <a:gd name="connsiteY0" fmla="*/ 0 h 847802"/>
              <a:gd name="connsiteX1" fmla="*/ 1173592 w 1642216"/>
              <a:gd name="connsiteY1" fmla="*/ 409382 h 847802"/>
              <a:gd name="connsiteX2" fmla="*/ 1642216 w 1642216"/>
              <a:gd name="connsiteY2" fmla="*/ 847802 h 847802"/>
            </a:gdLst>
            <a:ahLst/>
            <a:cxnLst>
              <a:cxn ang="0">
                <a:pos x="connsiteX0" y="connsiteY0"/>
              </a:cxn>
              <a:cxn ang="0">
                <a:pos x="connsiteX1" y="connsiteY1"/>
              </a:cxn>
              <a:cxn ang="0">
                <a:pos x="connsiteX2" y="connsiteY2"/>
              </a:cxn>
            </a:cxnLst>
            <a:rect l="l" t="t" r="r" b="b"/>
            <a:pathLst>
              <a:path w="1642216" h="847802">
                <a:moveTo>
                  <a:pt x="0" y="0"/>
                </a:moveTo>
                <a:cubicBezTo>
                  <a:pt x="282786" y="47413"/>
                  <a:pt x="899889" y="268082"/>
                  <a:pt x="1173592" y="409382"/>
                </a:cubicBezTo>
                <a:cubicBezTo>
                  <a:pt x="1447295" y="550682"/>
                  <a:pt x="1638823" y="765110"/>
                  <a:pt x="1642216" y="847802"/>
                </a:cubicBezTo>
              </a:path>
            </a:pathLst>
          </a:custGeom>
          <a:noFill/>
          <a:ln>
            <a:solidFill>
              <a:srgbClr val="FF0000"/>
            </a:solidFill>
            <a:prstDash val="solid"/>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cs typeface="+mn-ea"/>
              <a:sym typeface="+mn-lt"/>
            </a:endParaRPr>
          </a:p>
        </p:txBody>
      </p:sp>
      <p:sp>
        <p:nvSpPr>
          <p:cNvPr id="264" name="任意多边形: 形状 263">
            <a:extLst>
              <a:ext uri="{FF2B5EF4-FFF2-40B4-BE49-F238E27FC236}">
                <a16:creationId xmlns:a16="http://schemas.microsoft.com/office/drawing/2014/main" id="{55BB7672-DF2B-476F-840A-FE96B604B4D2}"/>
              </a:ext>
            </a:extLst>
          </p:cNvPr>
          <p:cNvSpPr/>
          <p:nvPr/>
        </p:nvSpPr>
        <p:spPr>
          <a:xfrm>
            <a:off x="5696037" y="2034844"/>
            <a:ext cx="3578322" cy="640111"/>
          </a:xfrm>
          <a:custGeom>
            <a:avLst/>
            <a:gdLst>
              <a:gd name="connsiteX0" fmla="*/ 0 w 2997200"/>
              <a:gd name="connsiteY0" fmla="*/ 0 h 701040"/>
              <a:gd name="connsiteX1" fmla="*/ 1778000 w 2997200"/>
              <a:gd name="connsiteY1" fmla="*/ 294640 h 701040"/>
              <a:gd name="connsiteX2" fmla="*/ 2997200 w 2997200"/>
              <a:gd name="connsiteY2" fmla="*/ 701040 h 701040"/>
            </a:gdLst>
            <a:ahLst/>
            <a:cxnLst>
              <a:cxn ang="0">
                <a:pos x="connsiteX0" y="connsiteY0"/>
              </a:cxn>
              <a:cxn ang="0">
                <a:pos x="connsiteX1" y="connsiteY1"/>
              </a:cxn>
              <a:cxn ang="0">
                <a:pos x="connsiteX2" y="connsiteY2"/>
              </a:cxn>
            </a:cxnLst>
            <a:rect l="l" t="t" r="r" b="b"/>
            <a:pathLst>
              <a:path w="2997200" h="701040">
                <a:moveTo>
                  <a:pt x="0" y="0"/>
                </a:moveTo>
                <a:cubicBezTo>
                  <a:pt x="639233" y="88900"/>
                  <a:pt x="1278467" y="177800"/>
                  <a:pt x="1778000" y="294640"/>
                </a:cubicBezTo>
                <a:cubicBezTo>
                  <a:pt x="2277533" y="411480"/>
                  <a:pt x="2637366" y="556260"/>
                  <a:pt x="2997200" y="701040"/>
                </a:cubicBezTo>
              </a:path>
            </a:pathLst>
          </a:custGeom>
          <a:noFill/>
          <a:ln>
            <a:solidFill>
              <a:srgbClr val="FF0000"/>
            </a:solidFill>
            <a:prstDash val="solid"/>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265" name="图形 264">
            <a:extLst>
              <a:ext uri="{FF2B5EF4-FFF2-40B4-BE49-F238E27FC236}">
                <a16:creationId xmlns:a16="http://schemas.microsoft.com/office/drawing/2014/main" id="{9A131F59-AA9C-4AF5-9C84-F1451B9AFC4A}"/>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6317733" y="3093121"/>
            <a:ext cx="577629" cy="467792"/>
          </a:xfrm>
          <a:prstGeom prst="rect">
            <a:avLst/>
          </a:prstGeom>
        </p:spPr>
      </p:pic>
      <p:sp>
        <p:nvSpPr>
          <p:cNvPr id="266" name="箭头: 下弧形 265">
            <a:extLst>
              <a:ext uri="{FF2B5EF4-FFF2-40B4-BE49-F238E27FC236}">
                <a16:creationId xmlns:a16="http://schemas.microsoft.com/office/drawing/2014/main" id="{591D0878-AD5A-48D8-82F9-F2708E95C36A}"/>
              </a:ext>
            </a:extLst>
          </p:cNvPr>
          <p:cNvSpPr/>
          <p:nvPr/>
        </p:nvSpPr>
        <p:spPr>
          <a:xfrm flipH="1">
            <a:off x="1605647" y="3826518"/>
            <a:ext cx="1235040" cy="167696"/>
          </a:xfrm>
          <a:prstGeom prst="curvedUpArrow">
            <a:avLst>
              <a:gd name="adj1" fmla="val 25000"/>
              <a:gd name="adj2" fmla="val 79384"/>
              <a:gd name="adj3" fmla="val 25000"/>
            </a:avLst>
          </a:prstGeom>
          <a:solidFill>
            <a:srgbClr val="00B0F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nvGrpSpPr>
          <p:cNvPr id="267" name="组合 266">
            <a:extLst>
              <a:ext uri="{FF2B5EF4-FFF2-40B4-BE49-F238E27FC236}">
                <a16:creationId xmlns:a16="http://schemas.microsoft.com/office/drawing/2014/main" id="{9002B1D2-EED3-482B-85E4-B74583EF826B}"/>
              </a:ext>
            </a:extLst>
          </p:cNvPr>
          <p:cNvGrpSpPr/>
          <p:nvPr/>
        </p:nvGrpSpPr>
        <p:grpSpPr>
          <a:xfrm>
            <a:off x="7409096" y="3244400"/>
            <a:ext cx="1531585" cy="992886"/>
            <a:chOff x="7435074" y="3118778"/>
            <a:chExt cx="1591377" cy="1136468"/>
          </a:xfrm>
        </p:grpSpPr>
        <mc:AlternateContent xmlns:mc="http://schemas.openxmlformats.org/markup-compatibility/2006" xmlns:a14="http://schemas.microsoft.com/office/drawing/2010/main">
          <mc:Choice Requires="a14">
            <p:sp>
              <p:nvSpPr>
                <p:cNvPr id="268" name="矩形 267">
                  <a:extLst>
                    <a:ext uri="{FF2B5EF4-FFF2-40B4-BE49-F238E27FC236}">
                      <a16:creationId xmlns:a16="http://schemas.microsoft.com/office/drawing/2014/main" id="{1E4C6AFE-F90C-434C-821F-02C8693A5880}"/>
                    </a:ext>
                  </a:extLst>
                </p:cNvPr>
                <p:cNvSpPr/>
                <p:nvPr/>
              </p:nvSpPr>
              <p:spPr>
                <a:xfrm>
                  <a:off x="8641409" y="3613588"/>
                  <a:ext cx="385042"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m:rPr>
                                <m:sty m:val="p"/>
                              </m:rPr>
                              <a:rPr lang="en-US" altLang="zh-CN" sz="1200" i="1">
                                <a:solidFill>
                                  <a:srgbClr val="FF0000"/>
                                </a:solidFill>
                                <a:latin typeface="Cambria Math" panose="02040503050406030204" pitchFamily="18" charset="0"/>
                                <a:cs typeface="+mn-ea"/>
                                <a:sym typeface="+mn-lt"/>
                              </a:rPr>
                              <m:t>h</m:t>
                            </m:r>
                          </m:e>
                          <m:sub>
                            <m:r>
                              <a:rPr lang="en-US" altLang="zh-CN" sz="1200" b="0" i="1" smtClean="0">
                                <a:solidFill>
                                  <a:srgbClr val="FF0000"/>
                                </a:solidFill>
                                <a:latin typeface="Cambria Math" panose="02040503050406030204" pitchFamily="18" charset="0"/>
                                <a:cs typeface="+mn-ea"/>
                                <a:sym typeface="+mn-lt"/>
                              </a:rPr>
                              <m:t>3</m:t>
                            </m:r>
                          </m:sub>
                        </m:sSub>
                      </m:oMath>
                    </m:oMathPara>
                  </a14:m>
                  <a:endParaRPr lang="en-GB" sz="1200" dirty="0"/>
                </a:p>
              </p:txBody>
            </p:sp>
          </mc:Choice>
          <mc:Fallback xmlns="">
            <p:sp>
              <p:nvSpPr>
                <p:cNvPr id="134" name="矩形 133">
                  <a:extLst>
                    <a:ext uri="{FF2B5EF4-FFF2-40B4-BE49-F238E27FC236}">
                      <a16:creationId xmlns:a16="http://schemas.microsoft.com/office/drawing/2014/main" id="{7BA8D677-2C96-44FD-821A-0E7F3DCD2C3A}"/>
                    </a:ext>
                  </a:extLst>
                </p:cNvPr>
                <p:cNvSpPr>
                  <a:spLocks noRot="1" noChangeAspect="1" noMove="1" noResize="1" noEditPoints="1" noAdjustHandles="1" noChangeArrowheads="1" noChangeShapeType="1" noTextEdit="1"/>
                </p:cNvSpPr>
                <p:nvPr/>
              </p:nvSpPr>
              <p:spPr>
                <a:xfrm>
                  <a:off x="8641409" y="3613588"/>
                  <a:ext cx="385042" cy="276999"/>
                </a:xfrm>
                <a:prstGeom prst="rect">
                  <a:avLst/>
                </a:prstGeom>
                <a:blipFill>
                  <a:blip r:embed="rId27"/>
                  <a:stretch>
                    <a:fillRect/>
                  </a:stretch>
                </a:blipFill>
              </p:spPr>
              <p:txBody>
                <a:bodyPr/>
                <a:lstStyle/>
                <a:p>
                  <a:r>
                    <a:rPr lang="en-GB">
                      <a:noFill/>
                    </a:rPr>
                    <a:t> </a:t>
                  </a:r>
                </a:p>
              </p:txBody>
            </p:sp>
          </mc:Fallback>
        </mc:AlternateContent>
        <p:cxnSp>
          <p:nvCxnSpPr>
            <p:cNvPr id="269" name="直接箭头连接符 268">
              <a:extLst>
                <a:ext uri="{FF2B5EF4-FFF2-40B4-BE49-F238E27FC236}">
                  <a16:creationId xmlns:a16="http://schemas.microsoft.com/office/drawing/2014/main" id="{7B09CA9A-2495-4397-BC15-FF8779ABF953}"/>
                </a:ext>
              </a:extLst>
            </p:cNvPr>
            <p:cNvCxnSpPr>
              <a:cxnSpLocks/>
            </p:cNvCxnSpPr>
            <p:nvPr/>
          </p:nvCxnSpPr>
          <p:spPr>
            <a:xfrm>
              <a:off x="7821108" y="3427393"/>
              <a:ext cx="359960" cy="15765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0" name="直接箭头连接符 269">
              <a:extLst>
                <a:ext uri="{FF2B5EF4-FFF2-40B4-BE49-F238E27FC236}">
                  <a16:creationId xmlns:a16="http://schemas.microsoft.com/office/drawing/2014/main" id="{A2A401A8-F6BE-4E20-A4F8-7DE4C1BE48EC}"/>
                </a:ext>
              </a:extLst>
            </p:cNvPr>
            <p:cNvCxnSpPr>
              <a:cxnSpLocks/>
            </p:cNvCxnSpPr>
            <p:nvPr/>
          </p:nvCxnSpPr>
          <p:spPr>
            <a:xfrm>
              <a:off x="7772529" y="3743659"/>
              <a:ext cx="406714" cy="1766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271" name="组合 270">
              <a:extLst>
                <a:ext uri="{FF2B5EF4-FFF2-40B4-BE49-F238E27FC236}">
                  <a16:creationId xmlns:a16="http://schemas.microsoft.com/office/drawing/2014/main" id="{B11889CB-8AC9-442F-AEFB-E731C705F912}"/>
                </a:ext>
              </a:extLst>
            </p:cNvPr>
            <p:cNvGrpSpPr/>
            <p:nvPr/>
          </p:nvGrpSpPr>
          <p:grpSpPr>
            <a:xfrm>
              <a:off x="7437365" y="3118778"/>
              <a:ext cx="421910" cy="454611"/>
              <a:chOff x="1189129" y="4320084"/>
              <a:chExt cx="533557" cy="454611"/>
            </a:xfrm>
          </p:grpSpPr>
          <p:sp>
            <p:nvSpPr>
              <p:cNvPr id="286" name="矩形 285">
                <a:extLst>
                  <a:ext uri="{FF2B5EF4-FFF2-40B4-BE49-F238E27FC236}">
                    <a16:creationId xmlns:a16="http://schemas.microsoft.com/office/drawing/2014/main" id="{293A2129-C32B-4584-AB69-34550B6A60F2}"/>
                  </a:ext>
                </a:extLst>
              </p:cNvPr>
              <p:cNvSpPr/>
              <p:nvPr/>
            </p:nvSpPr>
            <p:spPr>
              <a:xfrm>
                <a:off x="1189129" y="4528474"/>
                <a:ext cx="533557" cy="246221"/>
              </a:xfrm>
              <a:prstGeom prst="rect">
                <a:avLst/>
              </a:prstGeom>
            </p:spPr>
            <p:txBody>
              <a:bodyPr wrap="none">
                <a:spAutoFit/>
              </a:bodyPr>
              <a:lstStyle/>
              <a:p>
                <a:r>
                  <a:rPr lang="en-US" altLang="zh-CN" sz="1000" i="1" dirty="0">
                    <a:solidFill>
                      <a:srgbClr val="FF0000"/>
                    </a:solidFill>
                    <a:latin typeface="Cambria Math" panose="02040503050406030204" pitchFamily="18" charset="0"/>
                    <a:cs typeface="+mn-ea"/>
                    <a:sym typeface="+mn-lt"/>
                  </a:rPr>
                  <a:t>GBR</a:t>
                </a:r>
                <a:endParaRPr lang="en-GB" sz="1000" dirty="0"/>
              </a:p>
            </p:txBody>
          </p:sp>
          <mc:AlternateContent xmlns:mc="http://schemas.openxmlformats.org/markup-compatibility/2006" xmlns:a14="http://schemas.microsoft.com/office/drawing/2010/main">
            <mc:Choice Requires="a14">
              <p:sp>
                <p:nvSpPr>
                  <p:cNvPr id="287" name="矩形 286">
                    <a:extLst>
                      <a:ext uri="{FF2B5EF4-FFF2-40B4-BE49-F238E27FC236}">
                        <a16:creationId xmlns:a16="http://schemas.microsoft.com/office/drawing/2014/main" id="{11B8378F-DC24-4372-83BF-EFB79221CA43}"/>
                      </a:ext>
                    </a:extLst>
                  </p:cNvPr>
                  <p:cNvSpPr/>
                  <p:nvPr/>
                </p:nvSpPr>
                <p:spPr>
                  <a:xfrm>
                    <a:off x="1235432" y="4320084"/>
                    <a:ext cx="414794" cy="307777"/>
                  </a:xfrm>
                  <a:prstGeom prst="rect">
                    <a:avLst/>
                  </a:prstGeom>
                </p:spPr>
                <p:txBody>
                  <a:bodyPr wrap="square">
                    <a:spAutoFit/>
                  </a:bodyPr>
                  <a:lstStyle/>
                  <a:p>
                    <a:pPr marL="12700" lvl="2">
                      <a:buClr>
                        <a:srgbClr val="461100"/>
                      </a:buClr>
                    </a:pPr>
                    <a14:m>
                      <m:oMathPara xmlns:m="http://schemas.openxmlformats.org/officeDocument/2006/math">
                        <m:oMathParaPr>
                          <m:jc m:val="centerGroup"/>
                        </m:oMathParaPr>
                        <m:oMath xmlns:m="http://schemas.openxmlformats.org/officeDocument/2006/math">
                          <m:sSub>
                            <m:sSubPr>
                              <m:ctrlPr>
                                <a:rPr lang="zh-CN" altLang="zh-CN" sz="1400" i="1" smtClean="0">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a:rPr lang="en-US" altLang="zh-CN" sz="1400" b="0" i="1" smtClean="0">
                                  <a:solidFill>
                                    <a:srgbClr val="FF0000"/>
                                  </a:solidFill>
                                  <a:latin typeface="Cambria Math" panose="02040503050406030204" pitchFamily="18" charset="0"/>
                                  <a:cs typeface="+mn-ea"/>
                                  <a:sym typeface="+mn-lt"/>
                                </a:rPr>
                                <m:t>5</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153" name="矩形 152">
                    <a:extLst>
                      <a:ext uri="{FF2B5EF4-FFF2-40B4-BE49-F238E27FC236}">
                        <a16:creationId xmlns:a16="http://schemas.microsoft.com/office/drawing/2014/main" id="{2E521B8C-B577-422C-9129-97549F836917}"/>
                      </a:ext>
                    </a:extLst>
                  </p:cNvPr>
                  <p:cNvSpPr>
                    <a:spLocks noRot="1" noChangeAspect="1" noMove="1" noResize="1" noEditPoints="1" noAdjustHandles="1" noChangeArrowheads="1" noChangeShapeType="1" noTextEdit="1"/>
                  </p:cNvSpPr>
                  <p:nvPr/>
                </p:nvSpPr>
                <p:spPr>
                  <a:xfrm>
                    <a:off x="1235432" y="4320084"/>
                    <a:ext cx="414794" cy="307777"/>
                  </a:xfrm>
                  <a:prstGeom prst="rect">
                    <a:avLst/>
                  </a:prstGeom>
                  <a:blipFill>
                    <a:blip r:embed="rId28"/>
                    <a:stretch>
                      <a:fillRect/>
                    </a:stretch>
                  </a:blipFill>
                </p:spPr>
                <p:txBody>
                  <a:bodyPr/>
                  <a:lstStyle/>
                  <a:p>
                    <a:r>
                      <a:rPr lang="en-GB">
                        <a:noFill/>
                      </a:rPr>
                      <a:t> </a:t>
                    </a:r>
                  </a:p>
                </p:txBody>
              </p:sp>
            </mc:Fallback>
          </mc:AlternateContent>
        </p:grpSp>
        <p:grpSp>
          <p:nvGrpSpPr>
            <p:cNvPr id="272" name="组合 271">
              <a:extLst>
                <a:ext uri="{FF2B5EF4-FFF2-40B4-BE49-F238E27FC236}">
                  <a16:creationId xmlns:a16="http://schemas.microsoft.com/office/drawing/2014/main" id="{5E0CF2CC-892E-4E95-A935-0015F58AC20F}"/>
                </a:ext>
              </a:extLst>
            </p:cNvPr>
            <p:cNvGrpSpPr/>
            <p:nvPr/>
          </p:nvGrpSpPr>
          <p:grpSpPr>
            <a:xfrm>
              <a:off x="7435074" y="3457860"/>
              <a:ext cx="338730" cy="458385"/>
              <a:chOff x="1173861" y="4621067"/>
              <a:chExt cx="428366" cy="458385"/>
            </a:xfrm>
          </p:grpSpPr>
          <mc:AlternateContent xmlns:mc="http://schemas.openxmlformats.org/markup-compatibility/2006" xmlns:a14="http://schemas.microsoft.com/office/drawing/2010/main">
            <mc:Choice Requires="a14">
              <p:sp>
                <p:nvSpPr>
                  <p:cNvPr id="284" name="矩形 283">
                    <a:extLst>
                      <a:ext uri="{FF2B5EF4-FFF2-40B4-BE49-F238E27FC236}">
                        <a16:creationId xmlns:a16="http://schemas.microsoft.com/office/drawing/2014/main" id="{7B49B163-E1AF-4C4B-A123-0D94FB162789}"/>
                      </a:ext>
                    </a:extLst>
                  </p:cNvPr>
                  <p:cNvSpPr/>
                  <p:nvPr/>
                </p:nvSpPr>
                <p:spPr>
                  <a:xfrm>
                    <a:off x="1232209" y="4621067"/>
                    <a:ext cx="370018" cy="307777"/>
                  </a:xfrm>
                  <a:prstGeom prst="rect">
                    <a:avLst/>
                  </a:prstGeom>
                </p:spPr>
                <p:txBody>
                  <a:bodyPr wrap="square">
                    <a:spAutoFit/>
                  </a:bodyPr>
                  <a:lstStyle/>
                  <a:p>
                    <a:pPr marL="12700" lvl="2" fontAlgn="auto">
                      <a:buClr>
                        <a:srgbClr val="461100"/>
                      </a:buClr>
                      <a:buFontTx/>
                      <a:buNone/>
                    </a:pPr>
                    <a14:m>
                      <m:oMathPara xmlns:m="http://schemas.openxmlformats.org/officeDocument/2006/math">
                        <m:oMathParaPr>
                          <m:jc m:val="centerGroup"/>
                        </m:oMathParaPr>
                        <m:oMath xmlns:m="http://schemas.openxmlformats.org/officeDocument/2006/math">
                          <m:sSub>
                            <m:sSubPr>
                              <m:ctrlPr>
                                <a:rPr lang="zh-CN" altLang="zh-CN" sz="1400" i="1" smtClean="0">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a:rPr lang="en-US" altLang="zh-CN" sz="1400" b="0" i="1" smtClean="0">
                                  <a:solidFill>
                                    <a:srgbClr val="FF0000"/>
                                  </a:solidFill>
                                  <a:latin typeface="Cambria Math" panose="02040503050406030204" pitchFamily="18" charset="0"/>
                                  <a:cs typeface="+mn-ea"/>
                                  <a:sym typeface="+mn-lt"/>
                                </a:rPr>
                                <m:t>…</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150" name="矩形 149">
                    <a:extLst>
                      <a:ext uri="{FF2B5EF4-FFF2-40B4-BE49-F238E27FC236}">
                        <a16:creationId xmlns:a16="http://schemas.microsoft.com/office/drawing/2014/main" id="{63B789A5-970F-466F-B968-095ED1163E3B}"/>
                      </a:ext>
                    </a:extLst>
                  </p:cNvPr>
                  <p:cNvSpPr>
                    <a:spLocks noRot="1" noChangeAspect="1" noMove="1" noResize="1" noEditPoints="1" noAdjustHandles="1" noChangeArrowheads="1" noChangeShapeType="1" noTextEdit="1"/>
                  </p:cNvSpPr>
                  <p:nvPr/>
                </p:nvSpPr>
                <p:spPr>
                  <a:xfrm>
                    <a:off x="1232209" y="4621067"/>
                    <a:ext cx="370018" cy="307777"/>
                  </a:xfrm>
                  <a:prstGeom prst="rect">
                    <a:avLst/>
                  </a:prstGeom>
                  <a:blipFill>
                    <a:blip r:embed="rId29"/>
                    <a:stretch>
                      <a:fillRect r="-4167"/>
                    </a:stretch>
                  </a:blipFill>
                </p:spPr>
                <p:txBody>
                  <a:bodyPr/>
                  <a:lstStyle/>
                  <a:p>
                    <a:r>
                      <a:rPr lang="en-GB">
                        <a:noFill/>
                      </a:rPr>
                      <a:t> </a:t>
                    </a:r>
                  </a:p>
                </p:txBody>
              </p:sp>
            </mc:Fallback>
          </mc:AlternateContent>
          <p:sp>
            <p:nvSpPr>
              <p:cNvPr id="285" name="矩形 284">
                <a:extLst>
                  <a:ext uri="{FF2B5EF4-FFF2-40B4-BE49-F238E27FC236}">
                    <a16:creationId xmlns:a16="http://schemas.microsoft.com/office/drawing/2014/main" id="{D585FFE5-C9D0-413B-A199-BC5E5ADA32AE}"/>
                  </a:ext>
                </a:extLst>
              </p:cNvPr>
              <p:cNvSpPr/>
              <p:nvPr/>
            </p:nvSpPr>
            <p:spPr>
              <a:xfrm>
                <a:off x="1173861" y="4833231"/>
                <a:ext cx="420035" cy="246221"/>
              </a:xfrm>
              <a:prstGeom prst="rect">
                <a:avLst/>
              </a:prstGeom>
            </p:spPr>
            <p:txBody>
              <a:bodyPr wrap="none">
                <a:spAutoFit/>
              </a:bodyPr>
              <a:lstStyle/>
              <a:p>
                <a:r>
                  <a:rPr lang="en-US" altLang="zh-CN" sz="1000" i="1" dirty="0">
                    <a:solidFill>
                      <a:srgbClr val="FF0000"/>
                    </a:solidFill>
                    <a:latin typeface="Cambria Math" panose="02040503050406030204" pitchFamily="18" charset="0"/>
                    <a:cs typeface="+mn-ea"/>
                    <a:sym typeface="+mn-lt"/>
                  </a:rPr>
                  <a:t>…..</a:t>
                </a:r>
                <a:endParaRPr lang="en-GB" sz="1000" dirty="0"/>
              </a:p>
            </p:txBody>
          </p:sp>
        </p:grpSp>
        <mc:AlternateContent xmlns:mc="http://schemas.openxmlformats.org/markup-compatibility/2006" xmlns:a14="http://schemas.microsoft.com/office/drawing/2010/main">
          <mc:Choice Requires="a14">
            <p:sp>
              <p:nvSpPr>
                <p:cNvPr id="273" name="矩形 272">
                  <a:extLst>
                    <a:ext uri="{FF2B5EF4-FFF2-40B4-BE49-F238E27FC236}">
                      <a16:creationId xmlns:a16="http://schemas.microsoft.com/office/drawing/2014/main" id="{E26C9CD1-F5F9-47B5-98C8-676482778D74}"/>
                    </a:ext>
                  </a:extLst>
                </p:cNvPr>
                <p:cNvSpPr/>
                <p:nvPr/>
              </p:nvSpPr>
              <p:spPr>
                <a:xfrm>
                  <a:off x="7907717" y="3311255"/>
                  <a:ext cx="301632" cy="27699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US" altLang="zh-CN" sz="1200" b="0" i="1" smtClean="0">
                                <a:solidFill>
                                  <a:srgbClr val="FF0000"/>
                                </a:solidFill>
                                <a:latin typeface="Cambria Math" panose="02040503050406030204" pitchFamily="18" charset="0"/>
                                <a:cs typeface="+mn-ea"/>
                                <a:sym typeface="+mn-lt"/>
                              </a:rPr>
                              <m:t>5</m:t>
                            </m:r>
                          </m:sub>
                        </m:sSub>
                      </m:oMath>
                    </m:oMathPara>
                  </a14:m>
                  <a:endParaRPr lang="en-GB" sz="1200" dirty="0"/>
                </a:p>
              </p:txBody>
            </p:sp>
          </mc:Choice>
          <mc:Fallback xmlns="">
            <p:sp>
              <p:nvSpPr>
                <p:cNvPr id="139" name="矩形 138">
                  <a:extLst>
                    <a:ext uri="{FF2B5EF4-FFF2-40B4-BE49-F238E27FC236}">
                      <a16:creationId xmlns:a16="http://schemas.microsoft.com/office/drawing/2014/main" id="{04F2064C-D6BA-4283-ACDD-8DFB689D1A6F}"/>
                    </a:ext>
                  </a:extLst>
                </p:cNvPr>
                <p:cNvSpPr>
                  <a:spLocks noRot="1" noChangeAspect="1" noMove="1" noResize="1" noEditPoints="1" noAdjustHandles="1" noChangeArrowheads="1" noChangeShapeType="1" noTextEdit="1"/>
                </p:cNvSpPr>
                <p:nvPr/>
              </p:nvSpPr>
              <p:spPr>
                <a:xfrm>
                  <a:off x="7907717" y="3311255"/>
                  <a:ext cx="301632" cy="276999"/>
                </a:xfrm>
                <a:prstGeom prst="rect">
                  <a:avLst/>
                </a:prstGeom>
                <a:blipFill>
                  <a:blip r:embed="rId3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74" name="矩形 273">
                  <a:extLst>
                    <a:ext uri="{FF2B5EF4-FFF2-40B4-BE49-F238E27FC236}">
                      <a16:creationId xmlns:a16="http://schemas.microsoft.com/office/drawing/2014/main" id="{BD21F3DD-D0FE-4B1D-8BF3-74EEAADB8BD6}"/>
                    </a:ext>
                  </a:extLst>
                </p:cNvPr>
                <p:cNvSpPr/>
                <p:nvPr/>
              </p:nvSpPr>
              <p:spPr>
                <a:xfrm>
                  <a:off x="7846167" y="3515523"/>
                  <a:ext cx="423386"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US" altLang="zh-CN" sz="1200" b="0" i="1" smtClean="0">
                                <a:solidFill>
                                  <a:srgbClr val="FF0000"/>
                                </a:solidFill>
                                <a:latin typeface="Cambria Math" panose="02040503050406030204" pitchFamily="18" charset="0"/>
                                <a:cs typeface="+mn-ea"/>
                                <a:sym typeface="+mn-lt"/>
                              </a:rPr>
                              <m:t>…</m:t>
                            </m:r>
                          </m:sub>
                        </m:sSub>
                      </m:oMath>
                    </m:oMathPara>
                  </a14:m>
                  <a:endParaRPr lang="en-GB" sz="1200" dirty="0"/>
                </a:p>
              </p:txBody>
            </p:sp>
          </mc:Choice>
          <mc:Fallback xmlns="">
            <p:sp>
              <p:nvSpPr>
                <p:cNvPr id="140" name="矩形 139">
                  <a:extLst>
                    <a:ext uri="{FF2B5EF4-FFF2-40B4-BE49-F238E27FC236}">
                      <a16:creationId xmlns:a16="http://schemas.microsoft.com/office/drawing/2014/main" id="{A384CFBB-CBA8-4C5A-8B3C-968B1F322D05}"/>
                    </a:ext>
                  </a:extLst>
                </p:cNvPr>
                <p:cNvSpPr>
                  <a:spLocks noRot="1" noChangeAspect="1" noMove="1" noResize="1" noEditPoints="1" noAdjustHandles="1" noChangeArrowheads="1" noChangeShapeType="1" noTextEdit="1"/>
                </p:cNvSpPr>
                <p:nvPr/>
              </p:nvSpPr>
              <p:spPr>
                <a:xfrm>
                  <a:off x="7846167" y="3515523"/>
                  <a:ext cx="423386" cy="276999"/>
                </a:xfrm>
                <a:prstGeom prst="rect">
                  <a:avLst/>
                </a:prstGeom>
                <a:blipFill>
                  <a:blip r:embed="rId31"/>
                  <a:stretch>
                    <a:fillRect/>
                  </a:stretch>
                </a:blipFill>
              </p:spPr>
              <p:txBody>
                <a:bodyPr/>
                <a:lstStyle/>
                <a:p>
                  <a:r>
                    <a:rPr lang="en-GB">
                      <a:noFill/>
                    </a:rPr>
                    <a:t> </a:t>
                  </a:r>
                </a:p>
              </p:txBody>
            </p:sp>
          </mc:Fallback>
        </mc:AlternateContent>
        <p:cxnSp>
          <p:nvCxnSpPr>
            <p:cNvPr id="275" name="直接箭头连接符 274">
              <a:extLst>
                <a:ext uri="{FF2B5EF4-FFF2-40B4-BE49-F238E27FC236}">
                  <a16:creationId xmlns:a16="http://schemas.microsoft.com/office/drawing/2014/main" id="{F7806859-B866-48C3-97D9-CF54B3D486AF}"/>
                </a:ext>
              </a:extLst>
            </p:cNvPr>
            <p:cNvCxnSpPr>
              <a:cxnSpLocks/>
              <a:endCxn id="268" idx="1"/>
            </p:cNvCxnSpPr>
            <p:nvPr/>
          </p:nvCxnSpPr>
          <p:spPr>
            <a:xfrm>
              <a:off x="8480865" y="3752088"/>
              <a:ext cx="160544"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6" name="直接箭头连接符 275">
              <a:extLst>
                <a:ext uri="{FF2B5EF4-FFF2-40B4-BE49-F238E27FC236}">
                  <a16:creationId xmlns:a16="http://schemas.microsoft.com/office/drawing/2014/main" id="{74CB33D7-6861-4F53-975D-0DEDE08784DD}"/>
                </a:ext>
              </a:extLst>
            </p:cNvPr>
            <p:cNvCxnSpPr>
              <a:cxnSpLocks/>
            </p:cNvCxnSpPr>
            <p:nvPr/>
          </p:nvCxnSpPr>
          <p:spPr>
            <a:xfrm flipV="1">
              <a:off x="7833334" y="3869696"/>
              <a:ext cx="342615" cy="15078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7" name="矩形 276">
                  <a:extLst>
                    <a:ext uri="{FF2B5EF4-FFF2-40B4-BE49-F238E27FC236}">
                      <a16:creationId xmlns:a16="http://schemas.microsoft.com/office/drawing/2014/main" id="{6207CAAF-4519-4A56-8DE8-85A7EF000053}"/>
                    </a:ext>
                  </a:extLst>
                </p:cNvPr>
                <p:cNvSpPr/>
                <p:nvPr/>
              </p:nvSpPr>
              <p:spPr>
                <a:xfrm>
                  <a:off x="7872005" y="3876683"/>
                  <a:ext cx="425950"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US" altLang="zh-CN" sz="1200" b="0" i="1" smtClean="0">
                                <a:solidFill>
                                  <a:srgbClr val="FF0000"/>
                                </a:solidFill>
                                <a:latin typeface="Cambria Math" panose="02040503050406030204" pitchFamily="18" charset="0"/>
                                <a:cs typeface="+mn-ea"/>
                                <a:sym typeface="+mn-lt"/>
                              </a:rPr>
                              <m:t>𝐷</m:t>
                            </m:r>
                          </m:sub>
                        </m:sSub>
                      </m:oMath>
                    </m:oMathPara>
                  </a14:m>
                  <a:endParaRPr lang="en-GB" sz="1200" dirty="0"/>
                </a:p>
              </p:txBody>
            </p:sp>
          </mc:Choice>
          <mc:Fallback xmlns="">
            <p:sp>
              <p:nvSpPr>
                <p:cNvPr id="144" name="矩形 143">
                  <a:extLst>
                    <a:ext uri="{FF2B5EF4-FFF2-40B4-BE49-F238E27FC236}">
                      <a16:creationId xmlns:a16="http://schemas.microsoft.com/office/drawing/2014/main" id="{AB158295-AE8A-457F-9351-7FB50EC36A62}"/>
                    </a:ext>
                  </a:extLst>
                </p:cNvPr>
                <p:cNvSpPr>
                  <a:spLocks noRot="1" noChangeAspect="1" noMove="1" noResize="1" noEditPoints="1" noAdjustHandles="1" noChangeArrowheads="1" noChangeShapeType="1" noTextEdit="1"/>
                </p:cNvSpPr>
                <p:nvPr/>
              </p:nvSpPr>
              <p:spPr>
                <a:xfrm>
                  <a:off x="7872005" y="3876683"/>
                  <a:ext cx="425950" cy="276999"/>
                </a:xfrm>
                <a:prstGeom prst="rect">
                  <a:avLst/>
                </a:prstGeom>
                <a:blipFill>
                  <a:blip r:embed="rId32"/>
                  <a:stretch>
                    <a:fillRect/>
                  </a:stretch>
                </a:blipFill>
              </p:spPr>
              <p:txBody>
                <a:bodyPr/>
                <a:lstStyle/>
                <a:p>
                  <a:r>
                    <a:rPr lang="en-GB">
                      <a:noFill/>
                    </a:rPr>
                    <a:t> </a:t>
                  </a:r>
                </a:p>
              </p:txBody>
            </p:sp>
          </mc:Fallback>
        </mc:AlternateContent>
        <p:grpSp>
          <p:nvGrpSpPr>
            <p:cNvPr id="278" name="组合 277">
              <a:extLst>
                <a:ext uri="{FF2B5EF4-FFF2-40B4-BE49-F238E27FC236}">
                  <a16:creationId xmlns:a16="http://schemas.microsoft.com/office/drawing/2014/main" id="{CB95704A-4B6B-4A12-ADBF-8E868721EBB5}"/>
                </a:ext>
              </a:extLst>
            </p:cNvPr>
            <p:cNvGrpSpPr/>
            <p:nvPr/>
          </p:nvGrpSpPr>
          <p:grpSpPr>
            <a:xfrm>
              <a:off x="7442644" y="3796535"/>
              <a:ext cx="420308" cy="458711"/>
              <a:chOff x="1185532" y="4621067"/>
              <a:chExt cx="531530" cy="458711"/>
            </a:xfrm>
          </p:grpSpPr>
          <mc:AlternateContent xmlns:mc="http://schemas.openxmlformats.org/markup-compatibility/2006" xmlns:a14="http://schemas.microsoft.com/office/drawing/2010/main">
            <mc:Choice Requires="a14">
              <p:sp>
                <p:nvSpPr>
                  <p:cNvPr id="282" name="矩形 281">
                    <a:extLst>
                      <a:ext uri="{FF2B5EF4-FFF2-40B4-BE49-F238E27FC236}">
                        <a16:creationId xmlns:a16="http://schemas.microsoft.com/office/drawing/2014/main" id="{73089FB3-66B0-44EF-82DC-743956F533A1}"/>
                      </a:ext>
                    </a:extLst>
                  </p:cNvPr>
                  <p:cNvSpPr/>
                  <p:nvPr/>
                </p:nvSpPr>
                <p:spPr>
                  <a:xfrm>
                    <a:off x="1232209" y="4621067"/>
                    <a:ext cx="370018" cy="307777"/>
                  </a:xfrm>
                  <a:prstGeom prst="rect">
                    <a:avLst/>
                  </a:prstGeom>
                </p:spPr>
                <p:txBody>
                  <a:bodyPr wrap="square">
                    <a:spAutoFit/>
                  </a:bodyPr>
                  <a:lstStyle/>
                  <a:p>
                    <a:pPr marL="12700" lvl="2" fontAlgn="auto">
                      <a:buClr>
                        <a:srgbClr val="461100"/>
                      </a:buClr>
                      <a:buFontTx/>
                      <a:buNone/>
                    </a:pPr>
                    <a14:m>
                      <m:oMathPara xmlns:m="http://schemas.openxmlformats.org/officeDocument/2006/math">
                        <m:oMathParaPr>
                          <m:jc m:val="centerGroup"/>
                        </m:oMathParaPr>
                        <m:oMath xmlns:m="http://schemas.openxmlformats.org/officeDocument/2006/math">
                          <m:sSub>
                            <m:sSubPr>
                              <m:ctrlPr>
                                <a:rPr lang="zh-CN" altLang="zh-CN" sz="1400" i="1" smtClean="0">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a:rPr lang="en-US" altLang="zh-CN" sz="1400" b="0" i="1" smtClean="0">
                                  <a:solidFill>
                                    <a:srgbClr val="FF0000"/>
                                  </a:solidFill>
                                  <a:latin typeface="Cambria Math" panose="02040503050406030204" pitchFamily="18" charset="0"/>
                                  <a:cs typeface="+mn-ea"/>
                                  <a:sym typeface="+mn-lt"/>
                                </a:rPr>
                                <m:t>𝐷</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146" name="矩形 145">
                    <a:extLst>
                      <a:ext uri="{FF2B5EF4-FFF2-40B4-BE49-F238E27FC236}">
                        <a16:creationId xmlns:a16="http://schemas.microsoft.com/office/drawing/2014/main" id="{81AAA1D8-45B2-4082-B7F5-F11B839A54F4}"/>
                      </a:ext>
                    </a:extLst>
                  </p:cNvPr>
                  <p:cNvSpPr>
                    <a:spLocks noRot="1" noChangeAspect="1" noMove="1" noResize="1" noEditPoints="1" noAdjustHandles="1" noChangeArrowheads="1" noChangeShapeType="1" noTextEdit="1"/>
                  </p:cNvSpPr>
                  <p:nvPr/>
                </p:nvSpPr>
                <p:spPr>
                  <a:xfrm>
                    <a:off x="1232209" y="4621067"/>
                    <a:ext cx="370018" cy="307777"/>
                  </a:xfrm>
                  <a:prstGeom prst="rect">
                    <a:avLst/>
                  </a:prstGeom>
                  <a:blipFill>
                    <a:blip r:embed="rId33"/>
                    <a:stretch>
                      <a:fillRect r="-12500"/>
                    </a:stretch>
                  </a:blipFill>
                </p:spPr>
                <p:txBody>
                  <a:bodyPr/>
                  <a:lstStyle/>
                  <a:p>
                    <a:r>
                      <a:rPr lang="en-GB">
                        <a:noFill/>
                      </a:rPr>
                      <a:t> </a:t>
                    </a:r>
                  </a:p>
                </p:txBody>
              </p:sp>
            </mc:Fallback>
          </mc:AlternateContent>
          <p:sp>
            <p:nvSpPr>
              <p:cNvPr id="283" name="矩形 282">
                <a:extLst>
                  <a:ext uri="{FF2B5EF4-FFF2-40B4-BE49-F238E27FC236}">
                    <a16:creationId xmlns:a16="http://schemas.microsoft.com/office/drawing/2014/main" id="{6BAF7836-A347-47E0-81FE-7AFF3CFAFED4}"/>
                  </a:ext>
                </a:extLst>
              </p:cNvPr>
              <p:cNvSpPr/>
              <p:nvPr/>
            </p:nvSpPr>
            <p:spPr>
              <a:xfrm>
                <a:off x="1185532" y="4833557"/>
                <a:ext cx="531530" cy="246221"/>
              </a:xfrm>
              <a:prstGeom prst="rect">
                <a:avLst/>
              </a:prstGeom>
            </p:spPr>
            <p:txBody>
              <a:bodyPr wrap="none">
                <a:spAutoFit/>
              </a:bodyPr>
              <a:lstStyle/>
              <a:p>
                <a:r>
                  <a:rPr lang="en-US" altLang="zh-CN" sz="1000" i="1" dirty="0">
                    <a:solidFill>
                      <a:srgbClr val="FF0000"/>
                    </a:solidFill>
                    <a:latin typeface="Cambria Math" panose="02040503050406030204" pitchFamily="18" charset="0"/>
                    <a:cs typeface="+mn-ea"/>
                    <a:sym typeface="+mn-lt"/>
                  </a:rPr>
                  <a:t>PDB</a:t>
                </a:r>
                <a:endParaRPr lang="en-GB" sz="1000" dirty="0"/>
              </a:p>
            </p:txBody>
          </p:sp>
        </p:grpSp>
        <p:grpSp>
          <p:nvGrpSpPr>
            <p:cNvPr id="279" name="组合 278">
              <a:extLst>
                <a:ext uri="{FF2B5EF4-FFF2-40B4-BE49-F238E27FC236}">
                  <a16:creationId xmlns:a16="http://schemas.microsoft.com/office/drawing/2014/main" id="{40AC045D-0154-4361-84F7-40AF770EBEB0}"/>
                </a:ext>
              </a:extLst>
            </p:cNvPr>
            <p:cNvGrpSpPr/>
            <p:nvPr/>
          </p:nvGrpSpPr>
          <p:grpSpPr>
            <a:xfrm>
              <a:off x="8222912" y="3653322"/>
              <a:ext cx="216000" cy="216000"/>
              <a:chOff x="8172436" y="4738431"/>
              <a:chExt cx="216000" cy="216000"/>
            </a:xfrm>
          </p:grpSpPr>
          <p:sp>
            <p:nvSpPr>
              <p:cNvPr id="280" name="椭圆 279">
                <a:extLst>
                  <a:ext uri="{FF2B5EF4-FFF2-40B4-BE49-F238E27FC236}">
                    <a16:creationId xmlns:a16="http://schemas.microsoft.com/office/drawing/2014/main" id="{B23B51FF-9FA4-4C24-BEDD-55B291961DEC}"/>
                  </a:ext>
                </a:extLst>
              </p:cNvPr>
              <p:cNvSpPr/>
              <p:nvPr/>
            </p:nvSpPr>
            <p:spPr>
              <a:xfrm>
                <a:off x="8172436" y="4738431"/>
                <a:ext cx="216000" cy="216000"/>
              </a:xfrm>
              <a:prstGeom prst="ellipse">
                <a:avLst/>
              </a:prstGeom>
              <a:solidFill>
                <a:schemeClr val="bg1"/>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en-GB"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81" name="加号 280">
                <a:extLst>
                  <a:ext uri="{FF2B5EF4-FFF2-40B4-BE49-F238E27FC236}">
                    <a16:creationId xmlns:a16="http://schemas.microsoft.com/office/drawing/2014/main" id="{7BE74747-6ADE-441D-9F84-8D97C938EC7E}"/>
                  </a:ext>
                </a:extLst>
              </p:cNvPr>
              <p:cNvSpPr/>
              <p:nvPr/>
            </p:nvSpPr>
            <p:spPr>
              <a:xfrm>
                <a:off x="8192001" y="4755750"/>
                <a:ext cx="180000" cy="180000"/>
              </a:xfrm>
              <a:prstGeom prst="mathPlus">
                <a:avLst>
                  <a:gd name="adj1" fmla="val 2353"/>
                </a:avLst>
              </a:prstGeom>
              <a:solidFill>
                <a:srgbClr val="FF0000"/>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en-GB"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grpSp>
      <p:sp>
        <p:nvSpPr>
          <p:cNvPr id="288" name="箭头: 下弧形 287">
            <a:extLst>
              <a:ext uri="{FF2B5EF4-FFF2-40B4-BE49-F238E27FC236}">
                <a16:creationId xmlns:a16="http://schemas.microsoft.com/office/drawing/2014/main" id="{16C2D6AC-3D77-41D5-8FE7-4A670ED9EA48}"/>
              </a:ext>
            </a:extLst>
          </p:cNvPr>
          <p:cNvSpPr/>
          <p:nvPr/>
        </p:nvSpPr>
        <p:spPr>
          <a:xfrm rot="10800000" flipH="1">
            <a:off x="4457735" y="3188775"/>
            <a:ext cx="1235039" cy="167696"/>
          </a:xfrm>
          <a:prstGeom prst="curvedUpArrow">
            <a:avLst>
              <a:gd name="adj1" fmla="val 25000"/>
              <a:gd name="adj2" fmla="val 79384"/>
              <a:gd name="adj3" fmla="val 25000"/>
            </a:avLst>
          </a:prstGeom>
          <a:solidFill>
            <a:srgbClr val="00B0F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89" name="箭头: 下弧形 288">
            <a:extLst>
              <a:ext uri="{FF2B5EF4-FFF2-40B4-BE49-F238E27FC236}">
                <a16:creationId xmlns:a16="http://schemas.microsoft.com/office/drawing/2014/main" id="{D79BE60C-98F9-4BDF-AA4F-4F7984B076B6}"/>
              </a:ext>
            </a:extLst>
          </p:cNvPr>
          <p:cNvSpPr/>
          <p:nvPr/>
        </p:nvSpPr>
        <p:spPr>
          <a:xfrm flipH="1">
            <a:off x="4408983" y="4173632"/>
            <a:ext cx="1235040" cy="167696"/>
          </a:xfrm>
          <a:prstGeom prst="curvedUpArrow">
            <a:avLst>
              <a:gd name="adj1" fmla="val 25000"/>
              <a:gd name="adj2" fmla="val 79384"/>
              <a:gd name="adj3" fmla="val 25000"/>
            </a:avLst>
          </a:prstGeom>
          <a:solidFill>
            <a:srgbClr val="00B0F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90" name="箭头: 下弧形 289">
            <a:extLst>
              <a:ext uri="{FF2B5EF4-FFF2-40B4-BE49-F238E27FC236}">
                <a16:creationId xmlns:a16="http://schemas.microsoft.com/office/drawing/2014/main" id="{7D0E2EB2-53C1-4448-B0CE-4205CF9B01D8}"/>
              </a:ext>
            </a:extLst>
          </p:cNvPr>
          <p:cNvSpPr/>
          <p:nvPr/>
        </p:nvSpPr>
        <p:spPr>
          <a:xfrm rot="11037031" flipH="1">
            <a:off x="7561435" y="3192871"/>
            <a:ext cx="1235039" cy="167696"/>
          </a:xfrm>
          <a:prstGeom prst="curvedUpArrow">
            <a:avLst>
              <a:gd name="adj1" fmla="val 25000"/>
              <a:gd name="adj2" fmla="val 79384"/>
              <a:gd name="adj3" fmla="val 25000"/>
            </a:avLst>
          </a:prstGeom>
          <a:solidFill>
            <a:srgbClr val="00B0F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91" name="箭头: 下弧形 290">
            <a:extLst>
              <a:ext uri="{FF2B5EF4-FFF2-40B4-BE49-F238E27FC236}">
                <a16:creationId xmlns:a16="http://schemas.microsoft.com/office/drawing/2014/main" id="{9EC3AC45-7060-4672-8592-6AC4AF71AA33}"/>
              </a:ext>
            </a:extLst>
          </p:cNvPr>
          <p:cNvSpPr/>
          <p:nvPr/>
        </p:nvSpPr>
        <p:spPr>
          <a:xfrm flipH="1">
            <a:off x="7512683" y="4177729"/>
            <a:ext cx="1235040" cy="167696"/>
          </a:xfrm>
          <a:prstGeom prst="curvedUpArrow">
            <a:avLst>
              <a:gd name="adj1" fmla="val 25000"/>
              <a:gd name="adj2" fmla="val 79384"/>
              <a:gd name="adj3" fmla="val 25000"/>
            </a:avLst>
          </a:prstGeom>
          <a:solidFill>
            <a:srgbClr val="00B0F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mc:AlternateContent xmlns:mc="http://schemas.openxmlformats.org/markup-compatibility/2006" xmlns:a14="http://schemas.microsoft.com/office/drawing/2010/main">
        <mc:Choice Requires="a14">
          <p:sp>
            <p:nvSpPr>
              <p:cNvPr id="292" name="文本框 291">
                <a:extLst>
                  <a:ext uri="{FF2B5EF4-FFF2-40B4-BE49-F238E27FC236}">
                    <a16:creationId xmlns:a16="http://schemas.microsoft.com/office/drawing/2014/main" id="{5F680BBB-0BD1-442B-9EC1-5C06F7D423B5}"/>
                  </a:ext>
                </a:extLst>
              </p:cNvPr>
              <p:cNvSpPr txBox="1"/>
              <p:nvPr/>
            </p:nvSpPr>
            <p:spPr>
              <a:xfrm rot="931845">
                <a:off x="7653272" y="2563704"/>
                <a:ext cx="2204245" cy="215113"/>
              </a:xfrm>
              <a:prstGeom prst="rect">
                <a:avLst/>
              </a:prstGeom>
              <a:noFill/>
              <a:ln>
                <a:noFill/>
              </a:ln>
            </p:spPr>
            <p:txBody>
              <a:bodyPr wrap="square" rtlCol="0">
                <a:spAutoFit/>
              </a:bodyPr>
              <a:lstStyle/>
              <a:p>
                <a:r>
                  <a:rPr lang="en-US" altLang="zh-CN" sz="1000" dirty="0">
                    <a:solidFill>
                      <a:schemeClr val="tx1"/>
                    </a:solidFill>
                    <a:cs typeface="+mn-ea"/>
                    <a:sym typeface="+mn-lt"/>
                  </a:rPr>
                  <a:t>expected </a:t>
                </a:r>
                <a14:m>
                  <m:oMath xmlns:m="http://schemas.openxmlformats.org/officeDocument/2006/math">
                    <m:sSub>
                      <m:sSubPr>
                        <m:ctrlPr>
                          <a:rPr lang="zh-CN" altLang="zh-CN" sz="1000" i="1">
                            <a:solidFill>
                              <a:schemeClr val="tx1"/>
                            </a:solidFill>
                            <a:latin typeface="Cambria Math" panose="02040503050406030204" pitchFamily="18" charset="0"/>
                            <a:cs typeface="+mn-ea"/>
                            <a:sym typeface="+mn-lt"/>
                          </a:rPr>
                        </m:ctrlPr>
                      </m:sSubPr>
                      <m:e>
                        <m:r>
                          <m:rPr>
                            <m:sty m:val="p"/>
                          </m:rPr>
                          <a:rPr lang="en-US" altLang="zh-CN" sz="1000" i="0">
                            <a:solidFill>
                              <a:schemeClr val="tx1"/>
                            </a:solidFill>
                            <a:latin typeface="Cambria Math" panose="02040503050406030204" pitchFamily="18" charset="0"/>
                            <a:cs typeface="+mn-ea"/>
                            <a:sym typeface="+mn-lt"/>
                          </a:rPr>
                          <m:t>h</m:t>
                        </m:r>
                      </m:e>
                      <m:sub>
                        <m:r>
                          <a:rPr lang="en-US" altLang="zh-CN" sz="1000" b="0" i="0" smtClean="0">
                            <a:solidFill>
                              <a:schemeClr val="tx1"/>
                            </a:solidFill>
                            <a:latin typeface="Cambria Math" panose="02040503050406030204" pitchFamily="18" charset="0"/>
                            <a:cs typeface="+mn-ea"/>
                            <a:sym typeface="+mn-lt"/>
                          </a:rPr>
                          <m:t>4</m:t>
                        </m:r>
                      </m:sub>
                    </m:sSub>
                  </m:oMath>
                </a14:m>
                <a:r>
                  <a:rPr lang="en-US" altLang="zh-CN" sz="1000" dirty="0">
                    <a:cs typeface="+mn-ea"/>
                    <a:sym typeface="+mn-lt"/>
                  </a:rPr>
                  <a:t>=2</a:t>
                </a:r>
                <a:endParaRPr lang="zh-CN" altLang="en-US" sz="1000" dirty="0">
                  <a:cs typeface="+mn-ea"/>
                  <a:sym typeface="+mn-lt"/>
                </a:endParaRPr>
              </a:p>
            </p:txBody>
          </p:sp>
        </mc:Choice>
        <mc:Fallback xmlns="">
          <p:sp>
            <p:nvSpPr>
              <p:cNvPr id="292" name="文本框 291">
                <a:extLst>
                  <a:ext uri="{FF2B5EF4-FFF2-40B4-BE49-F238E27FC236}">
                    <a16:creationId xmlns:a16="http://schemas.microsoft.com/office/drawing/2014/main" id="{5F680BBB-0BD1-442B-9EC1-5C06F7D423B5}"/>
                  </a:ext>
                </a:extLst>
              </p:cNvPr>
              <p:cNvSpPr txBox="1">
                <a:spLocks noRot="1" noChangeAspect="1" noMove="1" noResize="1" noEditPoints="1" noAdjustHandles="1" noChangeArrowheads="1" noChangeShapeType="1" noTextEdit="1"/>
              </p:cNvSpPr>
              <p:nvPr/>
            </p:nvSpPr>
            <p:spPr>
              <a:xfrm rot="931845">
                <a:off x="7653272" y="2563704"/>
                <a:ext cx="2204245" cy="215113"/>
              </a:xfrm>
              <a:prstGeom prst="rect">
                <a:avLst/>
              </a:prstGeom>
              <a:blipFill>
                <a:blip r:embed="rId34"/>
                <a:stretch>
                  <a:fillRect l="-279"/>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93" name="文本框 292">
                <a:extLst>
                  <a:ext uri="{FF2B5EF4-FFF2-40B4-BE49-F238E27FC236}">
                    <a16:creationId xmlns:a16="http://schemas.microsoft.com/office/drawing/2014/main" id="{4351EA5E-863F-44B0-B759-56DAAF3A7F0A}"/>
                  </a:ext>
                </a:extLst>
              </p:cNvPr>
              <p:cNvSpPr txBox="1"/>
              <p:nvPr/>
            </p:nvSpPr>
            <p:spPr>
              <a:xfrm rot="1797611">
                <a:off x="5757977" y="2538701"/>
                <a:ext cx="1051444" cy="215113"/>
              </a:xfrm>
              <a:prstGeom prst="rect">
                <a:avLst/>
              </a:prstGeom>
              <a:noFill/>
              <a:ln>
                <a:noFill/>
              </a:ln>
            </p:spPr>
            <p:txBody>
              <a:bodyPr wrap="square" rtlCol="0">
                <a:spAutoFit/>
              </a:bodyPr>
              <a:lstStyle/>
              <a:p>
                <a:r>
                  <a:rPr lang="en-US" altLang="zh-CN" sz="1000" dirty="0">
                    <a:solidFill>
                      <a:schemeClr val="tx1"/>
                    </a:solidFill>
                    <a:cs typeface="+mn-ea"/>
                    <a:sym typeface="+mn-lt"/>
                  </a:rPr>
                  <a:t>expected </a:t>
                </a:r>
                <a14:m>
                  <m:oMath xmlns:m="http://schemas.openxmlformats.org/officeDocument/2006/math">
                    <m:sSub>
                      <m:sSubPr>
                        <m:ctrlPr>
                          <a:rPr lang="zh-CN" altLang="zh-CN" sz="1000" i="1">
                            <a:solidFill>
                              <a:schemeClr val="tx1"/>
                            </a:solidFill>
                            <a:latin typeface="Cambria Math" panose="02040503050406030204" pitchFamily="18" charset="0"/>
                            <a:cs typeface="+mn-ea"/>
                            <a:sym typeface="+mn-lt"/>
                          </a:rPr>
                        </m:ctrlPr>
                      </m:sSubPr>
                      <m:e>
                        <m:r>
                          <m:rPr>
                            <m:sty m:val="p"/>
                          </m:rPr>
                          <a:rPr lang="en-US" altLang="zh-CN" sz="1000" i="0" smtClean="0">
                            <a:solidFill>
                              <a:schemeClr val="tx1"/>
                            </a:solidFill>
                            <a:latin typeface="Cambria Math" panose="02040503050406030204" pitchFamily="18" charset="0"/>
                            <a:cs typeface="+mn-ea"/>
                            <a:sym typeface="+mn-lt"/>
                          </a:rPr>
                          <m:t>h</m:t>
                        </m:r>
                      </m:e>
                      <m:sub>
                        <m:r>
                          <a:rPr lang="en-US" altLang="zh-CN" sz="1000" b="0" i="0" smtClean="0">
                            <a:solidFill>
                              <a:schemeClr val="tx1"/>
                            </a:solidFill>
                            <a:latin typeface="Cambria Math" panose="02040503050406030204" pitchFamily="18" charset="0"/>
                            <a:cs typeface="+mn-ea"/>
                            <a:sym typeface="+mn-lt"/>
                          </a:rPr>
                          <m:t>3</m:t>
                        </m:r>
                      </m:sub>
                    </m:sSub>
                  </m:oMath>
                </a14:m>
                <a:r>
                  <a:rPr lang="en-US" altLang="zh-CN" sz="1000" dirty="0">
                    <a:cs typeface="+mn-ea"/>
                    <a:sym typeface="+mn-lt"/>
                  </a:rPr>
                  <a:t>=1</a:t>
                </a:r>
                <a:endParaRPr lang="zh-CN" altLang="en-US" sz="1000" dirty="0">
                  <a:cs typeface="+mn-ea"/>
                  <a:sym typeface="+mn-lt"/>
                </a:endParaRPr>
              </a:p>
            </p:txBody>
          </p:sp>
        </mc:Choice>
        <mc:Fallback xmlns="">
          <p:sp>
            <p:nvSpPr>
              <p:cNvPr id="293" name="文本框 292">
                <a:extLst>
                  <a:ext uri="{FF2B5EF4-FFF2-40B4-BE49-F238E27FC236}">
                    <a16:creationId xmlns:a16="http://schemas.microsoft.com/office/drawing/2014/main" id="{4351EA5E-863F-44B0-B759-56DAAF3A7F0A}"/>
                  </a:ext>
                </a:extLst>
              </p:cNvPr>
              <p:cNvSpPr txBox="1">
                <a:spLocks noRot="1" noChangeAspect="1" noMove="1" noResize="1" noEditPoints="1" noAdjustHandles="1" noChangeArrowheads="1" noChangeShapeType="1" noTextEdit="1"/>
              </p:cNvSpPr>
              <p:nvPr/>
            </p:nvSpPr>
            <p:spPr>
              <a:xfrm rot="1797611">
                <a:off x="5757977" y="2538701"/>
                <a:ext cx="1051444" cy="215113"/>
              </a:xfrm>
              <a:prstGeom prst="rect">
                <a:avLst/>
              </a:prstGeom>
              <a:blipFill>
                <a:blip r:embed="rId35"/>
                <a:stretch>
                  <a:fillRect l="-1786"/>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94" name="文本框 293">
                <a:extLst>
                  <a:ext uri="{FF2B5EF4-FFF2-40B4-BE49-F238E27FC236}">
                    <a16:creationId xmlns:a16="http://schemas.microsoft.com/office/drawing/2014/main" id="{8A5AAF4B-32EA-4F2C-8DB3-E524D7CA1424}"/>
                  </a:ext>
                </a:extLst>
              </p:cNvPr>
              <p:cNvSpPr txBox="1"/>
              <p:nvPr/>
            </p:nvSpPr>
            <p:spPr>
              <a:xfrm rot="20914092">
                <a:off x="2280072" y="2169027"/>
                <a:ext cx="2204245" cy="215113"/>
              </a:xfrm>
              <a:prstGeom prst="rect">
                <a:avLst/>
              </a:prstGeom>
              <a:noFill/>
            </p:spPr>
            <p:txBody>
              <a:bodyPr wrap="square" rtlCol="0">
                <a:spAutoFit/>
              </a:bodyPr>
              <a:lstStyle/>
              <a:p>
                <a:r>
                  <a:rPr lang="en-GB" altLang="zh-CN" sz="1000" dirty="0">
                    <a:cs typeface="+mn-ea"/>
                    <a:sym typeface="+mn-lt"/>
                  </a:rPr>
                  <a:t>expected </a:t>
                </a:r>
                <a14:m>
                  <m:oMath xmlns:m="http://schemas.openxmlformats.org/officeDocument/2006/math">
                    <m:sSub>
                      <m:sSubPr>
                        <m:ctrlPr>
                          <a:rPr lang="zh-CN" altLang="zh-CN" sz="1000" i="1">
                            <a:solidFill>
                              <a:schemeClr val="tx1"/>
                            </a:solidFill>
                            <a:latin typeface="Cambria Math" panose="02040503050406030204" pitchFamily="18" charset="0"/>
                            <a:cs typeface="+mn-ea"/>
                            <a:sym typeface="+mn-lt"/>
                          </a:rPr>
                        </m:ctrlPr>
                      </m:sSubPr>
                      <m:e>
                        <m:r>
                          <m:rPr>
                            <m:sty m:val="p"/>
                          </m:rPr>
                          <a:rPr lang="en-US" altLang="zh-CN" sz="1000" i="0">
                            <a:solidFill>
                              <a:schemeClr val="tx1"/>
                            </a:solidFill>
                            <a:latin typeface="Cambria Math" panose="02040503050406030204" pitchFamily="18" charset="0"/>
                            <a:cs typeface="+mn-ea"/>
                            <a:sym typeface="+mn-lt"/>
                          </a:rPr>
                          <m:t>h</m:t>
                        </m:r>
                      </m:e>
                      <m:sub>
                        <m:r>
                          <a:rPr lang="en-US" altLang="zh-CN" sz="1000" i="0">
                            <a:solidFill>
                              <a:schemeClr val="tx1"/>
                            </a:solidFill>
                            <a:latin typeface="Cambria Math" panose="02040503050406030204" pitchFamily="18" charset="0"/>
                            <a:cs typeface="+mn-ea"/>
                            <a:sym typeface="+mn-lt"/>
                          </a:rPr>
                          <m:t>1</m:t>
                        </m:r>
                      </m:sub>
                    </m:sSub>
                  </m:oMath>
                </a14:m>
                <a:r>
                  <a:rPr lang="en-US" altLang="zh-CN" sz="1000" dirty="0">
                    <a:cs typeface="+mn-ea"/>
                    <a:sym typeface="+mn-lt"/>
                  </a:rPr>
                  <a:t>=1.2</a:t>
                </a:r>
                <a:endParaRPr lang="zh-CN" altLang="en-US" sz="1000" dirty="0">
                  <a:cs typeface="+mn-ea"/>
                  <a:sym typeface="+mn-lt"/>
                </a:endParaRPr>
              </a:p>
            </p:txBody>
          </p:sp>
        </mc:Choice>
        <mc:Fallback xmlns="">
          <p:sp>
            <p:nvSpPr>
              <p:cNvPr id="294" name="文本框 293">
                <a:extLst>
                  <a:ext uri="{FF2B5EF4-FFF2-40B4-BE49-F238E27FC236}">
                    <a16:creationId xmlns:a16="http://schemas.microsoft.com/office/drawing/2014/main" id="{8A5AAF4B-32EA-4F2C-8DB3-E524D7CA1424}"/>
                  </a:ext>
                </a:extLst>
              </p:cNvPr>
              <p:cNvSpPr txBox="1">
                <a:spLocks noRot="1" noChangeAspect="1" noMove="1" noResize="1" noEditPoints="1" noAdjustHandles="1" noChangeArrowheads="1" noChangeShapeType="1" noTextEdit="1"/>
              </p:cNvSpPr>
              <p:nvPr/>
            </p:nvSpPr>
            <p:spPr>
              <a:xfrm rot="20914092">
                <a:off x="2280072" y="2169027"/>
                <a:ext cx="2204245" cy="215113"/>
              </a:xfrm>
              <a:prstGeom prst="rect">
                <a:avLst/>
              </a:prstGeom>
              <a:blipFill>
                <a:blip r:embed="rId36"/>
                <a:stretch>
                  <a:fillRect b="-934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95" name="文本框 294">
                <a:extLst>
                  <a:ext uri="{FF2B5EF4-FFF2-40B4-BE49-F238E27FC236}">
                    <a16:creationId xmlns:a16="http://schemas.microsoft.com/office/drawing/2014/main" id="{4DDB8B00-AD9A-485E-8236-ABB82E707CB4}"/>
                  </a:ext>
                </a:extLst>
              </p:cNvPr>
              <p:cNvSpPr txBox="1"/>
              <p:nvPr/>
            </p:nvSpPr>
            <p:spPr>
              <a:xfrm rot="842932">
                <a:off x="7830879" y="2270536"/>
                <a:ext cx="2186299" cy="215113"/>
              </a:xfrm>
              <a:prstGeom prst="rect">
                <a:avLst/>
              </a:prstGeom>
              <a:noFill/>
            </p:spPr>
            <p:txBody>
              <a:bodyPr wrap="square" rtlCol="0">
                <a:spAutoFit/>
              </a:bodyPr>
              <a:lstStyle/>
              <a:p>
                <a:r>
                  <a:rPr lang="en-US" altLang="zh-CN" sz="1000" dirty="0">
                    <a:solidFill>
                      <a:schemeClr val="tx1"/>
                    </a:solidFill>
                    <a:cs typeface="+mn-ea"/>
                    <a:sym typeface="+mn-lt"/>
                  </a:rPr>
                  <a:t>observed </a:t>
                </a:r>
                <a14:m>
                  <m:oMath xmlns:m="http://schemas.openxmlformats.org/officeDocument/2006/math">
                    <m:sSub>
                      <m:sSubPr>
                        <m:ctrlPr>
                          <a:rPr lang="zh-CN" altLang="zh-CN" sz="1000" i="1">
                            <a:solidFill>
                              <a:schemeClr val="tx1"/>
                            </a:solidFill>
                            <a:latin typeface="Cambria Math" panose="02040503050406030204" pitchFamily="18" charset="0"/>
                            <a:cs typeface="+mn-ea"/>
                            <a:sym typeface="+mn-lt"/>
                          </a:rPr>
                        </m:ctrlPr>
                      </m:sSubPr>
                      <m:e>
                        <m:r>
                          <m:rPr>
                            <m:sty m:val="p"/>
                          </m:rPr>
                          <a:rPr lang="en-US" altLang="zh-CN" sz="1000" i="0">
                            <a:solidFill>
                              <a:schemeClr val="tx1"/>
                            </a:solidFill>
                            <a:latin typeface="Cambria Math" panose="02040503050406030204" pitchFamily="18" charset="0"/>
                            <a:cs typeface="+mn-ea"/>
                            <a:sym typeface="+mn-lt"/>
                          </a:rPr>
                          <m:t>h</m:t>
                        </m:r>
                      </m:e>
                      <m:sub>
                        <m:r>
                          <a:rPr lang="en-US" altLang="zh-CN" sz="1000" b="0" i="0" smtClean="0">
                            <a:solidFill>
                              <a:schemeClr val="tx1"/>
                            </a:solidFill>
                            <a:latin typeface="Cambria Math" panose="02040503050406030204" pitchFamily="18" charset="0"/>
                            <a:cs typeface="+mn-ea"/>
                            <a:sym typeface="+mn-lt"/>
                          </a:rPr>
                          <m:t>4</m:t>
                        </m:r>
                      </m:sub>
                    </m:sSub>
                  </m:oMath>
                </a14:m>
                <a:r>
                  <a:rPr lang="en-US" altLang="zh-CN" sz="1000" dirty="0">
                    <a:cs typeface="+mn-ea"/>
                    <a:sym typeface="+mn-lt"/>
                  </a:rPr>
                  <a:t>=2</a:t>
                </a:r>
                <a:endParaRPr lang="zh-CN" altLang="en-US" sz="1000" dirty="0">
                  <a:cs typeface="+mn-ea"/>
                  <a:sym typeface="+mn-lt"/>
                </a:endParaRPr>
              </a:p>
            </p:txBody>
          </p:sp>
        </mc:Choice>
        <mc:Fallback xmlns="">
          <p:sp>
            <p:nvSpPr>
              <p:cNvPr id="295" name="文本框 294">
                <a:extLst>
                  <a:ext uri="{FF2B5EF4-FFF2-40B4-BE49-F238E27FC236}">
                    <a16:creationId xmlns:a16="http://schemas.microsoft.com/office/drawing/2014/main" id="{4DDB8B00-AD9A-485E-8236-ABB82E707CB4}"/>
                  </a:ext>
                </a:extLst>
              </p:cNvPr>
              <p:cNvSpPr txBox="1">
                <a:spLocks noRot="1" noChangeAspect="1" noMove="1" noResize="1" noEditPoints="1" noAdjustHandles="1" noChangeArrowheads="1" noChangeShapeType="1" noTextEdit="1"/>
              </p:cNvSpPr>
              <p:nvPr/>
            </p:nvSpPr>
            <p:spPr>
              <a:xfrm rot="842932">
                <a:off x="7830879" y="2270536"/>
                <a:ext cx="2186299" cy="215113"/>
              </a:xfrm>
              <a:prstGeom prst="rect">
                <a:avLst/>
              </a:prstGeom>
              <a:blipFill>
                <a:blip r:embed="rId37"/>
                <a:stretch>
                  <a:fillRect/>
                </a:stretch>
              </a:blipFill>
            </p:spPr>
            <p:txBody>
              <a:bodyPr/>
              <a:lstStyle/>
              <a:p>
                <a:r>
                  <a:rPr lang="zh-CN" altLang="en-US">
                    <a:noFill/>
                  </a:rPr>
                  <a:t> </a:t>
                </a:r>
              </a:p>
            </p:txBody>
          </p:sp>
        </mc:Fallback>
      </mc:AlternateContent>
      <p:grpSp>
        <p:nvGrpSpPr>
          <p:cNvPr id="296" name="组合 295">
            <a:extLst>
              <a:ext uri="{FF2B5EF4-FFF2-40B4-BE49-F238E27FC236}">
                <a16:creationId xmlns:a16="http://schemas.microsoft.com/office/drawing/2014/main" id="{B61F76D2-1DF7-4031-8340-7D27B5399626}"/>
              </a:ext>
            </a:extLst>
          </p:cNvPr>
          <p:cNvGrpSpPr/>
          <p:nvPr/>
        </p:nvGrpSpPr>
        <p:grpSpPr>
          <a:xfrm>
            <a:off x="7832237" y="1235759"/>
            <a:ext cx="3804095" cy="403338"/>
            <a:chOff x="6192033" y="1023476"/>
            <a:chExt cx="3952604" cy="461665"/>
          </a:xfrm>
        </p:grpSpPr>
        <p:sp>
          <p:nvSpPr>
            <p:cNvPr id="297" name="文本框 296">
              <a:extLst>
                <a:ext uri="{FF2B5EF4-FFF2-40B4-BE49-F238E27FC236}">
                  <a16:creationId xmlns:a16="http://schemas.microsoft.com/office/drawing/2014/main" id="{51BC63A9-3EE8-41C3-918E-DE4172ACFFCD}"/>
                </a:ext>
              </a:extLst>
            </p:cNvPr>
            <p:cNvSpPr txBox="1"/>
            <p:nvPr/>
          </p:nvSpPr>
          <p:spPr>
            <a:xfrm>
              <a:off x="7276851" y="1084992"/>
              <a:ext cx="440247" cy="276999"/>
            </a:xfrm>
            <a:prstGeom prst="rect">
              <a:avLst/>
            </a:prstGeom>
            <a:noFill/>
          </p:spPr>
          <p:txBody>
            <a:bodyPr wrap="square" rtlCol="0">
              <a:spAutoFit/>
            </a:bodyPr>
            <a:lstStyle/>
            <a:p>
              <a:r>
                <a:rPr lang="en-US" altLang="zh-CN" sz="1200" dirty="0">
                  <a:cs typeface="+mn-ea"/>
                  <a:sym typeface="+mn-lt"/>
                </a:rPr>
                <a:t>1.2</a:t>
              </a:r>
              <a:endParaRPr lang="zh-CN" altLang="en-US" sz="1200" dirty="0">
                <a:cs typeface="+mn-ea"/>
                <a:sym typeface="+mn-lt"/>
              </a:endParaRPr>
            </a:p>
          </p:txBody>
        </p:sp>
        <p:sp>
          <p:nvSpPr>
            <p:cNvPr id="298" name="文本框 297">
              <a:extLst>
                <a:ext uri="{FF2B5EF4-FFF2-40B4-BE49-F238E27FC236}">
                  <a16:creationId xmlns:a16="http://schemas.microsoft.com/office/drawing/2014/main" id="{E51F86A8-1FBF-4150-AB35-2D589212F70C}"/>
                </a:ext>
              </a:extLst>
            </p:cNvPr>
            <p:cNvSpPr txBox="1"/>
            <p:nvPr/>
          </p:nvSpPr>
          <p:spPr>
            <a:xfrm>
              <a:off x="8031401" y="1074567"/>
              <a:ext cx="722097" cy="307777"/>
            </a:xfrm>
            <a:prstGeom prst="rect">
              <a:avLst/>
            </a:prstGeom>
            <a:noFill/>
          </p:spPr>
          <p:txBody>
            <a:bodyPr wrap="square" rtlCol="0">
              <a:spAutoFit/>
            </a:bodyPr>
            <a:lstStyle/>
            <a:p>
              <a:r>
                <a:rPr lang="en-US" altLang="zh-CN" sz="1400" dirty="0">
                  <a:solidFill>
                    <a:srgbClr val="C00000"/>
                  </a:solidFill>
                  <a:cs typeface="+mn-ea"/>
                  <a:sym typeface="+mn-lt"/>
                </a:rPr>
                <a:t>0.9</a:t>
              </a:r>
              <a:endParaRPr lang="zh-CN" altLang="en-US" sz="1400" b="1" dirty="0">
                <a:solidFill>
                  <a:srgbClr val="C00000"/>
                </a:solidFill>
                <a:cs typeface="+mn-ea"/>
                <a:sym typeface="+mn-lt"/>
              </a:endParaRPr>
            </a:p>
          </p:txBody>
        </p:sp>
        <p:sp>
          <p:nvSpPr>
            <p:cNvPr id="299" name="文本框 298">
              <a:extLst>
                <a:ext uri="{FF2B5EF4-FFF2-40B4-BE49-F238E27FC236}">
                  <a16:creationId xmlns:a16="http://schemas.microsoft.com/office/drawing/2014/main" id="{7C670F9B-8D7F-4533-A093-7F6F58EE478E}"/>
                </a:ext>
              </a:extLst>
            </p:cNvPr>
            <p:cNvSpPr txBox="1"/>
            <p:nvPr/>
          </p:nvSpPr>
          <p:spPr>
            <a:xfrm>
              <a:off x="8887310" y="1069746"/>
              <a:ext cx="440247" cy="276999"/>
            </a:xfrm>
            <a:prstGeom prst="rect">
              <a:avLst/>
            </a:prstGeom>
            <a:noFill/>
          </p:spPr>
          <p:txBody>
            <a:bodyPr wrap="square" rtlCol="0">
              <a:spAutoFit/>
            </a:bodyPr>
            <a:lstStyle/>
            <a:p>
              <a:r>
                <a:rPr lang="en-US" altLang="zh-CN" sz="1200" dirty="0">
                  <a:cs typeface="+mn-ea"/>
                  <a:sym typeface="+mn-lt"/>
                </a:rPr>
                <a:t>1</a:t>
              </a:r>
              <a:endParaRPr lang="zh-CN" altLang="en-US" sz="1200" dirty="0">
                <a:cs typeface="+mn-ea"/>
                <a:sym typeface="+mn-lt"/>
              </a:endParaRPr>
            </a:p>
          </p:txBody>
        </p:sp>
        <p:sp>
          <p:nvSpPr>
            <p:cNvPr id="300" name="文本框 299">
              <a:extLst>
                <a:ext uri="{FF2B5EF4-FFF2-40B4-BE49-F238E27FC236}">
                  <a16:creationId xmlns:a16="http://schemas.microsoft.com/office/drawing/2014/main" id="{ABE0223D-0FC1-41AB-9182-9649E91A01B0}"/>
                </a:ext>
              </a:extLst>
            </p:cNvPr>
            <p:cNvSpPr txBox="1"/>
            <p:nvPr/>
          </p:nvSpPr>
          <p:spPr>
            <a:xfrm>
              <a:off x="9704390" y="1069746"/>
              <a:ext cx="440247" cy="276999"/>
            </a:xfrm>
            <a:prstGeom prst="rect">
              <a:avLst/>
            </a:prstGeom>
            <a:noFill/>
          </p:spPr>
          <p:txBody>
            <a:bodyPr wrap="square" rtlCol="0">
              <a:spAutoFit/>
            </a:bodyPr>
            <a:lstStyle/>
            <a:p>
              <a:r>
                <a:rPr lang="en-US" altLang="zh-CN" sz="1200" dirty="0">
                  <a:cs typeface="+mn-ea"/>
                  <a:sym typeface="+mn-lt"/>
                </a:rPr>
                <a:t>2</a:t>
              </a:r>
              <a:endParaRPr lang="zh-CN" altLang="en-US" sz="1200" dirty="0">
                <a:cs typeface="+mn-ea"/>
                <a:sym typeface="+mn-lt"/>
              </a:endParaRPr>
            </a:p>
          </p:txBody>
        </p:sp>
        <p:sp>
          <p:nvSpPr>
            <p:cNvPr id="301" name="文本框 300">
              <a:extLst>
                <a:ext uri="{FF2B5EF4-FFF2-40B4-BE49-F238E27FC236}">
                  <a16:creationId xmlns:a16="http://schemas.microsoft.com/office/drawing/2014/main" id="{26196780-3DB8-49D1-9C55-1B5BDC174FCB}"/>
                </a:ext>
              </a:extLst>
            </p:cNvPr>
            <p:cNvSpPr txBox="1"/>
            <p:nvPr/>
          </p:nvSpPr>
          <p:spPr>
            <a:xfrm>
              <a:off x="6192033" y="1023476"/>
              <a:ext cx="892665" cy="461665"/>
            </a:xfrm>
            <a:prstGeom prst="rect">
              <a:avLst/>
            </a:prstGeom>
            <a:noFill/>
          </p:spPr>
          <p:txBody>
            <a:bodyPr wrap="square" rtlCol="0">
              <a:spAutoFit/>
            </a:bodyPr>
            <a:lstStyle/>
            <a:p>
              <a:r>
                <a:rPr lang="en-US" altLang="zh-CN" sz="1200" dirty="0">
                  <a:cs typeface="+mn-ea"/>
                  <a:sym typeface="+mn-lt"/>
                </a:rPr>
                <a:t>Expected </a:t>
              </a:r>
              <a:r>
                <a:rPr lang="en-US" altLang="zh-CN" sz="1200" dirty="0" err="1">
                  <a:cs typeface="+mn-ea"/>
                  <a:sym typeface="+mn-lt"/>
                </a:rPr>
                <a:t>QoE</a:t>
              </a:r>
              <a:r>
                <a:rPr lang="zh-CN" altLang="en-US" sz="1200" dirty="0">
                  <a:cs typeface="+mn-ea"/>
                  <a:sym typeface="+mn-lt"/>
                </a:rPr>
                <a:t>：</a:t>
              </a:r>
              <a:r>
                <a:rPr lang="en-US" altLang="zh-CN" sz="1200" dirty="0">
                  <a:cs typeface="+mn-ea"/>
                  <a:sym typeface="+mn-lt"/>
                </a:rPr>
                <a:t>4.6</a:t>
              </a:r>
              <a:endParaRPr lang="zh-CN" altLang="en-US" sz="1200" dirty="0">
                <a:solidFill>
                  <a:srgbClr val="C00000"/>
                </a:solidFill>
                <a:cs typeface="+mn-ea"/>
                <a:sym typeface="+mn-lt"/>
              </a:endParaRPr>
            </a:p>
          </p:txBody>
        </p:sp>
      </p:grpSp>
      <p:sp>
        <p:nvSpPr>
          <p:cNvPr id="302" name="箭头: 下弧形 301">
            <a:extLst>
              <a:ext uri="{FF2B5EF4-FFF2-40B4-BE49-F238E27FC236}">
                <a16:creationId xmlns:a16="http://schemas.microsoft.com/office/drawing/2014/main" id="{F8A8B3F0-7EFD-4209-A678-BBDB5D7A7AE7}"/>
              </a:ext>
            </a:extLst>
          </p:cNvPr>
          <p:cNvSpPr/>
          <p:nvPr/>
        </p:nvSpPr>
        <p:spPr>
          <a:xfrm rot="10800000" flipH="1">
            <a:off x="10261206" y="3145152"/>
            <a:ext cx="690946" cy="265867"/>
          </a:xfrm>
          <a:prstGeom prst="curvedUpArrow">
            <a:avLst/>
          </a:prstGeom>
          <a:solidFill>
            <a:srgbClr val="00B0F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mc:AlternateContent xmlns:mc="http://schemas.openxmlformats.org/markup-compatibility/2006" xmlns:a14="http://schemas.microsoft.com/office/drawing/2010/main">
        <mc:Choice Requires="a14">
          <p:sp>
            <p:nvSpPr>
              <p:cNvPr id="303" name="矩形 302">
                <a:extLst>
                  <a:ext uri="{FF2B5EF4-FFF2-40B4-BE49-F238E27FC236}">
                    <a16:creationId xmlns:a16="http://schemas.microsoft.com/office/drawing/2014/main" id="{C9E531AB-7A43-4F5A-BBA8-906660667ADE}"/>
                  </a:ext>
                </a:extLst>
              </p:cNvPr>
              <p:cNvSpPr/>
              <p:nvPr/>
            </p:nvSpPr>
            <p:spPr>
              <a:xfrm>
                <a:off x="10410465" y="3295187"/>
                <a:ext cx="370575" cy="242003"/>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m:rPr>
                              <m:sty m:val="p"/>
                            </m:rPr>
                            <a:rPr lang="en-US" altLang="zh-CN" sz="1200" i="1">
                              <a:solidFill>
                                <a:srgbClr val="FF0000"/>
                              </a:solidFill>
                              <a:latin typeface="Cambria Math" panose="02040503050406030204" pitchFamily="18" charset="0"/>
                              <a:cs typeface="+mn-ea"/>
                              <a:sym typeface="+mn-lt"/>
                            </a:rPr>
                            <m:t>h</m:t>
                          </m:r>
                        </m:e>
                        <m:sub>
                          <m:r>
                            <a:rPr lang="en-US" altLang="zh-CN" sz="1200" b="0" i="1" smtClean="0">
                              <a:solidFill>
                                <a:srgbClr val="FF0000"/>
                              </a:solidFill>
                              <a:latin typeface="Cambria Math" panose="02040503050406030204" pitchFamily="18" charset="0"/>
                              <a:cs typeface="+mn-ea"/>
                              <a:sym typeface="+mn-lt"/>
                            </a:rPr>
                            <m:t>4</m:t>
                          </m:r>
                        </m:sub>
                      </m:sSub>
                    </m:oMath>
                  </m:oMathPara>
                </a14:m>
                <a:endParaRPr lang="en-GB" sz="1200" dirty="0"/>
              </a:p>
            </p:txBody>
          </p:sp>
        </mc:Choice>
        <mc:Fallback xmlns="">
          <p:sp>
            <p:nvSpPr>
              <p:cNvPr id="303" name="矩形 302">
                <a:extLst>
                  <a:ext uri="{FF2B5EF4-FFF2-40B4-BE49-F238E27FC236}">
                    <a16:creationId xmlns:a16="http://schemas.microsoft.com/office/drawing/2014/main" id="{C9E531AB-7A43-4F5A-BBA8-906660667ADE}"/>
                  </a:ext>
                </a:extLst>
              </p:cNvPr>
              <p:cNvSpPr>
                <a:spLocks noRot="1" noChangeAspect="1" noMove="1" noResize="1" noEditPoints="1" noAdjustHandles="1" noChangeArrowheads="1" noChangeShapeType="1" noTextEdit="1"/>
              </p:cNvSpPr>
              <p:nvPr/>
            </p:nvSpPr>
            <p:spPr>
              <a:xfrm>
                <a:off x="10410465" y="3295187"/>
                <a:ext cx="370575" cy="242003"/>
              </a:xfrm>
              <a:prstGeom prst="rect">
                <a:avLst/>
              </a:prstGeom>
              <a:blipFill>
                <a:blip r:embed="rId38"/>
                <a:stretch>
                  <a:fillRect b="-5128"/>
                </a:stretch>
              </a:blipFill>
            </p:spPr>
            <p:txBody>
              <a:bodyPr/>
              <a:lstStyle/>
              <a:p>
                <a:r>
                  <a:rPr lang="zh-CN" altLang="en-US">
                    <a:noFill/>
                  </a:rPr>
                  <a:t> </a:t>
                </a:r>
              </a:p>
            </p:txBody>
          </p:sp>
        </mc:Fallback>
      </mc:AlternateContent>
      <p:sp>
        <p:nvSpPr>
          <p:cNvPr id="307" name="文本框 306">
            <a:extLst>
              <a:ext uri="{FF2B5EF4-FFF2-40B4-BE49-F238E27FC236}">
                <a16:creationId xmlns:a16="http://schemas.microsoft.com/office/drawing/2014/main" id="{7F9B97AE-FBA3-4C13-AD7A-5206356CD6B5}"/>
              </a:ext>
            </a:extLst>
          </p:cNvPr>
          <p:cNvSpPr txBox="1"/>
          <p:nvPr/>
        </p:nvSpPr>
        <p:spPr>
          <a:xfrm>
            <a:off x="1656677" y="2827306"/>
            <a:ext cx="1617971" cy="246221"/>
          </a:xfrm>
          <a:prstGeom prst="rect">
            <a:avLst/>
          </a:prstGeom>
          <a:noFill/>
        </p:spPr>
        <p:txBody>
          <a:bodyPr wrap="square" rtlCol="0">
            <a:spAutoFit/>
          </a:bodyPr>
          <a:lstStyle/>
          <a:p>
            <a:r>
              <a:rPr lang="en-US" altLang="zh-CN" sz="1000" dirty="0">
                <a:cs typeface="+mn-ea"/>
                <a:sym typeface="+mn-lt"/>
              </a:rPr>
              <a:t>Distributed inference</a:t>
            </a:r>
            <a:endParaRPr lang="zh-CN" altLang="en-US" sz="1000" dirty="0">
              <a:cs typeface="+mn-ea"/>
              <a:sym typeface="+mn-lt"/>
            </a:endParaRPr>
          </a:p>
        </p:txBody>
      </p:sp>
      <p:sp>
        <p:nvSpPr>
          <p:cNvPr id="337" name="任意多边形: 形状 336">
            <a:extLst>
              <a:ext uri="{FF2B5EF4-FFF2-40B4-BE49-F238E27FC236}">
                <a16:creationId xmlns:a16="http://schemas.microsoft.com/office/drawing/2014/main" id="{F3FD725A-DB04-45B2-A577-4DDE7730F4AD}"/>
              </a:ext>
            </a:extLst>
          </p:cNvPr>
          <p:cNvSpPr/>
          <p:nvPr/>
        </p:nvSpPr>
        <p:spPr>
          <a:xfrm flipH="1">
            <a:off x="1437145" y="1953654"/>
            <a:ext cx="2999578" cy="696084"/>
          </a:xfrm>
          <a:custGeom>
            <a:avLst/>
            <a:gdLst>
              <a:gd name="connsiteX0" fmla="*/ 0 w 2997200"/>
              <a:gd name="connsiteY0" fmla="*/ 0 h 701040"/>
              <a:gd name="connsiteX1" fmla="*/ 1778000 w 2997200"/>
              <a:gd name="connsiteY1" fmla="*/ 294640 h 701040"/>
              <a:gd name="connsiteX2" fmla="*/ 2997200 w 2997200"/>
              <a:gd name="connsiteY2" fmla="*/ 701040 h 701040"/>
            </a:gdLst>
            <a:ahLst/>
            <a:cxnLst>
              <a:cxn ang="0">
                <a:pos x="connsiteX0" y="connsiteY0"/>
              </a:cxn>
              <a:cxn ang="0">
                <a:pos x="connsiteX1" y="connsiteY1"/>
              </a:cxn>
              <a:cxn ang="0">
                <a:pos x="connsiteX2" y="connsiteY2"/>
              </a:cxn>
            </a:cxnLst>
            <a:rect l="l" t="t" r="r" b="b"/>
            <a:pathLst>
              <a:path w="2997200" h="701040">
                <a:moveTo>
                  <a:pt x="0" y="0"/>
                </a:moveTo>
                <a:cubicBezTo>
                  <a:pt x="639233" y="88900"/>
                  <a:pt x="1278467" y="177800"/>
                  <a:pt x="1778000" y="294640"/>
                </a:cubicBezTo>
                <a:cubicBezTo>
                  <a:pt x="2277533" y="411480"/>
                  <a:pt x="2637366" y="556260"/>
                  <a:pt x="2997200" y="701040"/>
                </a:cubicBezTo>
              </a:path>
            </a:pathLst>
          </a:custGeom>
          <a:noFill/>
          <a:ln>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9" name="任意多边形: 形状 338">
            <a:extLst>
              <a:ext uri="{FF2B5EF4-FFF2-40B4-BE49-F238E27FC236}">
                <a16:creationId xmlns:a16="http://schemas.microsoft.com/office/drawing/2014/main" id="{B9634BC1-6647-4C3C-8B7C-648AE19A118C}"/>
              </a:ext>
            </a:extLst>
          </p:cNvPr>
          <p:cNvSpPr/>
          <p:nvPr/>
        </p:nvSpPr>
        <p:spPr>
          <a:xfrm flipH="1">
            <a:off x="1452395" y="2002865"/>
            <a:ext cx="2999578" cy="696084"/>
          </a:xfrm>
          <a:custGeom>
            <a:avLst/>
            <a:gdLst>
              <a:gd name="connsiteX0" fmla="*/ 0 w 2997200"/>
              <a:gd name="connsiteY0" fmla="*/ 0 h 701040"/>
              <a:gd name="connsiteX1" fmla="*/ 1778000 w 2997200"/>
              <a:gd name="connsiteY1" fmla="*/ 294640 h 701040"/>
              <a:gd name="connsiteX2" fmla="*/ 2997200 w 2997200"/>
              <a:gd name="connsiteY2" fmla="*/ 701040 h 701040"/>
            </a:gdLst>
            <a:ahLst/>
            <a:cxnLst>
              <a:cxn ang="0">
                <a:pos x="connsiteX0" y="connsiteY0"/>
              </a:cxn>
              <a:cxn ang="0">
                <a:pos x="connsiteX1" y="connsiteY1"/>
              </a:cxn>
              <a:cxn ang="0">
                <a:pos x="connsiteX2" y="connsiteY2"/>
              </a:cxn>
            </a:cxnLst>
            <a:rect l="l" t="t" r="r" b="b"/>
            <a:pathLst>
              <a:path w="2997200" h="701040">
                <a:moveTo>
                  <a:pt x="0" y="0"/>
                </a:moveTo>
                <a:cubicBezTo>
                  <a:pt x="639233" y="88900"/>
                  <a:pt x="1278467" y="177800"/>
                  <a:pt x="1778000" y="294640"/>
                </a:cubicBezTo>
                <a:cubicBezTo>
                  <a:pt x="2277533" y="411480"/>
                  <a:pt x="2637366" y="556260"/>
                  <a:pt x="2997200" y="701040"/>
                </a:cubicBezTo>
              </a:path>
            </a:pathLst>
          </a:custGeom>
          <a:noFill/>
          <a:ln>
            <a:solidFill>
              <a:srgbClr val="FF0000"/>
            </a:solidFill>
            <a:prstDash val="solid"/>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0" name="任意多边形: 形状 339">
            <a:extLst>
              <a:ext uri="{FF2B5EF4-FFF2-40B4-BE49-F238E27FC236}">
                <a16:creationId xmlns:a16="http://schemas.microsoft.com/office/drawing/2014/main" id="{F0ED6A22-9402-4AA9-B735-2C9EDF89650A}"/>
              </a:ext>
            </a:extLst>
          </p:cNvPr>
          <p:cNvSpPr/>
          <p:nvPr/>
        </p:nvSpPr>
        <p:spPr>
          <a:xfrm>
            <a:off x="4162967" y="2274736"/>
            <a:ext cx="896133" cy="841590"/>
          </a:xfrm>
          <a:custGeom>
            <a:avLst/>
            <a:gdLst>
              <a:gd name="connsiteX0" fmla="*/ 833120 w 833120"/>
              <a:gd name="connsiteY0" fmla="*/ 0 h 751840"/>
              <a:gd name="connsiteX1" fmla="*/ 406400 w 833120"/>
              <a:gd name="connsiteY1" fmla="*/ 264160 h 751840"/>
              <a:gd name="connsiteX2" fmla="*/ 0 w 833120"/>
              <a:gd name="connsiteY2" fmla="*/ 751840 h 751840"/>
              <a:gd name="connsiteX3" fmla="*/ 0 w 833120"/>
              <a:gd name="connsiteY3" fmla="*/ 751840 h 751840"/>
              <a:gd name="connsiteX0" fmla="*/ 833120 w 833120"/>
              <a:gd name="connsiteY0" fmla="*/ 0 h 751840"/>
              <a:gd name="connsiteX1" fmla="*/ 227427 w 833120"/>
              <a:gd name="connsiteY1" fmla="*/ 394258 h 751840"/>
              <a:gd name="connsiteX2" fmla="*/ 0 w 833120"/>
              <a:gd name="connsiteY2" fmla="*/ 751840 h 751840"/>
              <a:gd name="connsiteX3" fmla="*/ 0 w 833120"/>
              <a:gd name="connsiteY3" fmla="*/ 751840 h 751840"/>
            </a:gdLst>
            <a:ahLst/>
            <a:cxnLst>
              <a:cxn ang="0">
                <a:pos x="connsiteX0" y="connsiteY0"/>
              </a:cxn>
              <a:cxn ang="0">
                <a:pos x="connsiteX1" y="connsiteY1"/>
              </a:cxn>
              <a:cxn ang="0">
                <a:pos x="connsiteX2" y="connsiteY2"/>
              </a:cxn>
              <a:cxn ang="0">
                <a:pos x="connsiteX3" y="connsiteY3"/>
              </a:cxn>
            </a:cxnLst>
            <a:rect l="l" t="t" r="r" b="b"/>
            <a:pathLst>
              <a:path w="833120" h="751840">
                <a:moveTo>
                  <a:pt x="833120" y="0"/>
                </a:moveTo>
                <a:cubicBezTo>
                  <a:pt x="689186" y="69426"/>
                  <a:pt x="366280" y="268951"/>
                  <a:pt x="227427" y="394258"/>
                </a:cubicBezTo>
                <a:cubicBezTo>
                  <a:pt x="88574" y="519565"/>
                  <a:pt x="0" y="751840"/>
                  <a:pt x="0" y="751840"/>
                </a:cubicBezTo>
                <a:lnTo>
                  <a:pt x="0" y="751840"/>
                </a:lnTo>
              </a:path>
            </a:pathLst>
          </a:custGeom>
          <a:noFill/>
          <a:ln>
            <a:solidFill>
              <a:srgbClr val="FF0000"/>
            </a:solidFill>
            <a:prstDash val="solid"/>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1" name="箭头: 下弧形 340">
            <a:extLst>
              <a:ext uri="{FF2B5EF4-FFF2-40B4-BE49-F238E27FC236}">
                <a16:creationId xmlns:a16="http://schemas.microsoft.com/office/drawing/2014/main" id="{A9A782A2-A1F5-440A-87DB-3AE61B77C0A7}"/>
              </a:ext>
            </a:extLst>
          </p:cNvPr>
          <p:cNvSpPr/>
          <p:nvPr/>
        </p:nvSpPr>
        <p:spPr>
          <a:xfrm>
            <a:off x="8517626" y="1564419"/>
            <a:ext cx="2169738" cy="203370"/>
          </a:xfrm>
          <a:prstGeom prst="curvedUpArrow">
            <a:avLst>
              <a:gd name="adj1" fmla="val 25000"/>
              <a:gd name="adj2" fmla="val 79384"/>
              <a:gd name="adj3" fmla="val 25000"/>
            </a:avLst>
          </a:prstGeom>
          <a:solidFill>
            <a:srgbClr val="00B0F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cxnSp>
        <p:nvCxnSpPr>
          <p:cNvPr id="343" name="直接连接符 342">
            <a:extLst>
              <a:ext uri="{FF2B5EF4-FFF2-40B4-BE49-F238E27FC236}">
                <a16:creationId xmlns:a16="http://schemas.microsoft.com/office/drawing/2014/main" id="{B462A0AB-F8B3-41B7-B738-8A1842E99861}"/>
              </a:ext>
            </a:extLst>
          </p:cNvPr>
          <p:cNvCxnSpPr>
            <a:cxnSpLocks/>
            <a:endCxn id="300" idx="2"/>
          </p:cNvCxnSpPr>
          <p:nvPr/>
        </p:nvCxnSpPr>
        <p:spPr>
          <a:xfrm flipV="1">
            <a:off x="8722462" y="1518186"/>
            <a:ext cx="2702017" cy="1332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46" name="文本框 345">
            <a:extLst>
              <a:ext uri="{FF2B5EF4-FFF2-40B4-BE49-F238E27FC236}">
                <a16:creationId xmlns:a16="http://schemas.microsoft.com/office/drawing/2014/main" id="{549EABA6-7D55-4EE3-8567-F9A949EE1012}"/>
              </a:ext>
            </a:extLst>
          </p:cNvPr>
          <p:cNvSpPr txBox="1"/>
          <p:nvPr/>
        </p:nvSpPr>
        <p:spPr>
          <a:xfrm>
            <a:off x="8336064" y="1761451"/>
            <a:ext cx="3410663" cy="246221"/>
          </a:xfrm>
          <a:prstGeom prst="rect">
            <a:avLst/>
          </a:prstGeom>
          <a:noFill/>
        </p:spPr>
        <p:txBody>
          <a:bodyPr wrap="square" rtlCol="0">
            <a:spAutoFit/>
          </a:bodyPr>
          <a:lstStyle/>
          <a:p>
            <a:r>
              <a:rPr lang="en-US" altLang="zh-CN" sz="1000" dirty="0">
                <a:solidFill>
                  <a:srgbClr val="00B0F0"/>
                </a:solidFill>
                <a:cs typeface="+mn-ea"/>
                <a:sym typeface="+mn-lt"/>
              </a:rPr>
              <a:t>PCF local decision on hi based expected </a:t>
            </a:r>
            <a:r>
              <a:rPr lang="en-US" altLang="zh-CN" sz="1000" dirty="0" err="1">
                <a:solidFill>
                  <a:srgbClr val="00B0F0"/>
                </a:solidFill>
                <a:cs typeface="+mn-ea"/>
                <a:sym typeface="+mn-lt"/>
              </a:rPr>
              <a:t>QoE</a:t>
            </a:r>
            <a:r>
              <a:rPr lang="en-US" altLang="zh-CN" sz="1000" dirty="0">
                <a:solidFill>
                  <a:srgbClr val="00B0F0"/>
                </a:solidFill>
                <a:cs typeface="+mn-ea"/>
                <a:sym typeface="+mn-lt"/>
              </a:rPr>
              <a:t> </a:t>
            </a:r>
            <a:endParaRPr lang="zh-CN" altLang="en-US" sz="1000" dirty="0">
              <a:solidFill>
                <a:srgbClr val="00B0F0"/>
              </a:solidFill>
              <a:cs typeface="+mn-ea"/>
              <a:sym typeface="+mn-lt"/>
            </a:endParaRPr>
          </a:p>
        </p:txBody>
      </p:sp>
      <p:sp>
        <p:nvSpPr>
          <p:cNvPr id="347" name="矩形 346">
            <a:extLst>
              <a:ext uri="{FF2B5EF4-FFF2-40B4-BE49-F238E27FC236}">
                <a16:creationId xmlns:a16="http://schemas.microsoft.com/office/drawing/2014/main" id="{5D489A8B-A21A-4883-9E55-C8B8C501D85E}"/>
              </a:ext>
            </a:extLst>
          </p:cNvPr>
          <p:cNvSpPr/>
          <p:nvPr/>
        </p:nvSpPr>
        <p:spPr>
          <a:xfrm>
            <a:off x="553045" y="2748161"/>
            <a:ext cx="2600706" cy="1531470"/>
          </a:xfrm>
          <a:prstGeom prst="rect">
            <a:avLst/>
          </a:prstGeom>
          <a:noFill/>
          <a:ln>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348" name="矩形 347">
            <a:extLst>
              <a:ext uri="{FF2B5EF4-FFF2-40B4-BE49-F238E27FC236}">
                <a16:creationId xmlns:a16="http://schemas.microsoft.com/office/drawing/2014/main" id="{4763309E-C181-41ED-8933-7AD1F5CC7246}"/>
              </a:ext>
            </a:extLst>
          </p:cNvPr>
          <p:cNvSpPr/>
          <p:nvPr/>
        </p:nvSpPr>
        <p:spPr>
          <a:xfrm>
            <a:off x="3351165" y="3118436"/>
            <a:ext cx="2560262" cy="1509664"/>
          </a:xfrm>
          <a:prstGeom prst="rect">
            <a:avLst/>
          </a:prstGeom>
          <a:noFill/>
          <a:ln>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349" name="矩形 348">
            <a:extLst>
              <a:ext uri="{FF2B5EF4-FFF2-40B4-BE49-F238E27FC236}">
                <a16:creationId xmlns:a16="http://schemas.microsoft.com/office/drawing/2014/main" id="{2165173B-C5D6-454E-B35F-E475F862CECC}"/>
              </a:ext>
            </a:extLst>
          </p:cNvPr>
          <p:cNvSpPr/>
          <p:nvPr/>
        </p:nvSpPr>
        <p:spPr>
          <a:xfrm>
            <a:off x="6138221" y="3122049"/>
            <a:ext cx="3005298" cy="1566458"/>
          </a:xfrm>
          <a:prstGeom prst="rect">
            <a:avLst/>
          </a:prstGeom>
          <a:noFill/>
          <a:ln>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350" name="矩形 349">
            <a:extLst>
              <a:ext uri="{FF2B5EF4-FFF2-40B4-BE49-F238E27FC236}">
                <a16:creationId xmlns:a16="http://schemas.microsoft.com/office/drawing/2014/main" id="{E01B8737-BC5B-4918-92A2-2A7F48447A81}"/>
              </a:ext>
            </a:extLst>
          </p:cNvPr>
          <p:cNvSpPr/>
          <p:nvPr/>
        </p:nvSpPr>
        <p:spPr>
          <a:xfrm>
            <a:off x="9219504" y="2674414"/>
            <a:ext cx="1982612" cy="1391703"/>
          </a:xfrm>
          <a:prstGeom prst="rect">
            <a:avLst/>
          </a:prstGeom>
          <a:noFill/>
          <a:ln>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351" name="矩形 350">
            <a:extLst>
              <a:ext uri="{FF2B5EF4-FFF2-40B4-BE49-F238E27FC236}">
                <a16:creationId xmlns:a16="http://schemas.microsoft.com/office/drawing/2014/main" id="{CFBED93F-5D6C-4FD3-8501-3BF57C954550}"/>
              </a:ext>
            </a:extLst>
          </p:cNvPr>
          <p:cNvSpPr/>
          <p:nvPr/>
        </p:nvSpPr>
        <p:spPr>
          <a:xfrm>
            <a:off x="7862649" y="1056693"/>
            <a:ext cx="3912144" cy="979326"/>
          </a:xfrm>
          <a:prstGeom prst="rect">
            <a:avLst/>
          </a:prstGeom>
          <a:noFill/>
          <a:ln>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3" name="文本框 2">
            <a:extLst>
              <a:ext uri="{FF2B5EF4-FFF2-40B4-BE49-F238E27FC236}">
                <a16:creationId xmlns:a16="http://schemas.microsoft.com/office/drawing/2014/main" id="{79DC3540-E26D-D353-5D56-8D33C034AE28}"/>
              </a:ext>
            </a:extLst>
          </p:cNvPr>
          <p:cNvSpPr txBox="1"/>
          <p:nvPr/>
        </p:nvSpPr>
        <p:spPr>
          <a:xfrm>
            <a:off x="226500" y="5846822"/>
            <a:ext cx="11926529" cy="959237"/>
          </a:xfrm>
          <a:prstGeom prst="rect">
            <a:avLst/>
          </a:prstGeom>
          <a:solidFill>
            <a:schemeClr val="bg1">
              <a:lumMod val="95000"/>
            </a:schemeClr>
          </a:solidFill>
        </p:spPr>
        <p:txBody>
          <a:bodyPr wrap="square">
            <a:spAutoFit/>
          </a:bodyPr>
          <a:lstStyle>
            <a:defPPr>
              <a:defRPr lang="zh-CN"/>
            </a:defPPr>
            <a:lvl1pPr indent="0" defTabSz="685800">
              <a:spcAft>
                <a:spcPts val="450"/>
              </a:spcAft>
              <a:buSzPct val="120000"/>
              <a:buNone/>
              <a:defRPr sz="2000" b="1" kern="0">
                <a:solidFill>
                  <a:srgbClr val="0000FF"/>
                </a:solidFill>
                <a:latin typeface="Calibri"/>
              </a:defRPr>
            </a:lvl1pPr>
          </a:lstStyle>
          <a:p>
            <a:r>
              <a:rPr lang="en-US" altLang="zh-CN" sz="1800" dirty="0"/>
              <a:t>In 6G era, with the given Expected </a:t>
            </a:r>
            <a:r>
              <a:rPr lang="en-US" altLang="zh-CN" sz="1800" dirty="0" err="1"/>
              <a:t>QoE</a:t>
            </a:r>
            <a:r>
              <a:rPr lang="en-US" altLang="zh-CN" sz="1800" dirty="0"/>
              <a:t>, </a:t>
            </a:r>
          </a:p>
          <a:p>
            <a:pPr marL="457200" indent="-457200">
              <a:buAutoNum type="arabicParenR"/>
            </a:pPr>
            <a:r>
              <a:rPr lang="en-US" altLang="zh-CN" sz="1400" dirty="0"/>
              <a:t>PCF (with AI capability) locally decides the related QoS objectives for UE, RAN, CN  for connectivity service;</a:t>
            </a:r>
          </a:p>
          <a:p>
            <a:pPr marL="457200" indent="-457200">
              <a:buAutoNum type="arabicParenR"/>
            </a:pPr>
            <a:r>
              <a:rPr lang="en-US" altLang="zh-CN" sz="1400" dirty="0"/>
              <a:t>UE/RAN/CN (with AI capability) locally decides QoS parameters and takes local actions in a collaborative manner</a:t>
            </a:r>
            <a:r>
              <a:rPr lang="en-US" altLang="zh-CN" sz="1600" dirty="0"/>
              <a:t>.</a:t>
            </a:r>
          </a:p>
        </p:txBody>
      </p:sp>
      <p:sp>
        <p:nvSpPr>
          <p:cNvPr id="11" name="箭头: 下 10">
            <a:extLst>
              <a:ext uri="{FF2B5EF4-FFF2-40B4-BE49-F238E27FC236}">
                <a16:creationId xmlns:a16="http://schemas.microsoft.com/office/drawing/2014/main" id="{9132A94F-DBD4-4612-80CB-5B7E24043896}"/>
              </a:ext>
            </a:extLst>
          </p:cNvPr>
          <p:cNvSpPr/>
          <p:nvPr/>
        </p:nvSpPr>
        <p:spPr>
          <a:xfrm>
            <a:off x="4778925" y="1253511"/>
            <a:ext cx="575937" cy="32479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a:extLst>
              <a:ext uri="{FF2B5EF4-FFF2-40B4-BE49-F238E27FC236}">
                <a16:creationId xmlns:a16="http://schemas.microsoft.com/office/drawing/2014/main" id="{F0A4BD86-33CF-41A9-94B3-5EC5CB9A07EC}"/>
              </a:ext>
            </a:extLst>
          </p:cNvPr>
          <p:cNvSpPr txBox="1"/>
          <p:nvPr/>
        </p:nvSpPr>
        <p:spPr>
          <a:xfrm>
            <a:off x="2967412" y="954854"/>
            <a:ext cx="4329837" cy="338554"/>
          </a:xfrm>
          <a:prstGeom prst="rect">
            <a:avLst/>
          </a:prstGeom>
          <a:noFill/>
        </p:spPr>
        <p:txBody>
          <a:bodyPr wrap="square" rtlCol="0">
            <a:spAutoFit/>
          </a:bodyPr>
          <a:lstStyle/>
          <a:p>
            <a:r>
              <a:rPr lang="en-US" sz="1600" b="1" dirty="0">
                <a:solidFill>
                  <a:srgbClr val="FF0000"/>
                </a:solidFill>
              </a:rPr>
              <a:t>Connectivity service requirement/intent</a:t>
            </a:r>
          </a:p>
        </p:txBody>
      </p:sp>
      <p:sp>
        <p:nvSpPr>
          <p:cNvPr id="131" name="文本框 130">
            <a:extLst>
              <a:ext uri="{FF2B5EF4-FFF2-40B4-BE49-F238E27FC236}">
                <a16:creationId xmlns:a16="http://schemas.microsoft.com/office/drawing/2014/main" id="{0CB1910E-1BF7-4E0A-931B-9634D7B12868}"/>
              </a:ext>
            </a:extLst>
          </p:cNvPr>
          <p:cNvSpPr txBox="1"/>
          <p:nvPr/>
        </p:nvSpPr>
        <p:spPr>
          <a:xfrm>
            <a:off x="3693801" y="4368666"/>
            <a:ext cx="2198233" cy="246221"/>
          </a:xfrm>
          <a:prstGeom prst="rect">
            <a:avLst/>
          </a:prstGeom>
          <a:noFill/>
        </p:spPr>
        <p:txBody>
          <a:bodyPr wrap="square" rtlCol="0">
            <a:spAutoFit/>
          </a:bodyPr>
          <a:lstStyle/>
          <a:p>
            <a:r>
              <a:rPr lang="en-US" altLang="zh-CN" sz="1000" dirty="0">
                <a:solidFill>
                  <a:srgbClr val="00B0F0"/>
                </a:solidFill>
                <a:cs typeface="+mn-ea"/>
                <a:sym typeface="+mn-lt"/>
              </a:rPr>
              <a:t>RAN Local decision on X based on h2</a:t>
            </a:r>
            <a:endParaRPr lang="zh-CN" altLang="en-US" sz="1000" dirty="0">
              <a:solidFill>
                <a:srgbClr val="00B0F0"/>
              </a:solidFill>
              <a:cs typeface="+mn-ea"/>
              <a:sym typeface="+mn-lt"/>
            </a:endParaRPr>
          </a:p>
        </p:txBody>
      </p:sp>
      <p:sp>
        <p:nvSpPr>
          <p:cNvPr id="5" name="箭头: 右 4">
            <a:extLst>
              <a:ext uri="{FF2B5EF4-FFF2-40B4-BE49-F238E27FC236}">
                <a16:creationId xmlns:a16="http://schemas.microsoft.com/office/drawing/2014/main" id="{405F2CED-FB77-458F-B565-5CF5917F8A29}"/>
              </a:ext>
            </a:extLst>
          </p:cNvPr>
          <p:cNvSpPr/>
          <p:nvPr/>
        </p:nvSpPr>
        <p:spPr>
          <a:xfrm rot="21187420" flipV="1">
            <a:off x="6021229" y="1469869"/>
            <a:ext cx="1528469" cy="1902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8846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内容占位符 2">
            <a:extLst>
              <a:ext uri="{FF2B5EF4-FFF2-40B4-BE49-F238E27FC236}">
                <a16:creationId xmlns:a16="http://schemas.microsoft.com/office/drawing/2014/main" id="{99971EC2-E062-45D6-991F-AB336F32A945}"/>
              </a:ext>
            </a:extLst>
          </p:cNvPr>
          <p:cNvSpPr>
            <a:spLocks noGrp="1"/>
          </p:cNvSpPr>
          <p:nvPr>
            <p:ph idx="4294967295"/>
          </p:nvPr>
        </p:nvSpPr>
        <p:spPr>
          <a:xfrm>
            <a:off x="1" y="4506729"/>
            <a:ext cx="11958466" cy="1290610"/>
          </a:xfrm>
          <a:prstGeom prst="rect">
            <a:avLst/>
          </a:prstGeom>
          <a:noFill/>
        </p:spPr>
        <p:txBody>
          <a:bodyPr wrap="square">
            <a:spAutoFit/>
          </a:bodyPr>
          <a:lstStyle/>
          <a:p>
            <a:pPr marL="0" indent="0">
              <a:buNone/>
            </a:pPr>
            <a:r>
              <a:rPr lang="en-US" altLang="zh-CN" sz="1800" b="1" dirty="0">
                <a:ea typeface="微软雅黑" panose="020B0503020204020204" pitchFamily="34" charset="-122"/>
              </a:rPr>
              <a:t>Observations:</a:t>
            </a:r>
          </a:p>
          <a:p>
            <a:r>
              <a:rPr lang="en-US" altLang="zh-CN" sz="1600" dirty="0">
                <a:ea typeface="微软雅黑" panose="020B0503020204020204" pitchFamily="34" charset="-122"/>
              </a:rPr>
              <a:t>User’s service is extended to</a:t>
            </a:r>
            <a:r>
              <a:rPr lang="zh-CN" altLang="en-US" sz="1600" dirty="0">
                <a:ea typeface="微软雅黑" panose="020B0503020204020204" pitchFamily="34" charset="-122"/>
              </a:rPr>
              <a:t> </a:t>
            </a:r>
            <a:r>
              <a:rPr lang="en-US" altLang="zh-CN" sz="1600" dirty="0">
                <a:ea typeface="微软雅黑" panose="020B0503020204020204" pitchFamily="34" charset="-122"/>
              </a:rPr>
              <a:t>include</a:t>
            </a:r>
            <a:r>
              <a:rPr lang="zh-CN" altLang="en-US" sz="1600" dirty="0">
                <a:ea typeface="微软雅黑" panose="020B0503020204020204" pitchFamily="34" charset="-122"/>
              </a:rPr>
              <a:t> </a:t>
            </a:r>
            <a:r>
              <a:rPr lang="en-US" altLang="zh-CN" sz="1600" dirty="0">
                <a:ea typeface="微软雅黑" panose="020B0503020204020204" pitchFamily="34" charset="-122"/>
              </a:rPr>
              <a:t>comprehensive requirements(e.g. Hybrid-modes service), it may have requirements on computing, sensing in addition to communication</a:t>
            </a:r>
          </a:p>
          <a:p>
            <a:r>
              <a:rPr lang="en-US" altLang="zh-CN" sz="1600" dirty="0">
                <a:ea typeface="微软雅黑" panose="020B0503020204020204" pitchFamily="34" charset="-122"/>
              </a:rPr>
              <a:t>User’s service </a:t>
            </a:r>
            <a:r>
              <a:rPr lang="en-US" altLang="zh-CN" sz="1600" dirty="0" err="1">
                <a:ea typeface="微软雅黑" panose="020B0503020204020204" pitchFamily="34" charset="-122"/>
              </a:rPr>
              <a:t>QoE</a:t>
            </a:r>
            <a:r>
              <a:rPr lang="en-US" altLang="zh-CN" sz="1600" dirty="0">
                <a:ea typeface="微软雅黑" panose="020B0503020204020204" pitchFamily="34" charset="-122"/>
              </a:rPr>
              <a:t> are also extended, it</a:t>
            </a:r>
            <a:r>
              <a:rPr lang="zh-CN" altLang="en-US" sz="1600" dirty="0">
                <a:ea typeface="微软雅黑" panose="020B0503020204020204" pitchFamily="34" charset="-122"/>
              </a:rPr>
              <a:t> </a:t>
            </a:r>
            <a:r>
              <a:rPr lang="en-US" altLang="zh-CN" sz="1600" dirty="0">
                <a:ea typeface="微软雅黑" panose="020B0503020204020204" pitchFamily="34" charset="-122"/>
              </a:rPr>
              <a:t>may</a:t>
            </a:r>
            <a:r>
              <a:rPr lang="zh-CN" altLang="en-US" sz="1600" dirty="0">
                <a:ea typeface="微软雅黑" panose="020B0503020204020204" pitchFamily="34" charset="-122"/>
              </a:rPr>
              <a:t> </a:t>
            </a:r>
            <a:r>
              <a:rPr lang="en-US" altLang="zh-CN" sz="1600" dirty="0">
                <a:ea typeface="微软雅黑" panose="020B0503020204020204" pitchFamily="34" charset="-122"/>
              </a:rPr>
              <a:t>be impacted by communication QoS,</a:t>
            </a:r>
            <a:r>
              <a:rPr lang="zh-CN" altLang="en-US" sz="1600" dirty="0">
                <a:ea typeface="微软雅黑" panose="020B0503020204020204" pitchFamily="34" charset="-122"/>
              </a:rPr>
              <a:t> </a:t>
            </a:r>
            <a:r>
              <a:rPr lang="en-US" altLang="zh-CN" sz="1600" dirty="0">
                <a:ea typeface="微软雅黑" panose="020B0503020204020204" pitchFamily="34" charset="-122"/>
              </a:rPr>
              <a:t>computing QoS and sensing QoS</a:t>
            </a:r>
            <a:r>
              <a:rPr lang="en-US" altLang="zh-CN" sz="1800" dirty="0">
                <a:ea typeface="微软雅黑" panose="020B0503020204020204" pitchFamily="34" charset="-122"/>
              </a:rPr>
              <a:t>.</a:t>
            </a:r>
          </a:p>
        </p:txBody>
      </p:sp>
      <p:sp>
        <p:nvSpPr>
          <p:cNvPr id="57" name="文本框 56">
            <a:extLst>
              <a:ext uri="{FF2B5EF4-FFF2-40B4-BE49-F238E27FC236}">
                <a16:creationId xmlns:a16="http://schemas.microsoft.com/office/drawing/2014/main" id="{35C04D48-9E69-4344-8BFB-AE825ED316D5}"/>
              </a:ext>
            </a:extLst>
          </p:cNvPr>
          <p:cNvSpPr txBox="1"/>
          <p:nvPr/>
        </p:nvSpPr>
        <p:spPr>
          <a:xfrm>
            <a:off x="97024" y="5714834"/>
            <a:ext cx="12062995" cy="1143903"/>
          </a:xfrm>
          <a:prstGeom prst="rect">
            <a:avLst/>
          </a:prstGeom>
          <a:solidFill>
            <a:schemeClr val="bg1">
              <a:lumMod val="95000"/>
            </a:schemeClr>
          </a:solidFill>
        </p:spPr>
        <p:txBody>
          <a:bodyPr wrap="square">
            <a:spAutoFit/>
          </a:bodyPr>
          <a:lstStyle>
            <a:defPPr>
              <a:defRPr lang="zh-CN"/>
            </a:defPPr>
            <a:lvl1pPr indent="0" defTabSz="685800">
              <a:spcAft>
                <a:spcPts val="450"/>
              </a:spcAft>
              <a:buSzPct val="120000"/>
              <a:buNone/>
              <a:defRPr sz="2000" b="1" kern="0">
                <a:solidFill>
                  <a:srgbClr val="0000FF"/>
                </a:solidFill>
                <a:latin typeface="Calibri"/>
              </a:defRPr>
            </a:lvl1pPr>
          </a:lstStyle>
          <a:p>
            <a:r>
              <a:rPr lang="en-US" altLang="zh-CN" sz="1800" dirty="0">
                <a:latin typeface="Calibri" panose="020F0502020204030204" pitchFamily="34" charset="0"/>
                <a:ea typeface="Calibri" panose="020F0502020204030204" pitchFamily="34" charset="0"/>
                <a:cs typeface="Calibri" panose="020F0502020204030204" pitchFamily="34" charset="0"/>
              </a:rPr>
              <a:t>With the given the expected </a:t>
            </a:r>
            <a:r>
              <a:rPr lang="en-US" altLang="zh-CN" sz="1800" dirty="0" err="1">
                <a:latin typeface="Calibri" panose="020F0502020204030204" pitchFamily="34" charset="0"/>
                <a:ea typeface="Calibri" panose="020F0502020204030204" pitchFamily="34" charset="0"/>
                <a:cs typeface="Calibri" panose="020F0502020204030204" pitchFamily="34" charset="0"/>
              </a:rPr>
              <a:t>QoE</a:t>
            </a:r>
            <a:r>
              <a:rPr lang="en-US" altLang="zh-CN" sz="1800" dirty="0">
                <a:latin typeface="Calibri" panose="020F0502020204030204" pitchFamily="34" charset="0"/>
                <a:ea typeface="Calibri" panose="020F0502020204030204" pitchFamily="34" charset="0"/>
                <a:cs typeface="Calibri" panose="020F0502020204030204" pitchFamily="34" charset="0"/>
              </a:rPr>
              <a:t>, AI agent + NFs with built-in AI capability </a:t>
            </a:r>
            <a:r>
              <a:rPr lang="en-US" altLang="zh-CN" sz="1800" dirty="0">
                <a:latin typeface="Calibri" panose="020F0502020204030204" pitchFamily="34" charset="0"/>
                <a:ea typeface="微软雅黑" panose="020B0503020204020204" pitchFamily="34" charset="-122"/>
                <a:cs typeface="Calibri" panose="020F0502020204030204" pitchFamily="34" charset="0"/>
              </a:rPr>
              <a:t>are to further perform </a:t>
            </a:r>
          </a:p>
          <a:p>
            <a:pPr marL="342900" indent="-342900">
              <a:buAutoNum type="arabicParenR"/>
            </a:pPr>
            <a:r>
              <a:rPr lang="en-US" altLang="zh-CN" sz="1400" dirty="0">
                <a:latin typeface="Calibri" panose="020F0502020204030204" pitchFamily="34" charset="0"/>
                <a:ea typeface="微软雅黑" panose="020B0503020204020204" pitchFamily="34" charset="-122"/>
                <a:cs typeface="Calibri" panose="020F0502020204030204" pitchFamily="34" charset="0"/>
              </a:rPr>
              <a:t>Task deconstruction (AI agent in NW): expected </a:t>
            </a:r>
            <a:r>
              <a:rPr lang="en-US" altLang="zh-CN" sz="1400" dirty="0" err="1">
                <a:latin typeface="Calibri" panose="020F0502020204030204" pitchFamily="34" charset="0"/>
                <a:ea typeface="微软雅黑" panose="020B0503020204020204" pitchFamily="34" charset="-122"/>
                <a:cs typeface="Calibri" panose="020F0502020204030204" pitchFamily="34" charset="0"/>
              </a:rPr>
              <a:t>QoE</a:t>
            </a:r>
            <a:r>
              <a:rPr lang="en-US" altLang="zh-CN" sz="1400" dirty="0">
                <a:latin typeface="Calibri" panose="020F0502020204030204" pitchFamily="34" charset="0"/>
                <a:ea typeface="微软雅黑" panose="020B0503020204020204" pitchFamily="34" charset="-122"/>
                <a:cs typeface="Calibri" panose="020F0502020204030204" pitchFamily="34" charset="0"/>
              </a:rPr>
              <a:t>-&gt; communication service objective + computing service objective + sensing service objective</a:t>
            </a:r>
          </a:p>
          <a:p>
            <a:pPr marL="342900" indent="-342900">
              <a:buAutoNum type="arabicParenR"/>
            </a:pPr>
            <a:r>
              <a:rPr lang="en-US" altLang="zh-CN" sz="1400" dirty="0">
                <a:latin typeface="Calibri" panose="020F0502020204030204" pitchFamily="34" charset="0"/>
                <a:ea typeface="微软雅黑" panose="020B0503020204020204" pitchFamily="34" charset="-122"/>
                <a:cs typeface="Calibri" panose="020F0502020204030204" pitchFamily="34" charset="0"/>
              </a:rPr>
              <a:t>Hybrid service QoS decision(NF with AI capability): with the corresponding service objectives, performs local decision to derive the service policy/QoS profiles. e.g. for connectivity, computing and sensing service respectively.</a:t>
            </a:r>
            <a:endParaRPr lang="en-US" altLang="zh-CN" sz="1400" b="1" kern="0" dirty="0">
              <a:solidFill>
                <a:srgbClr val="0000FF"/>
              </a:solidFill>
              <a:latin typeface="Calibri" panose="020F0502020204030204" pitchFamily="34" charset="0"/>
              <a:ea typeface="Calibri" panose="020F0502020204030204" pitchFamily="34" charset="0"/>
              <a:cs typeface="Calibri" panose="020F0502020204030204" pitchFamily="34" charset="0"/>
            </a:endParaRPr>
          </a:p>
        </p:txBody>
      </p:sp>
      <p:sp>
        <p:nvSpPr>
          <p:cNvPr id="59" name="标题 1">
            <a:extLst>
              <a:ext uri="{FF2B5EF4-FFF2-40B4-BE49-F238E27FC236}">
                <a16:creationId xmlns:a16="http://schemas.microsoft.com/office/drawing/2014/main" id="{9F8D1C0B-BA63-4E13-BC0A-2170DF590E42}"/>
              </a:ext>
            </a:extLst>
          </p:cNvPr>
          <p:cNvSpPr txBox="1">
            <a:spLocks/>
          </p:cNvSpPr>
          <p:nvPr/>
        </p:nvSpPr>
        <p:spPr>
          <a:xfrm>
            <a:off x="132457" y="35894"/>
            <a:ext cx="10115948" cy="952709"/>
          </a:xfrm>
          <a:prstGeom prst="rect">
            <a:avLst/>
          </a:prstGeom>
        </p:spPr>
        <p:txBody>
          <a:bodyPr vert="horz" lIns="0" tIns="0" rIns="0" bIns="0" rtlCol="0" anchor="ctr">
            <a:noAutofit/>
          </a:bodyPr>
          <a:lstStyle>
            <a:lvl1pPr indent="0">
              <a:lnSpc>
                <a:spcPct val="100000"/>
              </a:lnSpc>
              <a:spcBef>
                <a:spcPts val="0"/>
              </a:spcBef>
              <a:spcAft>
                <a:spcPts val="0"/>
              </a:spcAft>
              <a:buFont typeface="Arial" panose="020B0604020202020204" pitchFamily="34" charset="0"/>
              <a:buNone/>
              <a:defRPr sz="2400" b="0" i="0" cap="none" baseline="0">
                <a:solidFill>
                  <a:prstClr val="white"/>
                </a:solidFill>
                <a:latin typeface="vivo type 简 Bold" panose="02000800000000000000" pitchFamily="2" charset="-122"/>
                <a:ea typeface="vivo type 简 Bold" panose="02000800000000000000" pitchFamily="2" charset="-122"/>
                <a:cs typeface="vivo type 简 Bold" panose="02000800000000000000" pitchFamily="2"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Architectural Motivation #4:</a:t>
            </a:r>
            <a:r>
              <a:rPr lang="zh-CN" altLang="en-US" dirty="0"/>
              <a:t> </a:t>
            </a:r>
            <a:r>
              <a:rPr lang="en-US" altLang="zh-CN" dirty="0"/>
              <a:t>Service </a:t>
            </a:r>
            <a:r>
              <a:rPr lang="en-US" altLang="zh-CN" dirty="0" err="1"/>
              <a:t>QoE</a:t>
            </a:r>
            <a:r>
              <a:rPr lang="en-US" altLang="zh-CN" dirty="0"/>
              <a:t> assurance for Hybrid Service based on native AI</a:t>
            </a:r>
            <a:endParaRPr lang="zh-CN" altLang="en-US" dirty="0"/>
          </a:p>
        </p:txBody>
      </p:sp>
      <mc:AlternateContent xmlns:mc="http://schemas.openxmlformats.org/markup-compatibility/2006" xmlns:a14="http://schemas.microsoft.com/office/drawing/2010/main">
        <mc:Choice Requires="a14">
          <p:sp>
            <p:nvSpPr>
              <p:cNvPr id="94" name="文本框 93">
                <a:extLst>
                  <a:ext uri="{FF2B5EF4-FFF2-40B4-BE49-F238E27FC236}">
                    <a16:creationId xmlns:a16="http://schemas.microsoft.com/office/drawing/2014/main" id="{E7D78D45-4247-4ED0-9E52-3510C2A7CFEE}"/>
                  </a:ext>
                </a:extLst>
              </p:cNvPr>
              <p:cNvSpPr txBox="1"/>
              <p:nvPr/>
            </p:nvSpPr>
            <p:spPr>
              <a:xfrm rot="19938812">
                <a:off x="3011376" y="1965155"/>
                <a:ext cx="908222" cy="246221"/>
              </a:xfrm>
              <a:prstGeom prst="rect">
                <a:avLst/>
              </a:prstGeom>
              <a:noFill/>
            </p:spPr>
            <p:txBody>
              <a:bodyPr wrap="square" rtlCol="0">
                <a:spAutoFit/>
              </a:bodyPr>
              <a:lstStyle/>
              <a:p>
                <a:r>
                  <a:rPr lang="en-US" altLang="zh-CN" sz="1000" dirty="0">
                    <a:cs typeface="+mn-ea"/>
                    <a:sym typeface="+mn-lt"/>
                  </a:rPr>
                  <a:t>observed</a:t>
                </a:r>
                <a:r>
                  <a:rPr lang="zh-CN" altLang="en-US" sz="1000" dirty="0">
                    <a:cs typeface="+mn-ea"/>
                    <a:sym typeface="+mn-lt"/>
                  </a:rPr>
                  <a:t> </a:t>
                </a:r>
                <a14:m>
                  <m:oMath xmlns:m="http://schemas.openxmlformats.org/officeDocument/2006/math">
                    <m:sSub>
                      <m:sSubPr>
                        <m:ctrlPr>
                          <a:rPr lang="zh-CN" altLang="zh-CN" sz="1000" i="1">
                            <a:latin typeface="Cambria Math" panose="02040503050406030204" pitchFamily="18" charset="0"/>
                            <a:cs typeface="+mn-ea"/>
                            <a:sym typeface="+mn-lt"/>
                          </a:rPr>
                        </m:ctrlPr>
                      </m:sSubPr>
                      <m:e>
                        <m:r>
                          <m:rPr>
                            <m:sty m:val="p"/>
                          </m:rPr>
                          <a:rPr lang="en-US" altLang="zh-CN" sz="1000">
                            <a:latin typeface="Cambria Math" panose="02040503050406030204" pitchFamily="18" charset="0"/>
                            <a:cs typeface="+mn-ea"/>
                            <a:sym typeface="+mn-lt"/>
                          </a:rPr>
                          <m:t>h</m:t>
                        </m:r>
                      </m:e>
                      <m:sub>
                        <m:r>
                          <a:rPr lang="en-US" altLang="zh-CN" sz="1000">
                            <a:latin typeface="Cambria Math" panose="02040503050406030204" pitchFamily="18" charset="0"/>
                            <a:cs typeface="+mn-ea"/>
                            <a:sym typeface="+mn-lt"/>
                          </a:rPr>
                          <m:t>1</m:t>
                        </m:r>
                      </m:sub>
                    </m:sSub>
                  </m:oMath>
                </a14:m>
                <a:endParaRPr lang="zh-CN" altLang="en-US" sz="1000" dirty="0">
                  <a:cs typeface="+mn-ea"/>
                  <a:sym typeface="+mn-lt"/>
                </a:endParaRPr>
              </a:p>
            </p:txBody>
          </p:sp>
        </mc:Choice>
        <mc:Fallback xmlns="">
          <p:sp>
            <p:nvSpPr>
              <p:cNvPr id="94" name="文本框 93">
                <a:extLst>
                  <a:ext uri="{FF2B5EF4-FFF2-40B4-BE49-F238E27FC236}">
                    <a16:creationId xmlns:a16="http://schemas.microsoft.com/office/drawing/2014/main" id="{E7D78D45-4247-4ED0-9E52-3510C2A7CFEE}"/>
                  </a:ext>
                </a:extLst>
              </p:cNvPr>
              <p:cNvSpPr txBox="1">
                <a:spLocks noRot="1" noChangeAspect="1" noMove="1" noResize="1" noEditPoints="1" noAdjustHandles="1" noChangeArrowheads="1" noChangeShapeType="1" noTextEdit="1"/>
              </p:cNvSpPr>
              <p:nvPr/>
            </p:nvSpPr>
            <p:spPr>
              <a:xfrm rot="19938812">
                <a:off x="3011376" y="1965155"/>
                <a:ext cx="908222" cy="246221"/>
              </a:xfrm>
              <a:prstGeom prst="rect">
                <a:avLst/>
              </a:prstGeom>
              <a:blipFill>
                <a:blip r:embed="rId3"/>
                <a:stretch>
                  <a:fillRect b="-2830"/>
                </a:stretch>
              </a:blipFill>
            </p:spPr>
            <p:txBody>
              <a:bodyPr/>
              <a:lstStyle/>
              <a:p>
                <a:r>
                  <a:rPr lang="zh-CN" altLang="en-US">
                    <a:noFill/>
                  </a:rPr>
                  <a:t> </a:t>
                </a:r>
              </a:p>
            </p:txBody>
          </p:sp>
        </mc:Fallback>
      </mc:AlternateContent>
      <p:sp>
        <p:nvSpPr>
          <p:cNvPr id="101" name="矩形 100">
            <a:extLst>
              <a:ext uri="{FF2B5EF4-FFF2-40B4-BE49-F238E27FC236}">
                <a16:creationId xmlns:a16="http://schemas.microsoft.com/office/drawing/2014/main" id="{23E70059-F23B-45DC-A854-1B540371332A}"/>
              </a:ext>
            </a:extLst>
          </p:cNvPr>
          <p:cNvSpPr/>
          <p:nvPr/>
        </p:nvSpPr>
        <p:spPr>
          <a:xfrm>
            <a:off x="4624558" y="1377897"/>
            <a:ext cx="1457341" cy="631686"/>
          </a:xfrm>
          <a:prstGeom prst="rect">
            <a:avLst/>
          </a:prstGeom>
          <a:solidFill>
            <a:schemeClr val="bg1"/>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102" name="文本框 101">
            <a:extLst>
              <a:ext uri="{FF2B5EF4-FFF2-40B4-BE49-F238E27FC236}">
                <a16:creationId xmlns:a16="http://schemas.microsoft.com/office/drawing/2014/main" id="{C5594289-CB22-41F5-ABAE-7C4FDFCCD083}"/>
              </a:ext>
            </a:extLst>
          </p:cNvPr>
          <p:cNvSpPr txBox="1"/>
          <p:nvPr/>
        </p:nvSpPr>
        <p:spPr>
          <a:xfrm>
            <a:off x="4618692" y="1490055"/>
            <a:ext cx="1570059" cy="369332"/>
          </a:xfrm>
          <a:prstGeom prst="rect">
            <a:avLst/>
          </a:prstGeom>
          <a:noFill/>
        </p:spPr>
        <p:txBody>
          <a:bodyPr wrap="square" rtlCol="0">
            <a:spAutoFit/>
          </a:bodyPr>
          <a:lstStyle/>
          <a:p>
            <a:r>
              <a:rPr lang="en-US" altLang="zh-CN" b="1" dirty="0">
                <a:cs typeface="+mn-ea"/>
                <a:sym typeface="+mn-lt"/>
              </a:rPr>
              <a:t>NW AI agent</a:t>
            </a:r>
            <a:endParaRPr lang="zh-CN" altLang="en-US" b="1" dirty="0">
              <a:cs typeface="+mn-ea"/>
              <a:sym typeface="+mn-lt"/>
            </a:endParaRPr>
          </a:p>
        </p:txBody>
      </p:sp>
      <p:sp>
        <p:nvSpPr>
          <p:cNvPr id="106" name="文本框 105">
            <a:extLst>
              <a:ext uri="{FF2B5EF4-FFF2-40B4-BE49-F238E27FC236}">
                <a16:creationId xmlns:a16="http://schemas.microsoft.com/office/drawing/2014/main" id="{82861F37-800D-4602-9B21-0CA6AD3DE2B9}"/>
              </a:ext>
            </a:extLst>
          </p:cNvPr>
          <p:cNvSpPr txBox="1"/>
          <p:nvPr/>
        </p:nvSpPr>
        <p:spPr>
          <a:xfrm>
            <a:off x="5530106" y="2948741"/>
            <a:ext cx="2199911" cy="246221"/>
          </a:xfrm>
          <a:prstGeom prst="rect">
            <a:avLst/>
          </a:prstGeom>
          <a:noFill/>
          <a:ln>
            <a:noFill/>
          </a:ln>
        </p:spPr>
        <p:txBody>
          <a:bodyPr wrap="square" rtlCol="0">
            <a:spAutoFit/>
          </a:bodyPr>
          <a:lstStyle/>
          <a:p>
            <a:r>
              <a:rPr lang="en-US" altLang="zh-CN" sz="1000" dirty="0">
                <a:cs typeface="+mn-ea"/>
                <a:sym typeface="+mn-lt"/>
              </a:rPr>
              <a:t>Computing service domain</a:t>
            </a:r>
            <a:endParaRPr lang="zh-CN" altLang="en-US" sz="1000" dirty="0">
              <a:cs typeface="+mn-ea"/>
              <a:sym typeface="+mn-lt"/>
            </a:endParaRPr>
          </a:p>
        </p:txBody>
      </p:sp>
      <p:sp>
        <p:nvSpPr>
          <p:cNvPr id="108" name="矩形 107">
            <a:extLst>
              <a:ext uri="{FF2B5EF4-FFF2-40B4-BE49-F238E27FC236}">
                <a16:creationId xmlns:a16="http://schemas.microsoft.com/office/drawing/2014/main" id="{DB1FB43E-84AC-43CA-BA38-0508D1769B97}"/>
              </a:ext>
            </a:extLst>
          </p:cNvPr>
          <p:cNvSpPr/>
          <p:nvPr/>
        </p:nvSpPr>
        <p:spPr>
          <a:xfrm>
            <a:off x="987167" y="2848217"/>
            <a:ext cx="3245745" cy="1917332"/>
          </a:xfrm>
          <a:prstGeom prst="rect">
            <a:avLst/>
          </a:prstGeom>
          <a:noFill/>
          <a:ln>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pic>
        <p:nvPicPr>
          <p:cNvPr id="132" name="图形 131">
            <a:extLst>
              <a:ext uri="{FF2B5EF4-FFF2-40B4-BE49-F238E27FC236}">
                <a16:creationId xmlns:a16="http://schemas.microsoft.com/office/drawing/2014/main" id="{1308C721-4E2F-4120-AEDE-66F0CD1088F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29564" y="3207239"/>
            <a:ext cx="654852" cy="568254"/>
          </a:xfrm>
          <a:prstGeom prst="rect">
            <a:avLst/>
          </a:prstGeom>
        </p:spPr>
      </p:pic>
      <p:sp>
        <p:nvSpPr>
          <p:cNvPr id="134" name="database-settings_76274">
            <a:extLst>
              <a:ext uri="{FF2B5EF4-FFF2-40B4-BE49-F238E27FC236}">
                <a16:creationId xmlns:a16="http://schemas.microsoft.com/office/drawing/2014/main" id="{B7689DEF-0115-4051-A527-D8F6254878EB}"/>
              </a:ext>
            </a:extLst>
          </p:cNvPr>
          <p:cNvSpPr/>
          <p:nvPr/>
        </p:nvSpPr>
        <p:spPr>
          <a:xfrm>
            <a:off x="5531879" y="3990804"/>
            <a:ext cx="295064" cy="331323"/>
          </a:xfrm>
          <a:custGeom>
            <a:avLst/>
            <a:gdLst>
              <a:gd name="T0" fmla="*/ 0 w 3464"/>
              <a:gd name="T1" fmla="*/ 733 h 3600"/>
              <a:gd name="T2" fmla="*/ 1400 w 3464"/>
              <a:gd name="T3" fmla="*/ 3600 h 3600"/>
              <a:gd name="T4" fmla="*/ 3464 w 3464"/>
              <a:gd name="T5" fmla="*/ 2867 h 3600"/>
              <a:gd name="T6" fmla="*/ 2373 w 3464"/>
              <a:gd name="T7" fmla="*/ 202 h 3600"/>
              <a:gd name="T8" fmla="*/ 2313 w 3464"/>
              <a:gd name="T9" fmla="*/ 322 h 3600"/>
              <a:gd name="T10" fmla="*/ 1400 w 3464"/>
              <a:gd name="T11" fmla="*/ 1333 h 3600"/>
              <a:gd name="T12" fmla="*/ 487 w 3464"/>
              <a:gd name="T13" fmla="*/ 322 h 3600"/>
              <a:gd name="T14" fmla="*/ 532 w 3464"/>
              <a:gd name="T15" fmla="*/ 411 h 3600"/>
              <a:gd name="T16" fmla="*/ 300 w 3464"/>
              <a:gd name="T17" fmla="*/ 734 h 3600"/>
              <a:gd name="T18" fmla="*/ 1400 w 3464"/>
              <a:gd name="T19" fmla="*/ 300 h 3600"/>
              <a:gd name="T20" fmla="*/ 1400 w 3464"/>
              <a:gd name="T21" fmla="*/ 233 h 3600"/>
              <a:gd name="T22" fmla="*/ 1400 w 3464"/>
              <a:gd name="T23" fmla="*/ 1467 h 3600"/>
              <a:gd name="T24" fmla="*/ 2667 w 3464"/>
              <a:gd name="T25" fmla="*/ 1444 h 3600"/>
              <a:gd name="T26" fmla="*/ 487 w 3464"/>
              <a:gd name="T27" fmla="*/ 1856 h 3600"/>
              <a:gd name="T28" fmla="*/ 134 w 3464"/>
              <a:gd name="T29" fmla="*/ 1762 h 3600"/>
              <a:gd name="T30" fmla="*/ 2373 w 3464"/>
              <a:gd name="T31" fmla="*/ 1975 h 3600"/>
              <a:gd name="T32" fmla="*/ 2022 w 3464"/>
              <a:gd name="T33" fmla="*/ 2676 h 3600"/>
              <a:gd name="T34" fmla="*/ 134 w 3464"/>
              <a:gd name="T35" fmla="*/ 2156 h 3600"/>
              <a:gd name="T36" fmla="*/ 3330 w 3464"/>
              <a:gd name="T37" fmla="*/ 2867 h 3600"/>
              <a:gd name="T38" fmla="*/ 2730 w 3464"/>
              <a:gd name="T39" fmla="*/ 2267 h 3600"/>
              <a:gd name="T40" fmla="*/ 2180 w 3464"/>
              <a:gd name="T41" fmla="*/ 2852 h 3600"/>
              <a:gd name="T42" fmla="*/ 2246 w 3464"/>
              <a:gd name="T43" fmla="*/ 2861 h 3600"/>
              <a:gd name="T44" fmla="*/ 2668 w 3464"/>
              <a:gd name="T45" fmla="*/ 2326 h 3600"/>
              <a:gd name="T46" fmla="*/ 2681 w 3464"/>
              <a:gd name="T47" fmla="*/ 2472 h 3600"/>
              <a:gd name="T48" fmla="*/ 2573 w 3464"/>
              <a:gd name="T49" fmla="*/ 2584 h 3600"/>
              <a:gd name="T50" fmla="*/ 2427 w 3464"/>
              <a:gd name="T51" fmla="*/ 2604 h 3600"/>
              <a:gd name="T52" fmla="*/ 2418 w 3464"/>
              <a:gd name="T53" fmla="*/ 2778 h 3600"/>
              <a:gd name="T54" fmla="*/ 2330 w 3464"/>
              <a:gd name="T55" fmla="*/ 2896 h 3600"/>
              <a:gd name="T56" fmla="*/ 2447 w 3464"/>
              <a:gd name="T57" fmla="*/ 3024 h 3600"/>
              <a:gd name="T58" fmla="*/ 2468 w 3464"/>
              <a:gd name="T59" fmla="*/ 3170 h 3600"/>
              <a:gd name="T60" fmla="*/ 2642 w 3464"/>
              <a:gd name="T61" fmla="*/ 3178 h 3600"/>
              <a:gd name="T62" fmla="*/ 2759 w 3464"/>
              <a:gd name="T63" fmla="*/ 3267 h 3600"/>
              <a:gd name="T64" fmla="*/ 2888 w 3464"/>
              <a:gd name="T65" fmla="*/ 3150 h 3600"/>
              <a:gd name="T66" fmla="*/ 3033 w 3464"/>
              <a:gd name="T67" fmla="*/ 3129 h 3600"/>
              <a:gd name="T68" fmla="*/ 3042 w 3464"/>
              <a:gd name="T69" fmla="*/ 2955 h 3600"/>
              <a:gd name="T70" fmla="*/ 3130 w 3464"/>
              <a:gd name="T71" fmla="*/ 2838 h 3600"/>
              <a:gd name="T72" fmla="*/ 3013 w 3464"/>
              <a:gd name="T73" fmla="*/ 2709 h 3600"/>
              <a:gd name="T74" fmla="*/ 2993 w 3464"/>
              <a:gd name="T75" fmla="*/ 2563 h 3600"/>
              <a:gd name="T76" fmla="*/ 2819 w 3464"/>
              <a:gd name="T77" fmla="*/ 2555 h 3600"/>
              <a:gd name="T78" fmla="*/ 2701 w 3464"/>
              <a:gd name="T79" fmla="*/ 2467 h 3600"/>
              <a:gd name="T80" fmla="*/ 1400 w 3464"/>
              <a:gd name="T81" fmla="*/ 2889 h 3600"/>
              <a:gd name="T82" fmla="*/ 2171 w 3464"/>
              <a:gd name="T83" fmla="*/ 3340 h 3600"/>
              <a:gd name="T84" fmla="*/ 134 w 3464"/>
              <a:gd name="T85" fmla="*/ 2867 h 3600"/>
              <a:gd name="T86" fmla="*/ 2890 w 3464"/>
              <a:gd name="T87" fmla="*/ 2867 h 3600"/>
              <a:gd name="T88" fmla="*/ 2730 w 3464"/>
              <a:gd name="T89" fmla="*/ 2707 h 3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4" h="3600">
                <a:moveTo>
                  <a:pt x="1400" y="0"/>
                </a:moveTo>
                <a:cubicBezTo>
                  <a:pt x="1023" y="0"/>
                  <a:pt x="681" y="76"/>
                  <a:pt x="428" y="202"/>
                </a:cubicBezTo>
                <a:cubicBezTo>
                  <a:pt x="174" y="329"/>
                  <a:pt x="0" y="513"/>
                  <a:pt x="0" y="733"/>
                </a:cubicBezTo>
                <a:lnTo>
                  <a:pt x="0" y="2867"/>
                </a:lnTo>
                <a:cubicBezTo>
                  <a:pt x="0" y="3087"/>
                  <a:pt x="174" y="3271"/>
                  <a:pt x="428" y="3398"/>
                </a:cubicBezTo>
                <a:cubicBezTo>
                  <a:pt x="681" y="3524"/>
                  <a:pt x="1023" y="3600"/>
                  <a:pt x="1400" y="3600"/>
                </a:cubicBezTo>
                <a:cubicBezTo>
                  <a:pt x="1732" y="3600"/>
                  <a:pt x="2035" y="3541"/>
                  <a:pt x="2276" y="3442"/>
                </a:cubicBezTo>
                <a:cubicBezTo>
                  <a:pt x="2401" y="3541"/>
                  <a:pt x="2559" y="3600"/>
                  <a:pt x="2730" y="3600"/>
                </a:cubicBezTo>
                <a:cubicBezTo>
                  <a:pt x="3134" y="3600"/>
                  <a:pt x="3464" y="3271"/>
                  <a:pt x="3464" y="2867"/>
                </a:cubicBezTo>
                <a:cubicBezTo>
                  <a:pt x="3464" y="2486"/>
                  <a:pt x="3172" y="2172"/>
                  <a:pt x="2800" y="2137"/>
                </a:cubicBezTo>
                <a:lnTo>
                  <a:pt x="2800" y="733"/>
                </a:lnTo>
                <a:cubicBezTo>
                  <a:pt x="2800" y="513"/>
                  <a:pt x="2626" y="329"/>
                  <a:pt x="2373" y="202"/>
                </a:cubicBezTo>
                <a:cubicBezTo>
                  <a:pt x="2120" y="76"/>
                  <a:pt x="1778" y="0"/>
                  <a:pt x="1400" y="0"/>
                </a:cubicBezTo>
                <a:close/>
                <a:moveTo>
                  <a:pt x="1400" y="133"/>
                </a:moveTo>
                <a:cubicBezTo>
                  <a:pt x="1760" y="133"/>
                  <a:pt x="2084" y="207"/>
                  <a:pt x="2313" y="322"/>
                </a:cubicBezTo>
                <a:cubicBezTo>
                  <a:pt x="2543" y="436"/>
                  <a:pt x="2667" y="585"/>
                  <a:pt x="2667" y="733"/>
                </a:cubicBezTo>
                <a:cubicBezTo>
                  <a:pt x="2667" y="881"/>
                  <a:pt x="2543" y="1031"/>
                  <a:pt x="2313" y="1145"/>
                </a:cubicBezTo>
                <a:cubicBezTo>
                  <a:pt x="2084" y="1260"/>
                  <a:pt x="1760" y="1333"/>
                  <a:pt x="1400" y="1333"/>
                </a:cubicBezTo>
                <a:cubicBezTo>
                  <a:pt x="1041" y="1333"/>
                  <a:pt x="717" y="1260"/>
                  <a:pt x="487" y="1145"/>
                </a:cubicBezTo>
                <a:cubicBezTo>
                  <a:pt x="258" y="1031"/>
                  <a:pt x="134" y="881"/>
                  <a:pt x="134" y="733"/>
                </a:cubicBezTo>
                <a:cubicBezTo>
                  <a:pt x="134" y="585"/>
                  <a:pt x="258" y="436"/>
                  <a:pt x="487" y="322"/>
                </a:cubicBezTo>
                <a:cubicBezTo>
                  <a:pt x="717" y="207"/>
                  <a:pt x="1041" y="133"/>
                  <a:pt x="1400" y="133"/>
                </a:cubicBezTo>
                <a:close/>
                <a:moveTo>
                  <a:pt x="1400" y="233"/>
                </a:moveTo>
                <a:cubicBezTo>
                  <a:pt x="1055" y="233"/>
                  <a:pt x="743" y="306"/>
                  <a:pt x="532" y="411"/>
                </a:cubicBezTo>
                <a:cubicBezTo>
                  <a:pt x="321" y="517"/>
                  <a:pt x="234" y="637"/>
                  <a:pt x="234" y="733"/>
                </a:cubicBezTo>
                <a:cubicBezTo>
                  <a:pt x="234" y="752"/>
                  <a:pt x="248" y="767"/>
                  <a:pt x="267" y="767"/>
                </a:cubicBezTo>
                <a:cubicBezTo>
                  <a:pt x="285" y="767"/>
                  <a:pt x="300" y="753"/>
                  <a:pt x="300" y="734"/>
                </a:cubicBezTo>
                <a:lnTo>
                  <a:pt x="300" y="733"/>
                </a:lnTo>
                <a:cubicBezTo>
                  <a:pt x="300" y="683"/>
                  <a:pt x="363" y="570"/>
                  <a:pt x="562" y="471"/>
                </a:cubicBezTo>
                <a:cubicBezTo>
                  <a:pt x="760" y="372"/>
                  <a:pt x="1064" y="300"/>
                  <a:pt x="1400" y="300"/>
                </a:cubicBezTo>
                <a:cubicBezTo>
                  <a:pt x="1419" y="300"/>
                  <a:pt x="1434" y="286"/>
                  <a:pt x="1434" y="267"/>
                </a:cubicBezTo>
                <a:cubicBezTo>
                  <a:pt x="1435" y="249"/>
                  <a:pt x="1420" y="234"/>
                  <a:pt x="1401" y="233"/>
                </a:cubicBezTo>
                <a:lnTo>
                  <a:pt x="1400" y="233"/>
                </a:lnTo>
                <a:close/>
                <a:moveTo>
                  <a:pt x="134" y="1051"/>
                </a:moveTo>
                <a:cubicBezTo>
                  <a:pt x="208" y="1133"/>
                  <a:pt x="309" y="1205"/>
                  <a:pt x="428" y="1264"/>
                </a:cubicBezTo>
                <a:cubicBezTo>
                  <a:pt x="681" y="1391"/>
                  <a:pt x="1023" y="1467"/>
                  <a:pt x="1400" y="1467"/>
                </a:cubicBezTo>
                <a:cubicBezTo>
                  <a:pt x="1778" y="1467"/>
                  <a:pt x="2120" y="1391"/>
                  <a:pt x="2373" y="1264"/>
                </a:cubicBezTo>
                <a:cubicBezTo>
                  <a:pt x="2492" y="1205"/>
                  <a:pt x="2593" y="1133"/>
                  <a:pt x="2667" y="1051"/>
                </a:cubicBezTo>
                <a:lnTo>
                  <a:pt x="2667" y="1444"/>
                </a:lnTo>
                <a:cubicBezTo>
                  <a:pt x="2667" y="1593"/>
                  <a:pt x="2543" y="1742"/>
                  <a:pt x="2313" y="1856"/>
                </a:cubicBezTo>
                <a:cubicBezTo>
                  <a:pt x="2084" y="1971"/>
                  <a:pt x="1760" y="2044"/>
                  <a:pt x="1400" y="2044"/>
                </a:cubicBezTo>
                <a:cubicBezTo>
                  <a:pt x="1041" y="2044"/>
                  <a:pt x="717" y="1971"/>
                  <a:pt x="487" y="1856"/>
                </a:cubicBezTo>
                <a:cubicBezTo>
                  <a:pt x="258" y="1742"/>
                  <a:pt x="134" y="1593"/>
                  <a:pt x="134" y="1444"/>
                </a:cubicBezTo>
                <a:lnTo>
                  <a:pt x="134" y="1051"/>
                </a:lnTo>
                <a:close/>
                <a:moveTo>
                  <a:pt x="134" y="1762"/>
                </a:moveTo>
                <a:cubicBezTo>
                  <a:pt x="208" y="1844"/>
                  <a:pt x="309" y="1916"/>
                  <a:pt x="428" y="1975"/>
                </a:cubicBezTo>
                <a:cubicBezTo>
                  <a:pt x="681" y="2102"/>
                  <a:pt x="1023" y="2178"/>
                  <a:pt x="1400" y="2178"/>
                </a:cubicBezTo>
                <a:cubicBezTo>
                  <a:pt x="1778" y="2178"/>
                  <a:pt x="2120" y="2102"/>
                  <a:pt x="2373" y="1975"/>
                </a:cubicBezTo>
                <a:cubicBezTo>
                  <a:pt x="2492" y="1916"/>
                  <a:pt x="2593" y="1844"/>
                  <a:pt x="2667" y="1762"/>
                </a:cubicBezTo>
                <a:lnTo>
                  <a:pt x="2667" y="2136"/>
                </a:lnTo>
                <a:cubicBezTo>
                  <a:pt x="2357" y="2163"/>
                  <a:pt x="2101" y="2384"/>
                  <a:pt x="2022" y="2676"/>
                </a:cubicBezTo>
                <a:cubicBezTo>
                  <a:pt x="1839" y="2727"/>
                  <a:pt x="1626" y="2756"/>
                  <a:pt x="1400" y="2756"/>
                </a:cubicBezTo>
                <a:cubicBezTo>
                  <a:pt x="1041" y="2756"/>
                  <a:pt x="717" y="2682"/>
                  <a:pt x="487" y="2567"/>
                </a:cubicBezTo>
                <a:cubicBezTo>
                  <a:pt x="258" y="2453"/>
                  <a:pt x="134" y="2304"/>
                  <a:pt x="134" y="2156"/>
                </a:cubicBezTo>
                <a:lnTo>
                  <a:pt x="134" y="1762"/>
                </a:lnTo>
                <a:close/>
                <a:moveTo>
                  <a:pt x="2730" y="2267"/>
                </a:moveTo>
                <a:cubicBezTo>
                  <a:pt x="3062" y="2267"/>
                  <a:pt x="3330" y="2535"/>
                  <a:pt x="3330" y="2867"/>
                </a:cubicBezTo>
                <a:cubicBezTo>
                  <a:pt x="3330" y="3199"/>
                  <a:pt x="3062" y="3467"/>
                  <a:pt x="2730" y="3467"/>
                </a:cubicBezTo>
                <a:cubicBezTo>
                  <a:pt x="2398" y="3467"/>
                  <a:pt x="2130" y="3199"/>
                  <a:pt x="2130" y="2867"/>
                </a:cubicBezTo>
                <a:cubicBezTo>
                  <a:pt x="2130" y="2535"/>
                  <a:pt x="2398" y="2267"/>
                  <a:pt x="2730" y="2267"/>
                </a:cubicBezTo>
                <a:close/>
                <a:moveTo>
                  <a:pt x="2668" y="2326"/>
                </a:moveTo>
                <a:cubicBezTo>
                  <a:pt x="2665" y="2326"/>
                  <a:pt x="2662" y="2326"/>
                  <a:pt x="2659" y="2327"/>
                </a:cubicBezTo>
                <a:cubicBezTo>
                  <a:pt x="2407" y="2386"/>
                  <a:pt x="2216" y="2595"/>
                  <a:pt x="2180" y="2852"/>
                </a:cubicBezTo>
                <a:cubicBezTo>
                  <a:pt x="2177" y="2870"/>
                  <a:pt x="2190" y="2887"/>
                  <a:pt x="2208" y="2890"/>
                </a:cubicBezTo>
                <a:cubicBezTo>
                  <a:pt x="2226" y="2893"/>
                  <a:pt x="2243" y="2881"/>
                  <a:pt x="2246" y="2863"/>
                </a:cubicBezTo>
                <a:cubicBezTo>
                  <a:pt x="2246" y="2862"/>
                  <a:pt x="2246" y="2862"/>
                  <a:pt x="2246" y="2861"/>
                </a:cubicBezTo>
                <a:cubicBezTo>
                  <a:pt x="2278" y="2631"/>
                  <a:pt x="2448" y="2445"/>
                  <a:pt x="2675" y="2392"/>
                </a:cubicBezTo>
                <a:cubicBezTo>
                  <a:pt x="2693" y="2388"/>
                  <a:pt x="2704" y="2370"/>
                  <a:pt x="2700" y="2352"/>
                </a:cubicBezTo>
                <a:cubicBezTo>
                  <a:pt x="2697" y="2337"/>
                  <a:pt x="2684" y="2326"/>
                  <a:pt x="2668" y="2326"/>
                </a:cubicBezTo>
                <a:close/>
                <a:moveTo>
                  <a:pt x="2701" y="2467"/>
                </a:moveTo>
                <a:lnTo>
                  <a:pt x="2701" y="2467"/>
                </a:lnTo>
                <a:cubicBezTo>
                  <a:pt x="2694" y="2467"/>
                  <a:pt x="2687" y="2469"/>
                  <a:pt x="2681" y="2472"/>
                </a:cubicBezTo>
                <a:cubicBezTo>
                  <a:pt x="2673" y="2477"/>
                  <a:pt x="2667" y="2484"/>
                  <a:pt x="2664" y="2493"/>
                </a:cubicBezTo>
                <a:lnTo>
                  <a:pt x="2642" y="2555"/>
                </a:lnTo>
                <a:cubicBezTo>
                  <a:pt x="2617" y="2562"/>
                  <a:pt x="2594" y="2571"/>
                  <a:pt x="2573" y="2584"/>
                </a:cubicBezTo>
                <a:lnTo>
                  <a:pt x="2513" y="2556"/>
                </a:lnTo>
                <a:cubicBezTo>
                  <a:pt x="2498" y="2548"/>
                  <a:pt x="2480" y="2552"/>
                  <a:pt x="2468" y="2563"/>
                </a:cubicBezTo>
                <a:lnTo>
                  <a:pt x="2427" y="2604"/>
                </a:lnTo>
                <a:cubicBezTo>
                  <a:pt x="2415" y="2616"/>
                  <a:pt x="2412" y="2634"/>
                  <a:pt x="2419" y="2650"/>
                </a:cubicBezTo>
                <a:lnTo>
                  <a:pt x="2447" y="2709"/>
                </a:lnTo>
                <a:cubicBezTo>
                  <a:pt x="2435" y="2731"/>
                  <a:pt x="2425" y="2754"/>
                  <a:pt x="2418" y="2778"/>
                </a:cubicBezTo>
                <a:lnTo>
                  <a:pt x="2357" y="2800"/>
                </a:lnTo>
                <a:cubicBezTo>
                  <a:pt x="2341" y="2806"/>
                  <a:pt x="2330" y="2821"/>
                  <a:pt x="2330" y="2838"/>
                </a:cubicBezTo>
                <a:lnTo>
                  <a:pt x="2330" y="2896"/>
                </a:lnTo>
                <a:cubicBezTo>
                  <a:pt x="2330" y="2912"/>
                  <a:pt x="2341" y="2927"/>
                  <a:pt x="2357" y="2933"/>
                </a:cubicBezTo>
                <a:lnTo>
                  <a:pt x="2419" y="2955"/>
                </a:lnTo>
                <a:cubicBezTo>
                  <a:pt x="2425" y="2979"/>
                  <a:pt x="2435" y="3002"/>
                  <a:pt x="2447" y="3024"/>
                </a:cubicBezTo>
                <a:lnTo>
                  <a:pt x="2419" y="3084"/>
                </a:lnTo>
                <a:cubicBezTo>
                  <a:pt x="2412" y="3099"/>
                  <a:pt x="2415" y="3117"/>
                  <a:pt x="2427" y="3129"/>
                </a:cubicBezTo>
                <a:lnTo>
                  <a:pt x="2468" y="3170"/>
                </a:lnTo>
                <a:cubicBezTo>
                  <a:pt x="2480" y="3182"/>
                  <a:pt x="2498" y="3185"/>
                  <a:pt x="2513" y="3178"/>
                </a:cubicBezTo>
                <a:lnTo>
                  <a:pt x="2572" y="3150"/>
                </a:lnTo>
                <a:cubicBezTo>
                  <a:pt x="2594" y="3162"/>
                  <a:pt x="2617" y="3172"/>
                  <a:pt x="2642" y="3178"/>
                </a:cubicBezTo>
                <a:lnTo>
                  <a:pt x="2664" y="3240"/>
                </a:lnTo>
                <a:cubicBezTo>
                  <a:pt x="2669" y="3256"/>
                  <a:pt x="2685" y="3267"/>
                  <a:pt x="2701" y="3267"/>
                </a:cubicBezTo>
                <a:lnTo>
                  <a:pt x="2759" y="3267"/>
                </a:lnTo>
                <a:cubicBezTo>
                  <a:pt x="2776" y="3267"/>
                  <a:pt x="2791" y="3256"/>
                  <a:pt x="2797" y="3240"/>
                </a:cubicBezTo>
                <a:lnTo>
                  <a:pt x="2819" y="3178"/>
                </a:lnTo>
                <a:cubicBezTo>
                  <a:pt x="2843" y="3171"/>
                  <a:pt x="2866" y="3162"/>
                  <a:pt x="2888" y="3150"/>
                </a:cubicBezTo>
                <a:lnTo>
                  <a:pt x="2947" y="3178"/>
                </a:lnTo>
                <a:cubicBezTo>
                  <a:pt x="2963" y="3185"/>
                  <a:pt x="2981" y="3182"/>
                  <a:pt x="2993" y="3170"/>
                </a:cubicBezTo>
                <a:lnTo>
                  <a:pt x="3033" y="3129"/>
                </a:lnTo>
                <a:cubicBezTo>
                  <a:pt x="3045" y="3117"/>
                  <a:pt x="3049" y="3099"/>
                  <a:pt x="3041" y="3084"/>
                </a:cubicBezTo>
                <a:lnTo>
                  <a:pt x="3013" y="3024"/>
                </a:lnTo>
                <a:cubicBezTo>
                  <a:pt x="3026" y="3003"/>
                  <a:pt x="3035" y="2979"/>
                  <a:pt x="3042" y="2955"/>
                </a:cubicBezTo>
                <a:lnTo>
                  <a:pt x="3104" y="2933"/>
                </a:lnTo>
                <a:cubicBezTo>
                  <a:pt x="3120" y="2927"/>
                  <a:pt x="3130" y="2912"/>
                  <a:pt x="3130" y="2896"/>
                </a:cubicBezTo>
                <a:lnTo>
                  <a:pt x="3130" y="2838"/>
                </a:lnTo>
                <a:cubicBezTo>
                  <a:pt x="3130" y="2821"/>
                  <a:pt x="3120" y="2806"/>
                  <a:pt x="3104" y="2800"/>
                </a:cubicBezTo>
                <a:lnTo>
                  <a:pt x="3042" y="2778"/>
                </a:lnTo>
                <a:cubicBezTo>
                  <a:pt x="3035" y="2754"/>
                  <a:pt x="3025" y="2731"/>
                  <a:pt x="3013" y="2709"/>
                </a:cubicBezTo>
                <a:lnTo>
                  <a:pt x="3041" y="2650"/>
                </a:lnTo>
                <a:cubicBezTo>
                  <a:pt x="3049" y="2634"/>
                  <a:pt x="3045" y="2616"/>
                  <a:pt x="3033" y="2604"/>
                </a:cubicBezTo>
                <a:lnTo>
                  <a:pt x="2993" y="2563"/>
                </a:lnTo>
                <a:cubicBezTo>
                  <a:pt x="2981" y="2552"/>
                  <a:pt x="2963" y="2548"/>
                  <a:pt x="2947" y="2556"/>
                </a:cubicBezTo>
                <a:lnTo>
                  <a:pt x="2888" y="2584"/>
                </a:lnTo>
                <a:cubicBezTo>
                  <a:pt x="2866" y="2571"/>
                  <a:pt x="2843" y="2562"/>
                  <a:pt x="2819" y="2555"/>
                </a:cubicBezTo>
                <a:lnTo>
                  <a:pt x="2797" y="2493"/>
                </a:lnTo>
                <a:cubicBezTo>
                  <a:pt x="2791" y="2477"/>
                  <a:pt x="2776" y="2467"/>
                  <a:pt x="2759" y="2467"/>
                </a:cubicBezTo>
                <a:lnTo>
                  <a:pt x="2701" y="2467"/>
                </a:lnTo>
                <a:close/>
                <a:moveTo>
                  <a:pt x="134" y="2473"/>
                </a:moveTo>
                <a:cubicBezTo>
                  <a:pt x="208" y="2555"/>
                  <a:pt x="309" y="2627"/>
                  <a:pt x="428" y="2687"/>
                </a:cubicBezTo>
                <a:cubicBezTo>
                  <a:pt x="681" y="2813"/>
                  <a:pt x="1023" y="2889"/>
                  <a:pt x="1400" y="2889"/>
                </a:cubicBezTo>
                <a:cubicBezTo>
                  <a:pt x="1614" y="2889"/>
                  <a:pt x="1817" y="2864"/>
                  <a:pt x="1999" y="2820"/>
                </a:cubicBezTo>
                <a:cubicBezTo>
                  <a:pt x="1998" y="2835"/>
                  <a:pt x="1997" y="2851"/>
                  <a:pt x="1997" y="2867"/>
                </a:cubicBezTo>
                <a:cubicBezTo>
                  <a:pt x="1997" y="3047"/>
                  <a:pt x="2062" y="3212"/>
                  <a:pt x="2171" y="3340"/>
                </a:cubicBezTo>
                <a:cubicBezTo>
                  <a:pt x="1958" y="3419"/>
                  <a:pt x="1690" y="3467"/>
                  <a:pt x="1400" y="3467"/>
                </a:cubicBezTo>
                <a:cubicBezTo>
                  <a:pt x="1041" y="3467"/>
                  <a:pt x="717" y="3393"/>
                  <a:pt x="487" y="3278"/>
                </a:cubicBezTo>
                <a:cubicBezTo>
                  <a:pt x="258" y="3164"/>
                  <a:pt x="134" y="3015"/>
                  <a:pt x="134" y="2867"/>
                </a:cubicBezTo>
                <a:lnTo>
                  <a:pt x="134" y="2473"/>
                </a:lnTo>
                <a:close/>
                <a:moveTo>
                  <a:pt x="2730" y="2707"/>
                </a:moveTo>
                <a:cubicBezTo>
                  <a:pt x="2819" y="2707"/>
                  <a:pt x="2890" y="2778"/>
                  <a:pt x="2890" y="2867"/>
                </a:cubicBezTo>
                <a:cubicBezTo>
                  <a:pt x="2890" y="2955"/>
                  <a:pt x="2819" y="3027"/>
                  <a:pt x="2730" y="3027"/>
                </a:cubicBezTo>
                <a:cubicBezTo>
                  <a:pt x="2642" y="3027"/>
                  <a:pt x="2570" y="2955"/>
                  <a:pt x="2570" y="2867"/>
                </a:cubicBezTo>
                <a:cubicBezTo>
                  <a:pt x="2570" y="2778"/>
                  <a:pt x="2642" y="2707"/>
                  <a:pt x="2730" y="2707"/>
                </a:cubicBezTo>
                <a:close/>
              </a:path>
            </a:pathLst>
          </a:custGeom>
          <a:solidFill>
            <a:srgbClr val="0F7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pic>
        <p:nvPicPr>
          <p:cNvPr id="142" name="图形 141">
            <a:extLst>
              <a:ext uri="{FF2B5EF4-FFF2-40B4-BE49-F238E27FC236}">
                <a16:creationId xmlns:a16="http://schemas.microsoft.com/office/drawing/2014/main" id="{4CB153B6-59E3-4C25-983C-3215971632B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502853" y="3481378"/>
            <a:ext cx="321275" cy="287976"/>
          </a:xfrm>
          <a:prstGeom prst="rect">
            <a:avLst/>
          </a:prstGeom>
        </p:spPr>
      </p:pic>
      <p:pic>
        <p:nvPicPr>
          <p:cNvPr id="143" name="图形 142">
            <a:extLst>
              <a:ext uri="{FF2B5EF4-FFF2-40B4-BE49-F238E27FC236}">
                <a16:creationId xmlns:a16="http://schemas.microsoft.com/office/drawing/2014/main" id="{20DC77B8-603A-4745-BCB1-E5E16925E7C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064299" y="3409917"/>
            <a:ext cx="304422" cy="272870"/>
          </a:xfrm>
          <a:prstGeom prst="rect">
            <a:avLst/>
          </a:prstGeom>
        </p:spPr>
      </p:pic>
      <p:grpSp>
        <p:nvGrpSpPr>
          <p:cNvPr id="154" name="组合 153">
            <a:extLst>
              <a:ext uri="{FF2B5EF4-FFF2-40B4-BE49-F238E27FC236}">
                <a16:creationId xmlns:a16="http://schemas.microsoft.com/office/drawing/2014/main" id="{1FF0885E-DE8A-4D6F-A619-C37BD47BA525}"/>
              </a:ext>
            </a:extLst>
          </p:cNvPr>
          <p:cNvGrpSpPr/>
          <p:nvPr/>
        </p:nvGrpSpPr>
        <p:grpSpPr>
          <a:xfrm>
            <a:off x="6199500" y="3168288"/>
            <a:ext cx="1891646" cy="999413"/>
            <a:chOff x="4176006" y="4390707"/>
            <a:chExt cx="1905307" cy="1034904"/>
          </a:xfrm>
        </p:grpSpPr>
        <mc:AlternateContent xmlns:mc="http://schemas.openxmlformats.org/markup-compatibility/2006" xmlns:a14="http://schemas.microsoft.com/office/drawing/2010/main">
          <mc:Choice Requires="a14">
            <p:sp>
              <p:nvSpPr>
                <p:cNvPr id="155" name="矩形 154">
                  <a:extLst>
                    <a:ext uri="{FF2B5EF4-FFF2-40B4-BE49-F238E27FC236}">
                      <a16:creationId xmlns:a16="http://schemas.microsoft.com/office/drawing/2014/main" id="{37C49C60-DA5E-4486-B37A-DCCAF37ED6B2}"/>
                    </a:ext>
                  </a:extLst>
                </p:cNvPr>
                <p:cNvSpPr/>
                <p:nvPr/>
              </p:nvSpPr>
              <p:spPr>
                <a:xfrm>
                  <a:off x="5701564" y="4885517"/>
                  <a:ext cx="379749" cy="28683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m:rPr>
                                <m:sty m:val="p"/>
                              </m:rPr>
                              <a:rPr lang="en-US" altLang="zh-CN" sz="1200" i="1">
                                <a:solidFill>
                                  <a:srgbClr val="FF0000"/>
                                </a:solidFill>
                                <a:latin typeface="Cambria Math" panose="02040503050406030204" pitchFamily="18" charset="0"/>
                                <a:cs typeface="+mn-ea"/>
                                <a:sym typeface="+mn-lt"/>
                              </a:rPr>
                              <m:t>h</m:t>
                            </m:r>
                          </m:e>
                          <m:sub>
                            <m:r>
                              <a:rPr lang="en-US" altLang="zh-CN" sz="1200" b="0" i="1" smtClean="0">
                                <a:solidFill>
                                  <a:srgbClr val="FF0000"/>
                                </a:solidFill>
                                <a:latin typeface="Cambria Math" panose="02040503050406030204" pitchFamily="18" charset="0"/>
                                <a:cs typeface="+mn-ea"/>
                                <a:sym typeface="+mn-lt"/>
                              </a:rPr>
                              <m:t>2</m:t>
                            </m:r>
                          </m:sub>
                        </m:sSub>
                      </m:oMath>
                    </m:oMathPara>
                  </a14:m>
                  <a:endParaRPr lang="en-GB" sz="1200" dirty="0"/>
                </a:p>
              </p:txBody>
            </p:sp>
          </mc:Choice>
          <mc:Fallback xmlns="">
            <p:sp>
              <p:nvSpPr>
                <p:cNvPr id="155" name="矩形 154">
                  <a:extLst>
                    <a:ext uri="{FF2B5EF4-FFF2-40B4-BE49-F238E27FC236}">
                      <a16:creationId xmlns:a16="http://schemas.microsoft.com/office/drawing/2014/main" id="{37C49C60-DA5E-4486-B37A-DCCAF37ED6B2}"/>
                    </a:ext>
                  </a:extLst>
                </p:cNvPr>
                <p:cNvSpPr>
                  <a:spLocks noRot="1" noChangeAspect="1" noMove="1" noResize="1" noEditPoints="1" noAdjustHandles="1" noChangeArrowheads="1" noChangeShapeType="1" noTextEdit="1"/>
                </p:cNvSpPr>
                <p:nvPr/>
              </p:nvSpPr>
              <p:spPr>
                <a:xfrm>
                  <a:off x="5701564" y="4885517"/>
                  <a:ext cx="379749" cy="286836"/>
                </a:xfrm>
                <a:prstGeom prst="rect">
                  <a:avLst/>
                </a:prstGeom>
                <a:blipFill>
                  <a:blip r:embed="rId8"/>
                  <a:stretch>
                    <a:fillRect/>
                  </a:stretch>
                </a:blipFill>
              </p:spPr>
              <p:txBody>
                <a:bodyPr/>
                <a:lstStyle/>
                <a:p>
                  <a:r>
                    <a:rPr lang="zh-CN" altLang="en-US">
                      <a:noFill/>
                    </a:rPr>
                    <a:t> </a:t>
                  </a:r>
                </a:p>
              </p:txBody>
            </p:sp>
          </mc:Fallback>
        </mc:AlternateContent>
        <p:cxnSp>
          <p:nvCxnSpPr>
            <p:cNvPr id="156" name="直接箭头连接符 155">
              <a:extLst>
                <a:ext uri="{FF2B5EF4-FFF2-40B4-BE49-F238E27FC236}">
                  <a16:creationId xmlns:a16="http://schemas.microsoft.com/office/drawing/2014/main" id="{6F73D63E-94DA-4B5C-9786-8DE3A0AEABB2}"/>
                </a:ext>
              </a:extLst>
            </p:cNvPr>
            <p:cNvCxnSpPr>
              <a:cxnSpLocks/>
            </p:cNvCxnSpPr>
            <p:nvPr/>
          </p:nvCxnSpPr>
          <p:spPr>
            <a:xfrm>
              <a:off x="4664193" y="4699322"/>
              <a:ext cx="455214" cy="15765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7" name="直接箭头连接符 156">
              <a:extLst>
                <a:ext uri="{FF2B5EF4-FFF2-40B4-BE49-F238E27FC236}">
                  <a16:creationId xmlns:a16="http://schemas.microsoft.com/office/drawing/2014/main" id="{1A7B0F31-EB80-4E03-A25F-4E0DB894FCBF}"/>
                </a:ext>
              </a:extLst>
            </p:cNvPr>
            <p:cNvCxnSpPr>
              <a:cxnSpLocks/>
            </p:cNvCxnSpPr>
            <p:nvPr/>
          </p:nvCxnSpPr>
          <p:spPr>
            <a:xfrm>
              <a:off x="4602759" y="5015588"/>
              <a:ext cx="514340" cy="1766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4" name="矩形 173">
                  <a:extLst>
                    <a:ext uri="{FF2B5EF4-FFF2-40B4-BE49-F238E27FC236}">
                      <a16:creationId xmlns:a16="http://schemas.microsoft.com/office/drawing/2014/main" id="{A7F3EF78-4CC6-4309-A922-43B8D7A0C7D2}"/>
                    </a:ext>
                  </a:extLst>
                </p:cNvPr>
                <p:cNvSpPr/>
                <p:nvPr/>
              </p:nvSpPr>
              <p:spPr>
                <a:xfrm>
                  <a:off x="4225205" y="4390707"/>
                  <a:ext cx="414794" cy="318707"/>
                </a:xfrm>
                <a:prstGeom prst="rect">
                  <a:avLst/>
                </a:prstGeom>
              </p:spPr>
              <p:txBody>
                <a:bodyPr wrap="square">
                  <a:spAutoFit/>
                </a:bodyPr>
                <a:lstStyle/>
                <a:p>
                  <a:pPr marL="12700" lvl="2">
                    <a:buClr>
                      <a:srgbClr val="461100"/>
                    </a:buClr>
                  </a:pPr>
                  <a14:m>
                    <m:oMathPara xmlns:m="http://schemas.openxmlformats.org/officeDocument/2006/math">
                      <m:oMathParaPr>
                        <m:jc m:val="centerGroup"/>
                      </m:oMathParaPr>
                      <m:oMath xmlns:m="http://schemas.openxmlformats.org/officeDocument/2006/math">
                        <m:sSub>
                          <m:sSubPr>
                            <m:ctrlPr>
                              <a:rPr lang="zh-CN" altLang="zh-CN" sz="1400" i="1" smtClean="0">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a:rPr lang="en-US" altLang="zh-CN" sz="1400" b="0" i="1" smtClean="0">
                                <a:solidFill>
                                  <a:srgbClr val="FF0000"/>
                                </a:solidFill>
                                <a:latin typeface="Cambria Math" panose="02040503050406030204" pitchFamily="18" charset="0"/>
                                <a:cs typeface="+mn-ea"/>
                                <a:sym typeface="+mn-lt"/>
                              </a:rPr>
                              <m:t>2</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174" name="矩形 173">
                  <a:extLst>
                    <a:ext uri="{FF2B5EF4-FFF2-40B4-BE49-F238E27FC236}">
                      <a16:creationId xmlns:a16="http://schemas.microsoft.com/office/drawing/2014/main" id="{A7F3EF78-4CC6-4309-A922-43B8D7A0C7D2}"/>
                    </a:ext>
                  </a:extLst>
                </p:cNvPr>
                <p:cNvSpPr>
                  <a:spLocks noRot="1" noChangeAspect="1" noMove="1" noResize="1" noEditPoints="1" noAdjustHandles="1" noChangeArrowheads="1" noChangeShapeType="1" noTextEdit="1"/>
                </p:cNvSpPr>
                <p:nvPr/>
              </p:nvSpPr>
              <p:spPr>
                <a:xfrm>
                  <a:off x="4225205" y="4390707"/>
                  <a:ext cx="414794" cy="318707"/>
                </a:xfrm>
                <a:prstGeom prst="rect">
                  <a:avLst/>
                </a:prstGeom>
                <a:blipFill>
                  <a:blip r:embed="rId9"/>
                  <a:stretch>
                    <a:fillRect/>
                  </a:stretch>
                </a:blipFill>
              </p:spPr>
              <p:txBody>
                <a:bodyPr/>
                <a:lstStyle/>
                <a:p>
                  <a:r>
                    <a:rPr lang="zh-CN" altLang="en-US">
                      <a:noFill/>
                    </a:rPr>
                    <a:t> </a:t>
                  </a:r>
                </a:p>
              </p:txBody>
            </p:sp>
          </mc:Fallback>
        </mc:AlternateContent>
        <p:grpSp>
          <p:nvGrpSpPr>
            <p:cNvPr id="159" name="组合 158">
              <a:extLst>
                <a:ext uri="{FF2B5EF4-FFF2-40B4-BE49-F238E27FC236}">
                  <a16:creationId xmlns:a16="http://schemas.microsoft.com/office/drawing/2014/main" id="{77F246DB-B51D-4ADB-879B-FF0CE9C73009}"/>
                </a:ext>
              </a:extLst>
            </p:cNvPr>
            <p:cNvGrpSpPr/>
            <p:nvPr/>
          </p:nvGrpSpPr>
          <p:grpSpPr>
            <a:xfrm>
              <a:off x="4176006" y="4729789"/>
              <a:ext cx="428366" cy="458385"/>
              <a:chOff x="1173861" y="4621067"/>
              <a:chExt cx="428366" cy="458385"/>
            </a:xfrm>
          </p:grpSpPr>
          <mc:AlternateContent xmlns:mc="http://schemas.openxmlformats.org/markup-compatibility/2006" xmlns:a14="http://schemas.microsoft.com/office/drawing/2010/main">
            <mc:Choice Requires="a14">
              <p:sp>
                <p:nvSpPr>
                  <p:cNvPr id="171" name="矩形 170">
                    <a:extLst>
                      <a:ext uri="{FF2B5EF4-FFF2-40B4-BE49-F238E27FC236}">
                        <a16:creationId xmlns:a16="http://schemas.microsoft.com/office/drawing/2014/main" id="{12161241-E1C6-4E61-B1D6-A9439B4D6FD8}"/>
                      </a:ext>
                    </a:extLst>
                  </p:cNvPr>
                  <p:cNvSpPr/>
                  <p:nvPr/>
                </p:nvSpPr>
                <p:spPr>
                  <a:xfrm>
                    <a:off x="1232209" y="4621067"/>
                    <a:ext cx="370018" cy="307777"/>
                  </a:xfrm>
                  <a:prstGeom prst="rect">
                    <a:avLst/>
                  </a:prstGeom>
                </p:spPr>
                <p:txBody>
                  <a:bodyPr wrap="square">
                    <a:spAutoFit/>
                  </a:bodyPr>
                  <a:lstStyle/>
                  <a:p>
                    <a:pPr marL="12700" lvl="2" fontAlgn="auto">
                      <a:buClr>
                        <a:srgbClr val="461100"/>
                      </a:buClr>
                      <a:buFontTx/>
                      <a:buNone/>
                    </a:pPr>
                    <a14:m>
                      <m:oMathPara xmlns:m="http://schemas.openxmlformats.org/officeDocument/2006/math">
                        <m:oMathParaPr>
                          <m:jc m:val="centerGroup"/>
                        </m:oMathParaPr>
                        <m:oMath xmlns:m="http://schemas.openxmlformats.org/officeDocument/2006/math">
                          <m:sSub>
                            <m:sSubPr>
                              <m:ctrlPr>
                                <a:rPr lang="zh-CN" altLang="zh-CN" sz="1400" i="1" smtClean="0">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a:rPr lang="en-US" altLang="zh-CN" sz="1400" b="0" i="1" smtClean="0">
                                  <a:solidFill>
                                    <a:srgbClr val="FF0000"/>
                                  </a:solidFill>
                                  <a:latin typeface="Cambria Math" panose="02040503050406030204" pitchFamily="18" charset="0"/>
                                  <a:cs typeface="+mn-ea"/>
                                  <a:sym typeface="+mn-lt"/>
                                </a:rPr>
                                <m:t>…</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165" name="矩形 164">
                    <a:extLst>
                      <a:ext uri="{FF2B5EF4-FFF2-40B4-BE49-F238E27FC236}">
                        <a16:creationId xmlns:a16="http://schemas.microsoft.com/office/drawing/2014/main" id="{F2778D98-E583-4573-BE10-7B5B439F8BBA}"/>
                      </a:ext>
                    </a:extLst>
                  </p:cNvPr>
                  <p:cNvSpPr>
                    <a:spLocks noRot="1" noChangeAspect="1" noMove="1" noResize="1" noEditPoints="1" noAdjustHandles="1" noChangeArrowheads="1" noChangeShapeType="1" noTextEdit="1"/>
                  </p:cNvSpPr>
                  <p:nvPr/>
                </p:nvSpPr>
                <p:spPr>
                  <a:xfrm>
                    <a:off x="1232209" y="4621067"/>
                    <a:ext cx="370018" cy="307777"/>
                  </a:xfrm>
                  <a:prstGeom prst="rect">
                    <a:avLst/>
                  </a:prstGeom>
                  <a:blipFill>
                    <a:blip r:embed="rId21"/>
                    <a:stretch>
                      <a:fillRect/>
                    </a:stretch>
                  </a:blipFill>
                </p:spPr>
                <p:txBody>
                  <a:bodyPr/>
                  <a:lstStyle/>
                  <a:p>
                    <a:r>
                      <a:rPr lang="en-GB">
                        <a:noFill/>
                      </a:rPr>
                      <a:t> </a:t>
                    </a:r>
                  </a:p>
                </p:txBody>
              </p:sp>
            </mc:Fallback>
          </mc:AlternateContent>
          <p:sp>
            <p:nvSpPr>
              <p:cNvPr id="172" name="矩形 171">
                <a:extLst>
                  <a:ext uri="{FF2B5EF4-FFF2-40B4-BE49-F238E27FC236}">
                    <a16:creationId xmlns:a16="http://schemas.microsoft.com/office/drawing/2014/main" id="{8975D600-E764-4230-9ED1-49C254F2084B}"/>
                  </a:ext>
                </a:extLst>
              </p:cNvPr>
              <p:cNvSpPr/>
              <p:nvPr/>
            </p:nvSpPr>
            <p:spPr>
              <a:xfrm>
                <a:off x="1173861" y="4833231"/>
                <a:ext cx="332142" cy="246221"/>
              </a:xfrm>
              <a:prstGeom prst="rect">
                <a:avLst/>
              </a:prstGeom>
            </p:spPr>
            <p:txBody>
              <a:bodyPr wrap="none">
                <a:spAutoFit/>
              </a:bodyPr>
              <a:lstStyle/>
              <a:p>
                <a:r>
                  <a:rPr lang="en-US" altLang="zh-CN" sz="1000" i="1" dirty="0">
                    <a:solidFill>
                      <a:srgbClr val="FF0000"/>
                    </a:solidFill>
                    <a:latin typeface="Cambria Math" panose="02040503050406030204" pitchFamily="18" charset="0"/>
                    <a:cs typeface="+mn-ea"/>
                    <a:sym typeface="+mn-lt"/>
                  </a:rPr>
                  <a:t>…..</a:t>
                </a:r>
                <a:endParaRPr lang="en-GB" sz="1000" dirty="0"/>
              </a:p>
            </p:txBody>
          </p:sp>
        </p:grpSp>
        <mc:AlternateContent xmlns:mc="http://schemas.openxmlformats.org/markup-compatibility/2006" xmlns:a14="http://schemas.microsoft.com/office/drawing/2010/main">
          <mc:Choice Requires="a14">
            <p:sp>
              <p:nvSpPr>
                <p:cNvPr id="160" name="矩形 159">
                  <a:extLst>
                    <a:ext uri="{FF2B5EF4-FFF2-40B4-BE49-F238E27FC236}">
                      <a16:creationId xmlns:a16="http://schemas.microsoft.com/office/drawing/2014/main" id="{F1416A5D-1F2D-4EF2-96B5-F9A6B5C11F1D}"/>
                    </a:ext>
                  </a:extLst>
                </p:cNvPr>
                <p:cNvSpPr/>
                <p:nvPr/>
              </p:nvSpPr>
              <p:spPr>
                <a:xfrm>
                  <a:off x="4773721" y="4583184"/>
                  <a:ext cx="381450" cy="286836"/>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US" altLang="zh-CN" sz="1200" b="0" i="1" smtClean="0">
                                <a:solidFill>
                                  <a:srgbClr val="FF0000"/>
                                </a:solidFill>
                                <a:latin typeface="Cambria Math" panose="02040503050406030204" pitchFamily="18" charset="0"/>
                                <a:cs typeface="+mn-ea"/>
                                <a:sym typeface="+mn-lt"/>
                              </a:rPr>
                              <m:t>2</m:t>
                            </m:r>
                          </m:sub>
                        </m:sSub>
                      </m:oMath>
                    </m:oMathPara>
                  </a14:m>
                  <a:endParaRPr lang="en-GB" sz="1200" dirty="0"/>
                </a:p>
              </p:txBody>
            </p:sp>
          </mc:Choice>
          <mc:Fallback xmlns="">
            <p:sp>
              <p:nvSpPr>
                <p:cNvPr id="160" name="矩形 159">
                  <a:extLst>
                    <a:ext uri="{FF2B5EF4-FFF2-40B4-BE49-F238E27FC236}">
                      <a16:creationId xmlns:a16="http://schemas.microsoft.com/office/drawing/2014/main" id="{F1416A5D-1F2D-4EF2-96B5-F9A6B5C11F1D}"/>
                    </a:ext>
                  </a:extLst>
                </p:cNvPr>
                <p:cNvSpPr>
                  <a:spLocks noRot="1" noChangeAspect="1" noMove="1" noResize="1" noEditPoints="1" noAdjustHandles="1" noChangeArrowheads="1" noChangeShapeType="1" noTextEdit="1"/>
                </p:cNvSpPr>
                <p:nvPr/>
              </p:nvSpPr>
              <p:spPr>
                <a:xfrm>
                  <a:off x="4773721" y="4583184"/>
                  <a:ext cx="381450" cy="286836"/>
                </a:xfrm>
                <a:prstGeom prst="rect">
                  <a:avLst/>
                </a:prstGeom>
                <a:blipFill>
                  <a:blip r:embed="rId22"/>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1" name="矩形 160">
                  <a:extLst>
                    <a:ext uri="{FF2B5EF4-FFF2-40B4-BE49-F238E27FC236}">
                      <a16:creationId xmlns:a16="http://schemas.microsoft.com/office/drawing/2014/main" id="{E9915F57-B54F-47FD-841D-0F0565BD60FA}"/>
                    </a:ext>
                  </a:extLst>
                </p:cNvPr>
                <p:cNvSpPr/>
                <p:nvPr/>
              </p:nvSpPr>
              <p:spPr>
                <a:xfrm>
                  <a:off x="4695883" y="4787452"/>
                  <a:ext cx="423385"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US" altLang="zh-CN" sz="1200" b="0" i="1" smtClean="0">
                                <a:solidFill>
                                  <a:srgbClr val="FF0000"/>
                                </a:solidFill>
                                <a:latin typeface="Cambria Math" panose="02040503050406030204" pitchFamily="18" charset="0"/>
                                <a:cs typeface="+mn-ea"/>
                                <a:sym typeface="+mn-lt"/>
                              </a:rPr>
                              <m:t>…</m:t>
                            </m:r>
                          </m:sub>
                        </m:sSub>
                      </m:oMath>
                    </m:oMathPara>
                  </a14:m>
                  <a:endParaRPr lang="en-GB" sz="1200" dirty="0"/>
                </a:p>
              </p:txBody>
            </p:sp>
          </mc:Choice>
          <mc:Fallback xmlns="">
            <p:sp>
              <p:nvSpPr>
                <p:cNvPr id="155" name="矩形 154">
                  <a:extLst>
                    <a:ext uri="{FF2B5EF4-FFF2-40B4-BE49-F238E27FC236}">
                      <a16:creationId xmlns:a16="http://schemas.microsoft.com/office/drawing/2014/main" id="{CE5C2EE3-7187-48E4-9376-710FD404F27C}"/>
                    </a:ext>
                  </a:extLst>
                </p:cNvPr>
                <p:cNvSpPr>
                  <a:spLocks noRot="1" noChangeAspect="1" noMove="1" noResize="1" noEditPoints="1" noAdjustHandles="1" noChangeArrowheads="1" noChangeShapeType="1" noTextEdit="1"/>
                </p:cNvSpPr>
                <p:nvPr/>
              </p:nvSpPr>
              <p:spPr>
                <a:xfrm>
                  <a:off x="4695883" y="4787452"/>
                  <a:ext cx="423385" cy="276999"/>
                </a:xfrm>
                <a:prstGeom prst="rect">
                  <a:avLst/>
                </a:prstGeom>
                <a:blipFill>
                  <a:blip r:embed="rId23"/>
                  <a:stretch>
                    <a:fillRect/>
                  </a:stretch>
                </a:blipFill>
              </p:spPr>
              <p:txBody>
                <a:bodyPr/>
                <a:lstStyle/>
                <a:p>
                  <a:r>
                    <a:rPr lang="en-GB">
                      <a:noFill/>
                    </a:rPr>
                    <a:t> </a:t>
                  </a:r>
                </a:p>
              </p:txBody>
            </p:sp>
          </mc:Fallback>
        </mc:AlternateContent>
        <p:grpSp>
          <p:nvGrpSpPr>
            <p:cNvPr id="162" name="组合 161">
              <a:extLst>
                <a:ext uri="{FF2B5EF4-FFF2-40B4-BE49-F238E27FC236}">
                  <a16:creationId xmlns:a16="http://schemas.microsoft.com/office/drawing/2014/main" id="{4C9C5C51-A002-4901-9239-066F7C1F7C31}"/>
                </a:ext>
              </a:extLst>
            </p:cNvPr>
            <p:cNvGrpSpPr/>
            <p:nvPr/>
          </p:nvGrpSpPr>
          <p:grpSpPr>
            <a:xfrm>
              <a:off x="5218854" y="4912245"/>
              <a:ext cx="216000" cy="216000"/>
              <a:chOff x="2362200" y="4552895"/>
              <a:chExt cx="216000" cy="216000"/>
            </a:xfrm>
          </p:grpSpPr>
          <p:sp>
            <p:nvSpPr>
              <p:cNvPr id="169" name="椭圆 168">
                <a:extLst>
                  <a:ext uri="{FF2B5EF4-FFF2-40B4-BE49-F238E27FC236}">
                    <a16:creationId xmlns:a16="http://schemas.microsoft.com/office/drawing/2014/main" id="{7CBF652F-B8BC-45E0-8A84-AB55D76EA4A2}"/>
                  </a:ext>
                </a:extLst>
              </p:cNvPr>
              <p:cNvSpPr/>
              <p:nvPr/>
            </p:nvSpPr>
            <p:spPr>
              <a:xfrm>
                <a:off x="2362200" y="4552895"/>
                <a:ext cx="216000" cy="216000"/>
              </a:xfrm>
              <a:prstGeom prst="ellipse">
                <a:avLst/>
              </a:prstGeom>
              <a:solidFill>
                <a:schemeClr val="bg1"/>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en-GB"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170" name="加号 169">
                <a:extLst>
                  <a:ext uri="{FF2B5EF4-FFF2-40B4-BE49-F238E27FC236}">
                    <a16:creationId xmlns:a16="http://schemas.microsoft.com/office/drawing/2014/main" id="{C98F7E6E-D99E-4AF2-BE6D-51929C0AAC66}"/>
                  </a:ext>
                </a:extLst>
              </p:cNvPr>
              <p:cNvSpPr/>
              <p:nvPr/>
            </p:nvSpPr>
            <p:spPr>
              <a:xfrm>
                <a:off x="2381765" y="4570214"/>
                <a:ext cx="180000" cy="180000"/>
              </a:xfrm>
              <a:prstGeom prst="mathPlus">
                <a:avLst>
                  <a:gd name="adj1" fmla="val 2353"/>
                </a:avLst>
              </a:prstGeom>
              <a:solidFill>
                <a:srgbClr val="FF0000"/>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en-GB"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cxnSp>
          <p:nvCxnSpPr>
            <p:cNvPr id="163" name="直接箭头连接符 162">
              <a:extLst>
                <a:ext uri="{FF2B5EF4-FFF2-40B4-BE49-F238E27FC236}">
                  <a16:creationId xmlns:a16="http://schemas.microsoft.com/office/drawing/2014/main" id="{9E2C09CF-27D4-466F-B271-0BD144F6BE39}"/>
                </a:ext>
              </a:extLst>
            </p:cNvPr>
            <p:cNvCxnSpPr>
              <a:cxnSpLocks/>
              <a:endCxn id="155" idx="1"/>
            </p:cNvCxnSpPr>
            <p:nvPr/>
          </p:nvCxnSpPr>
          <p:spPr>
            <a:xfrm>
              <a:off x="5498537" y="5024017"/>
              <a:ext cx="203028" cy="491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4" name="直接箭头连接符 163">
              <a:extLst>
                <a:ext uri="{FF2B5EF4-FFF2-40B4-BE49-F238E27FC236}">
                  <a16:creationId xmlns:a16="http://schemas.microsoft.com/office/drawing/2014/main" id="{47C40C28-5662-4840-ACE3-E6BC3E98950F}"/>
                </a:ext>
              </a:extLst>
            </p:cNvPr>
            <p:cNvCxnSpPr>
              <a:cxnSpLocks/>
            </p:cNvCxnSpPr>
            <p:nvPr/>
          </p:nvCxnSpPr>
          <p:spPr>
            <a:xfrm flipV="1">
              <a:off x="4679655" y="5141625"/>
              <a:ext cx="433278" cy="15078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5" name="矩形 164">
                  <a:extLst>
                    <a:ext uri="{FF2B5EF4-FFF2-40B4-BE49-F238E27FC236}">
                      <a16:creationId xmlns:a16="http://schemas.microsoft.com/office/drawing/2014/main" id="{276611B5-E4D0-4E82-B470-8F9E5D1E0D11}"/>
                    </a:ext>
                  </a:extLst>
                </p:cNvPr>
                <p:cNvSpPr/>
                <p:nvPr/>
              </p:nvSpPr>
              <p:spPr>
                <a:xfrm>
                  <a:off x="4728558" y="5148612"/>
                  <a:ext cx="402738"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US" altLang="zh-CN" sz="1200" b="0" i="1" smtClean="0">
                                <a:solidFill>
                                  <a:srgbClr val="FF0000"/>
                                </a:solidFill>
                                <a:latin typeface="Cambria Math" panose="02040503050406030204" pitchFamily="18" charset="0"/>
                                <a:cs typeface="+mn-ea"/>
                                <a:sym typeface="+mn-lt"/>
                              </a:rPr>
                              <m:t>𝑒</m:t>
                            </m:r>
                          </m:sub>
                        </m:sSub>
                      </m:oMath>
                    </m:oMathPara>
                  </a14:m>
                  <a:endParaRPr lang="en-GB" sz="1200" dirty="0"/>
                </a:p>
              </p:txBody>
            </p:sp>
          </mc:Choice>
          <mc:Fallback xmlns="">
            <p:sp>
              <p:nvSpPr>
                <p:cNvPr id="159" name="矩形 158">
                  <a:extLst>
                    <a:ext uri="{FF2B5EF4-FFF2-40B4-BE49-F238E27FC236}">
                      <a16:creationId xmlns:a16="http://schemas.microsoft.com/office/drawing/2014/main" id="{3693BFDC-D0E9-40CC-B40C-223A4FA10F1B}"/>
                    </a:ext>
                  </a:extLst>
                </p:cNvPr>
                <p:cNvSpPr>
                  <a:spLocks noRot="1" noChangeAspect="1" noMove="1" noResize="1" noEditPoints="1" noAdjustHandles="1" noChangeArrowheads="1" noChangeShapeType="1" noTextEdit="1"/>
                </p:cNvSpPr>
                <p:nvPr/>
              </p:nvSpPr>
              <p:spPr>
                <a:xfrm>
                  <a:off x="4728558" y="5148612"/>
                  <a:ext cx="402738" cy="276999"/>
                </a:xfrm>
                <a:prstGeom prst="rect">
                  <a:avLst/>
                </a:prstGeom>
                <a:blipFill>
                  <a:blip r:embed="rId2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7" name="矩形 166">
                  <a:extLst>
                    <a:ext uri="{FF2B5EF4-FFF2-40B4-BE49-F238E27FC236}">
                      <a16:creationId xmlns:a16="http://schemas.microsoft.com/office/drawing/2014/main" id="{64091EE5-8AF5-4BF3-9826-8612D0E20FBC}"/>
                    </a:ext>
                  </a:extLst>
                </p:cNvPr>
                <p:cNvSpPr/>
                <p:nvPr/>
              </p:nvSpPr>
              <p:spPr>
                <a:xfrm>
                  <a:off x="4232256" y="5068464"/>
                  <a:ext cx="370018" cy="307777"/>
                </a:xfrm>
                <a:prstGeom prst="rect">
                  <a:avLst/>
                </a:prstGeom>
              </p:spPr>
              <p:txBody>
                <a:bodyPr wrap="square">
                  <a:spAutoFit/>
                </a:bodyPr>
                <a:lstStyle/>
                <a:p>
                  <a:pPr marL="12700" lvl="2" fontAlgn="auto">
                    <a:buClr>
                      <a:srgbClr val="461100"/>
                    </a:buClr>
                    <a:buFontTx/>
                    <a:buNone/>
                  </a:pPr>
                  <a14:m>
                    <m:oMathPara xmlns:m="http://schemas.openxmlformats.org/officeDocument/2006/math">
                      <m:oMathParaPr>
                        <m:jc m:val="centerGroup"/>
                      </m:oMathParaPr>
                      <m:oMath xmlns:m="http://schemas.openxmlformats.org/officeDocument/2006/math">
                        <m:sSub>
                          <m:sSubPr>
                            <m:ctrlPr>
                              <a:rPr lang="zh-CN" altLang="zh-CN" sz="1400" i="1" smtClean="0">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m:rPr>
                                <m:sty m:val="p"/>
                              </m:rPr>
                              <a:rPr lang="en-US" altLang="zh-CN" sz="1400" i="1">
                                <a:solidFill>
                                  <a:srgbClr val="FF0000"/>
                                </a:solidFill>
                                <a:latin typeface="Cambria Math" panose="02040503050406030204" pitchFamily="18" charset="0"/>
                                <a:cs typeface="+mn-ea"/>
                                <a:sym typeface="+mn-lt"/>
                              </a:rPr>
                              <m:t>e</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167" name="矩形 166">
                  <a:extLst>
                    <a:ext uri="{FF2B5EF4-FFF2-40B4-BE49-F238E27FC236}">
                      <a16:creationId xmlns:a16="http://schemas.microsoft.com/office/drawing/2014/main" id="{64091EE5-8AF5-4BF3-9826-8612D0E20FBC}"/>
                    </a:ext>
                  </a:extLst>
                </p:cNvPr>
                <p:cNvSpPr>
                  <a:spLocks noRot="1" noChangeAspect="1" noMove="1" noResize="1" noEditPoints="1" noAdjustHandles="1" noChangeArrowheads="1" noChangeShapeType="1" noTextEdit="1"/>
                </p:cNvSpPr>
                <p:nvPr/>
              </p:nvSpPr>
              <p:spPr>
                <a:xfrm>
                  <a:off x="4232256" y="5068464"/>
                  <a:ext cx="370018" cy="307777"/>
                </a:xfrm>
                <a:prstGeom prst="rect">
                  <a:avLst/>
                </a:prstGeom>
                <a:blipFill>
                  <a:blip r:embed="rId25"/>
                  <a:stretch>
                    <a:fillRect/>
                  </a:stretch>
                </a:blipFill>
              </p:spPr>
              <p:txBody>
                <a:bodyPr/>
                <a:lstStyle/>
                <a:p>
                  <a:r>
                    <a:rPr lang="zh-CN" altLang="en-US">
                      <a:noFill/>
                    </a:rPr>
                    <a:t> </a:t>
                  </a:r>
                </a:p>
              </p:txBody>
            </p:sp>
          </mc:Fallback>
        </mc:AlternateContent>
      </p:grpSp>
      <p:grpSp>
        <p:nvGrpSpPr>
          <p:cNvPr id="175" name="组合 174">
            <a:extLst>
              <a:ext uri="{FF2B5EF4-FFF2-40B4-BE49-F238E27FC236}">
                <a16:creationId xmlns:a16="http://schemas.microsoft.com/office/drawing/2014/main" id="{3B2BB526-9C3B-4EEF-9A82-A74D33723B98}"/>
              </a:ext>
            </a:extLst>
          </p:cNvPr>
          <p:cNvGrpSpPr/>
          <p:nvPr/>
        </p:nvGrpSpPr>
        <p:grpSpPr>
          <a:xfrm>
            <a:off x="9513529" y="3162410"/>
            <a:ext cx="1891645" cy="1013717"/>
            <a:chOff x="4176006" y="4390707"/>
            <a:chExt cx="1905307" cy="1049716"/>
          </a:xfrm>
        </p:grpSpPr>
        <mc:AlternateContent xmlns:mc="http://schemas.openxmlformats.org/markup-compatibility/2006" xmlns:a14="http://schemas.microsoft.com/office/drawing/2010/main">
          <mc:Choice Requires="a14">
            <p:sp>
              <p:nvSpPr>
                <p:cNvPr id="176" name="矩形 175">
                  <a:extLst>
                    <a:ext uri="{FF2B5EF4-FFF2-40B4-BE49-F238E27FC236}">
                      <a16:creationId xmlns:a16="http://schemas.microsoft.com/office/drawing/2014/main" id="{D8E1256D-F800-457F-8B8D-B0DA88F9CFA8}"/>
                    </a:ext>
                  </a:extLst>
                </p:cNvPr>
                <p:cNvSpPr/>
                <p:nvPr/>
              </p:nvSpPr>
              <p:spPr>
                <a:xfrm>
                  <a:off x="5701564" y="4885517"/>
                  <a:ext cx="379749" cy="28683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m:rPr>
                                <m:sty m:val="p"/>
                              </m:rPr>
                              <a:rPr lang="en-US" altLang="zh-CN" sz="1200" i="1">
                                <a:solidFill>
                                  <a:srgbClr val="FF0000"/>
                                </a:solidFill>
                                <a:latin typeface="Cambria Math" panose="02040503050406030204" pitchFamily="18" charset="0"/>
                                <a:cs typeface="+mn-ea"/>
                                <a:sym typeface="+mn-lt"/>
                              </a:rPr>
                              <m:t>h</m:t>
                            </m:r>
                          </m:e>
                          <m:sub>
                            <m:r>
                              <a:rPr lang="en-US" altLang="zh-CN" sz="1200" b="0" i="1" smtClean="0">
                                <a:solidFill>
                                  <a:srgbClr val="FF0000"/>
                                </a:solidFill>
                                <a:latin typeface="Cambria Math" panose="02040503050406030204" pitchFamily="18" charset="0"/>
                                <a:cs typeface="+mn-ea"/>
                                <a:sym typeface="+mn-lt"/>
                              </a:rPr>
                              <m:t>3</m:t>
                            </m:r>
                          </m:sub>
                        </m:sSub>
                      </m:oMath>
                    </m:oMathPara>
                  </a14:m>
                  <a:endParaRPr lang="en-GB" sz="1200" dirty="0"/>
                </a:p>
              </p:txBody>
            </p:sp>
          </mc:Choice>
          <mc:Fallback xmlns="">
            <p:sp>
              <p:nvSpPr>
                <p:cNvPr id="176" name="矩形 175">
                  <a:extLst>
                    <a:ext uri="{FF2B5EF4-FFF2-40B4-BE49-F238E27FC236}">
                      <a16:creationId xmlns:a16="http://schemas.microsoft.com/office/drawing/2014/main" id="{D8E1256D-F800-457F-8B8D-B0DA88F9CFA8}"/>
                    </a:ext>
                  </a:extLst>
                </p:cNvPr>
                <p:cNvSpPr>
                  <a:spLocks noRot="1" noChangeAspect="1" noMove="1" noResize="1" noEditPoints="1" noAdjustHandles="1" noChangeArrowheads="1" noChangeShapeType="1" noTextEdit="1"/>
                </p:cNvSpPr>
                <p:nvPr/>
              </p:nvSpPr>
              <p:spPr>
                <a:xfrm>
                  <a:off x="5701564" y="4885517"/>
                  <a:ext cx="379749" cy="286836"/>
                </a:xfrm>
                <a:prstGeom prst="rect">
                  <a:avLst/>
                </a:prstGeom>
                <a:blipFill>
                  <a:blip r:embed="rId26"/>
                  <a:stretch>
                    <a:fillRect/>
                  </a:stretch>
                </a:blipFill>
              </p:spPr>
              <p:txBody>
                <a:bodyPr/>
                <a:lstStyle/>
                <a:p>
                  <a:r>
                    <a:rPr lang="zh-CN" altLang="en-US">
                      <a:noFill/>
                    </a:rPr>
                    <a:t> </a:t>
                  </a:r>
                </a:p>
              </p:txBody>
            </p:sp>
          </mc:Fallback>
        </mc:AlternateContent>
        <p:cxnSp>
          <p:nvCxnSpPr>
            <p:cNvPr id="177" name="直接箭头连接符 176">
              <a:extLst>
                <a:ext uri="{FF2B5EF4-FFF2-40B4-BE49-F238E27FC236}">
                  <a16:creationId xmlns:a16="http://schemas.microsoft.com/office/drawing/2014/main" id="{336F25D8-99FE-4CA8-908D-FE330FBC5C27}"/>
                </a:ext>
              </a:extLst>
            </p:cNvPr>
            <p:cNvCxnSpPr>
              <a:cxnSpLocks/>
            </p:cNvCxnSpPr>
            <p:nvPr/>
          </p:nvCxnSpPr>
          <p:spPr>
            <a:xfrm>
              <a:off x="4664193" y="4699322"/>
              <a:ext cx="455214" cy="15765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8" name="直接箭头连接符 177">
              <a:extLst>
                <a:ext uri="{FF2B5EF4-FFF2-40B4-BE49-F238E27FC236}">
                  <a16:creationId xmlns:a16="http://schemas.microsoft.com/office/drawing/2014/main" id="{5BAF7567-8710-44DC-81C5-84CD47ED8CA5}"/>
                </a:ext>
              </a:extLst>
            </p:cNvPr>
            <p:cNvCxnSpPr>
              <a:cxnSpLocks/>
            </p:cNvCxnSpPr>
            <p:nvPr/>
          </p:nvCxnSpPr>
          <p:spPr>
            <a:xfrm>
              <a:off x="4602759" y="5015588"/>
              <a:ext cx="514340" cy="1766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5" name="矩形 194">
                  <a:extLst>
                    <a:ext uri="{FF2B5EF4-FFF2-40B4-BE49-F238E27FC236}">
                      <a16:creationId xmlns:a16="http://schemas.microsoft.com/office/drawing/2014/main" id="{FC604486-21FB-4155-B6A3-E7799ADA4BFE}"/>
                    </a:ext>
                  </a:extLst>
                </p:cNvPr>
                <p:cNvSpPr/>
                <p:nvPr/>
              </p:nvSpPr>
              <p:spPr>
                <a:xfrm>
                  <a:off x="4225205" y="4390707"/>
                  <a:ext cx="414794" cy="318707"/>
                </a:xfrm>
                <a:prstGeom prst="rect">
                  <a:avLst/>
                </a:prstGeom>
              </p:spPr>
              <p:txBody>
                <a:bodyPr wrap="square">
                  <a:spAutoFit/>
                </a:bodyPr>
                <a:lstStyle/>
                <a:p>
                  <a:pPr marL="12700" lvl="2">
                    <a:buClr>
                      <a:srgbClr val="461100"/>
                    </a:buClr>
                  </a:pPr>
                  <a14:m>
                    <m:oMathPara xmlns:m="http://schemas.openxmlformats.org/officeDocument/2006/math">
                      <m:oMathParaPr>
                        <m:jc m:val="centerGroup"/>
                      </m:oMathParaPr>
                      <m:oMath xmlns:m="http://schemas.openxmlformats.org/officeDocument/2006/math">
                        <m:sSub>
                          <m:sSubPr>
                            <m:ctrlPr>
                              <a:rPr lang="zh-CN" altLang="zh-CN" sz="1400" i="1" smtClean="0">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a:rPr lang="en-US" altLang="zh-CN" sz="1400" b="0" i="1" smtClean="0">
                                <a:solidFill>
                                  <a:srgbClr val="FF0000"/>
                                </a:solidFill>
                                <a:latin typeface="Cambria Math" panose="02040503050406030204" pitchFamily="18" charset="0"/>
                                <a:cs typeface="+mn-ea"/>
                                <a:sym typeface="+mn-lt"/>
                              </a:rPr>
                              <m:t>3</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195" name="矩形 194">
                  <a:extLst>
                    <a:ext uri="{FF2B5EF4-FFF2-40B4-BE49-F238E27FC236}">
                      <a16:creationId xmlns:a16="http://schemas.microsoft.com/office/drawing/2014/main" id="{FC604486-21FB-4155-B6A3-E7799ADA4BFE}"/>
                    </a:ext>
                  </a:extLst>
                </p:cNvPr>
                <p:cNvSpPr>
                  <a:spLocks noRot="1" noChangeAspect="1" noMove="1" noResize="1" noEditPoints="1" noAdjustHandles="1" noChangeArrowheads="1" noChangeShapeType="1" noTextEdit="1"/>
                </p:cNvSpPr>
                <p:nvPr/>
              </p:nvSpPr>
              <p:spPr>
                <a:xfrm>
                  <a:off x="4225205" y="4390707"/>
                  <a:ext cx="414794" cy="318707"/>
                </a:xfrm>
                <a:prstGeom prst="rect">
                  <a:avLst/>
                </a:prstGeom>
                <a:blipFill>
                  <a:blip r:embed="rId27"/>
                  <a:stretch>
                    <a:fillRect/>
                  </a:stretch>
                </a:blipFill>
              </p:spPr>
              <p:txBody>
                <a:bodyPr/>
                <a:lstStyle/>
                <a:p>
                  <a:r>
                    <a:rPr lang="zh-CN" altLang="en-US">
                      <a:noFill/>
                    </a:rPr>
                    <a:t> </a:t>
                  </a:r>
                </a:p>
              </p:txBody>
            </p:sp>
          </mc:Fallback>
        </mc:AlternateContent>
        <p:grpSp>
          <p:nvGrpSpPr>
            <p:cNvPr id="180" name="组合 179">
              <a:extLst>
                <a:ext uri="{FF2B5EF4-FFF2-40B4-BE49-F238E27FC236}">
                  <a16:creationId xmlns:a16="http://schemas.microsoft.com/office/drawing/2014/main" id="{FCA053AF-BFE8-4AE7-A351-8F6675CA7B45}"/>
                </a:ext>
              </a:extLst>
            </p:cNvPr>
            <p:cNvGrpSpPr/>
            <p:nvPr/>
          </p:nvGrpSpPr>
          <p:grpSpPr>
            <a:xfrm>
              <a:off x="4176006" y="4729789"/>
              <a:ext cx="428366" cy="458385"/>
              <a:chOff x="1173861" y="4621067"/>
              <a:chExt cx="428366" cy="458385"/>
            </a:xfrm>
          </p:grpSpPr>
          <mc:AlternateContent xmlns:mc="http://schemas.openxmlformats.org/markup-compatibility/2006" xmlns:a14="http://schemas.microsoft.com/office/drawing/2010/main">
            <mc:Choice Requires="a14">
              <p:sp>
                <p:nvSpPr>
                  <p:cNvPr id="192" name="矩形 191">
                    <a:extLst>
                      <a:ext uri="{FF2B5EF4-FFF2-40B4-BE49-F238E27FC236}">
                        <a16:creationId xmlns:a16="http://schemas.microsoft.com/office/drawing/2014/main" id="{D5760E03-742C-47EC-8BBF-A2ED1BFB6782}"/>
                      </a:ext>
                    </a:extLst>
                  </p:cNvPr>
                  <p:cNvSpPr/>
                  <p:nvPr/>
                </p:nvSpPr>
                <p:spPr>
                  <a:xfrm>
                    <a:off x="1232209" y="4621067"/>
                    <a:ext cx="370018" cy="307777"/>
                  </a:xfrm>
                  <a:prstGeom prst="rect">
                    <a:avLst/>
                  </a:prstGeom>
                </p:spPr>
                <p:txBody>
                  <a:bodyPr wrap="square">
                    <a:spAutoFit/>
                  </a:bodyPr>
                  <a:lstStyle/>
                  <a:p>
                    <a:pPr marL="12700" lvl="2" fontAlgn="auto">
                      <a:buClr>
                        <a:srgbClr val="461100"/>
                      </a:buClr>
                      <a:buFontTx/>
                      <a:buNone/>
                    </a:pPr>
                    <a14:m>
                      <m:oMathPara xmlns:m="http://schemas.openxmlformats.org/officeDocument/2006/math">
                        <m:oMathParaPr>
                          <m:jc m:val="centerGroup"/>
                        </m:oMathParaPr>
                        <m:oMath xmlns:m="http://schemas.openxmlformats.org/officeDocument/2006/math">
                          <m:sSub>
                            <m:sSubPr>
                              <m:ctrlPr>
                                <a:rPr lang="zh-CN" altLang="zh-CN" sz="1400" i="1" smtClean="0">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a:rPr lang="en-US" altLang="zh-CN" sz="1400" b="0" i="1" smtClean="0">
                                  <a:solidFill>
                                    <a:srgbClr val="FF0000"/>
                                  </a:solidFill>
                                  <a:latin typeface="Cambria Math" panose="02040503050406030204" pitchFamily="18" charset="0"/>
                                  <a:cs typeface="+mn-ea"/>
                                  <a:sym typeface="+mn-lt"/>
                                </a:rPr>
                                <m:t>…</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186" name="矩形 185">
                    <a:extLst>
                      <a:ext uri="{FF2B5EF4-FFF2-40B4-BE49-F238E27FC236}">
                        <a16:creationId xmlns:a16="http://schemas.microsoft.com/office/drawing/2014/main" id="{6A0DFE25-C360-49E1-AF56-B639E7673A11}"/>
                      </a:ext>
                    </a:extLst>
                  </p:cNvPr>
                  <p:cNvSpPr>
                    <a:spLocks noRot="1" noChangeAspect="1" noMove="1" noResize="1" noEditPoints="1" noAdjustHandles="1" noChangeArrowheads="1" noChangeShapeType="1" noTextEdit="1"/>
                  </p:cNvSpPr>
                  <p:nvPr/>
                </p:nvSpPr>
                <p:spPr>
                  <a:xfrm>
                    <a:off x="1232209" y="4621067"/>
                    <a:ext cx="370018" cy="307777"/>
                  </a:xfrm>
                  <a:prstGeom prst="rect">
                    <a:avLst/>
                  </a:prstGeom>
                  <a:blipFill>
                    <a:blip r:embed="rId21"/>
                    <a:stretch>
                      <a:fillRect/>
                    </a:stretch>
                  </a:blipFill>
                </p:spPr>
                <p:txBody>
                  <a:bodyPr/>
                  <a:lstStyle/>
                  <a:p>
                    <a:r>
                      <a:rPr lang="en-GB">
                        <a:noFill/>
                      </a:rPr>
                      <a:t> </a:t>
                    </a:r>
                  </a:p>
                </p:txBody>
              </p:sp>
            </mc:Fallback>
          </mc:AlternateContent>
          <p:sp>
            <p:nvSpPr>
              <p:cNvPr id="193" name="矩形 192">
                <a:extLst>
                  <a:ext uri="{FF2B5EF4-FFF2-40B4-BE49-F238E27FC236}">
                    <a16:creationId xmlns:a16="http://schemas.microsoft.com/office/drawing/2014/main" id="{B01564BA-0273-49F3-AF37-A7AE155666CE}"/>
                  </a:ext>
                </a:extLst>
              </p:cNvPr>
              <p:cNvSpPr/>
              <p:nvPr/>
            </p:nvSpPr>
            <p:spPr>
              <a:xfrm>
                <a:off x="1173861" y="4833231"/>
                <a:ext cx="332142" cy="246221"/>
              </a:xfrm>
              <a:prstGeom prst="rect">
                <a:avLst/>
              </a:prstGeom>
            </p:spPr>
            <p:txBody>
              <a:bodyPr wrap="none">
                <a:spAutoFit/>
              </a:bodyPr>
              <a:lstStyle/>
              <a:p>
                <a:r>
                  <a:rPr lang="en-US" altLang="zh-CN" sz="1000" i="1" dirty="0">
                    <a:solidFill>
                      <a:srgbClr val="FF0000"/>
                    </a:solidFill>
                    <a:latin typeface="Cambria Math" panose="02040503050406030204" pitchFamily="18" charset="0"/>
                    <a:cs typeface="+mn-ea"/>
                    <a:sym typeface="+mn-lt"/>
                  </a:rPr>
                  <a:t>…..</a:t>
                </a:r>
                <a:endParaRPr lang="en-GB" sz="1000" dirty="0"/>
              </a:p>
            </p:txBody>
          </p:sp>
        </p:grpSp>
        <mc:AlternateContent xmlns:mc="http://schemas.openxmlformats.org/markup-compatibility/2006" xmlns:a14="http://schemas.microsoft.com/office/drawing/2010/main">
          <mc:Choice Requires="a14">
            <p:sp>
              <p:nvSpPr>
                <p:cNvPr id="181" name="矩形 180">
                  <a:extLst>
                    <a:ext uri="{FF2B5EF4-FFF2-40B4-BE49-F238E27FC236}">
                      <a16:creationId xmlns:a16="http://schemas.microsoft.com/office/drawing/2014/main" id="{5020BAF7-9DB4-4131-96DF-E23100AF5870}"/>
                    </a:ext>
                  </a:extLst>
                </p:cNvPr>
                <p:cNvSpPr/>
                <p:nvPr/>
              </p:nvSpPr>
              <p:spPr>
                <a:xfrm>
                  <a:off x="4773721" y="4583184"/>
                  <a:ext cx="381450" cy="286836"/>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US" altLang="zh-CN" sz="1200" b="0" i="1" smtClean="0">
                                <a:solidFill>
                                  <a:srgbClr val="FF0000"/>
                                </a:solidFill>
                                <a:latin typeface="Cambria Math" panose="02040503050406030204" pitchFamily="18" charset="0"/>
                                <a:cs typeface="+mn-ea"/>
                                <a:sym typeface="+mn-lt"/>
                              </a:rPr>
                              <m:t>3</m:t>
                            </m:r>
                          </m:sub>
                        </m:sSub>
                      </m:oMath>
                    </m:oMathPara>
                  </a14:m>
                  <a:endParaRPr lang="en-GB" sz="1200" dirty="0"/>
                </a:p>
              </p:txBody>
            </p:sp>
          </mc:Choice>
          <mc:Fallback xmlns="">
            <p:sp>
              <p:nvSpPr>
                <p:cNvPr id="181" name="矩形 180">
                  <a:extLst>
                    <a:ext uri="{FF2B5EF4-FFF2-40B4-BE49-F238E27FC236}">
                      <a16:creationId xmlns:a16="http://schemas.microsoft.com/office/drawing/2014/main" id="{5020BAF7-9DB4-4131-96DF-E23100AF5870}"/>
                    </a:ext>
                  </a:extLst>
                </p:cNvPr>
                <p:cNvSpPr>
                  <a:spLocks noRot="1" noChangeAspect="1" noMove="1" noResize="1" noEditPoints="1" noAdjustHandles="1" noChangeArrowheads="1" noChangeShapeType="1" noTextEdit="1"/>
                </p:cNvSpPr>
                <p:nvPr/>
              </p:nvSpPr>
              <p:spPr>
                <a:xfrm>
                  <a:off x="4773721" y="4583184"/>
                  <a:ext cx="381450" cy="286836"/>
                </a:xfrm>
                <a:prstGeom prst="rect">
                  <a:avLst/>
                </a:prstGeom>
                <a:blipFill>
                  <a:blip r:embed="rId28"/>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82" name="矩形 181">
                  <a:extLst>
                    <a:ext uri="{FF2B5EF4-FFF2-40B4-BE49-F238E27FC236}">
                      <a16:creationId xmlns:a16="http://schemas.microsoft.com/office/drawing/2014/main" id="{9F29790D-E9B0-48D1-A3E7-109B5A468881}"/>
                    </a:ext>
                  </a:extLst>
                </p:cNvPr>
                <p:cNvSpPr/>
                <p:nvPr/>
              </p:nvSpPr>
              <p:spPr>
                <a:xfrm>
                  <a:off x="4695883" y="4787452"/>
                  <a:ext cx="423385"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US" altLang="zh-CN" sz="1200" b="0" i="1" smtClean="0">
                                <a:solidFill>
                                  <a:srgbClr val="FF0000"/>
                                </a:solidFill>
                                <a:latin typeface="Cambria Math" panose="02040503050406030204" pitchFamily="18" charset="0"/>
                                <a:cs typeface="+mn-ea"/>
                                <a:sym typeface="+mn-lt"/>
                              </a:rPr>
                              <m:t>…</m:t>
                            </m:r>
                          </m:sub>
                        </m:sSub>
                      </m:oMath>
                    </m:oMathPara>
                  </a14:m>
                  <a:endParaRPr lang="en-GB" sz="1200" dirty="0"/>
                </a:p>
              </p:txBody>
            </p:sp>
          </mc:Choice>
          <mc:Fallback xmlns="">
            <p:sp>
              <p:nvSpPr>
                <p:cNvPr id="176" name="矩形 175">
                  <a:extLst>
                    <a:ext uri="{FF2B5EF4-FFF2-40B4-BE49-F238E27FC236}">
                      <a16:creationId xmlns:a16="http://schemas.microsoft.com/office/drawing/2014/main" id="{2A5CD100-3C4C-4797-BD49-BE3C708CA174}"/>
                    </a:ext>
                  </a:extLst>
                </p:cNvPr>
                <p:cNvSpPr>
                  <a:spLocks noRot="1" noChangeAspect="1" noMove="1" noResize="1" noEditPoints="1" noAdjustHandles="1" noChangeArrowheads="1" noChangeShapeType="1" noTextEdit="1"/>
                </p:cNvSpPr>
                <p:nvPr/>
              </p:nvSpPr>
              <p:spPr>
                <a:xfrm>
                  <a:off x="4695883" y="4787452"/>
                  <a:ext cx="423385" cy="276999"/>
                </a:xfrm>
                <a:prstGeom prst="rect">
                  <a:avLst/>
                </a:prstGeom>
                <a:blipFill>
                  <a:blip r:embed="rId29"/>
                  <a:stretch>
                    <a:fillRect/>
                  </a:stretch>
                </a:blipFill>
              </p:spPr>
              <p:txBody>
                <a:bodyPr/>
                <a:lstStyle/>
                <a:p>
                  <a:r>
                    <a:rPr lang="en-GB">
                      <a:noFill/>
                    </a:rPr>
                    <a:t> </a:t>
                  </a:r>
                </a:p>
              </p:txBody>
            </p:sp>
          </mc:Fallback>
        </mc:AlternateContent>
        <p:grpSp>
          <p:nvGrpSpPr>
            <p:cNvPr id="183" name="组合 182">
              <a:extLst>
                <a:ext uri="{FF2B5EF4-FFF2-40B4-BE49-F238E27FC236}">
                  <a16:creationId xmlns:a16="http://schemas.microsoft.com/office/drawing/2014/main" id="{BA602F84-9510-46D1-B097-DAB94A391653}"/>
                </a:ext>
              </a:extLst>
            </p:cNvPr>
            <p:cNvGrpSpPr/>
            <p:nvPr/>
          </p:nvGrpSpPr>
          <p:grpSpPr>
            <a:xfrm>
              <a:off x="5218854" y="4912245"/>
              <a:ext cx="216000" cy="216000"/>
              <a:chOff x="2362200" y="4552895"/>
              <a:chExt cx="216000" cy="216000"/>
            </a:xfrm>
          </p:grpSpPr>
          <p:sp>
            <p:nvSpPr>
              <p:cNvPr id="190" name="椭圆 189">
                <a:extLst>
                  <a:ext uri="{FF2B5EF4-FFF2-40B4-BE49-F238E27FC236}">
                    <a16:creationId xmlns:a16="http://schemas.microsoft.com/office/drawing/2014/main" id="{53662B3F-99CB-431A-9EB4-3D47BD6A79A2}"/>
                  </a:ext>
                </a:extLst>
              </p:cNvPr>
              <p:cNvSpPr/>
              <p:nvPr/>
            </p:nvSpPr>
            <p:spPr>
              <a:xfrm>
                <a:off x="2362200" y="4552895"/>
                <a:ext cx="216000" cy="216000"/>
              </a:xfrm>
              <a:prstGeom prst="ellipse">
                <a:avLst/>
              </a:prstGeom>
              <a:solidFill>
                <a:schemeClr val="bg1"/>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en-GB"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191" name="加号 190">
                <a:extLst>
                  <a:ext uri="{FF2B5EF4-FFF2-40B4-BE49-F238E27FC236}">
                    <a16:creationId xmlns:a16="http://schemas.microsoft.com/office/drawing/2014/main" id="{313847BA-D65A-4F65-8128-C83D847BFC71}"/>
                  </a:ext>
                </a:extLst>
              </p:cNvPr>
              <p:cNvSpPr/>
              <p:nvPr/>
            </p:nvSpPr>
            <p:spPr>
              <a:xfrm>
                <a:off x="2381765" y="4570214"/>
                <a:ext cx="180000" cy="180000"/>
              </a:xfrm>
              <a:prstGeom prst="mathPlus">
                <a:avLst>
                  <a:gd name="adj1" fmla="val 2353"/>
                </a:avLst>
              </a:prstGeom>
              <a:solidFill>
                <a:srgbClr val="FF0000"/>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en-GB"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cxnSp>
          <p:nvCxnSpPr>
            <p:cNvPr id="184" name="直接箭头连接符 183">
              <a:extLst>
                <a:ext uri="{FF2B5EF4-FFF2-40B4-BE49-F238E27FC236}">
                  <a16:creationId xmlns:a16="http://schemas.microsoft.com/office/drawing/2014/main" id="{3D67FDAC-7260-4833-967E-5948B57C5E5D}"/>
                </a:ext>
              </a:extLst>
            </p:cNvPr>
            <p:cNvCxnSpPr>
              <a:cxnSpLocks/>
              <a:endCxn id="176" idx="1"/>
            </p:cNvCxnSpPr>
            <p:nvPr/>
          </p:nvCxnSpPr>
          <p:spPr>
            <a:xfrm>
              <a:off x="5498537" y="5024017"/>
              <a:ext cx="203027" cy="491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5" name="直接箭头连接符 184">
              <a:extLst>
                <a:ext uri="{FF2B5EF4-FFF2-40B4-BE49-F238E27FC236}">
                  <a16:creationId xmlns:a16="http://schemas.microsoft.com/office/drawing/2014/main" id="{A00F659B-B621-4CC6-AA12-92B247B938B6}"/>
                </a:ext>
              </a:extLst>
            </p:cNvPr>
            <p:cNvCxnSpPr>
              <a:cxnSpLocks/>
            </p:cNvCxnSpPr>
            <p:nvPr/>
          </p:nvCxnSpPr>
          <p:spPr>
            <a:xfrm flipV="1">
              <a:off x="4679655" y="5141625"/>
              <a:ext cx="433278" cy="15078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6" name="矩形 185">
                  <a:extLst>
                    <a:ext uri="{FF2B5EF4-FFF2-40B4-BE49-F238E27FC236}">
                      <a16:creationId xmlns:a16="http://schemas.microsoft.com/office/drawing/2014/main" id="{DADDF0F4-C769-489B-B9BB-7BEEE19D0B45}"/>
                    </a:ext>
                  </a:extLst>
                </p:cNvPr>
                <p:cNvSpPr/>
                <p:nvPr/>
              </p:nvSpPr>
              <p:spPr>
                <a:xfrm>
                  <a:off x="4728558" y="5148612"/>
                  <a:ext cx="404085" cy="29181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US" altLang="zh-CN" sz="1200" b="0" i="1" smtClean="0">
                                <a:solidFill>
                                  <a:srgbClr val="FF0000"/>
                                </a:solidFill>
                                <a:latin typeface="Cambria Math" panose="02040503050406030204" pitchFamily="18" charset="0"/>
                                <a:cs typeface="+mn-ea"/>
                                <a:sym typeface="+mn-lt"/>
                              </a:rPr>
                              <m:t>𝑓</m:t>
                            </m:r>
                          </m:sub>
                        </m:sSub>
                      </m:oMath>
                    </m:oMathPara>
                  </a14:m>
                  <a:endParaRPr lang="en-GB" sz="1200" dirty="0"/>
                </a:p>
              </p:txBody>
            </p:sp>
          </mc:Choice>
          <mc:Fallback xmlns="">
            <p:sp>
              <p:nvSpPr>
                <p:cNvPr id="180" name="矩形 179">
                  <a:extLst>
                    <a:ext uri="{FF2B5EF4-FFF2-40B4-BE49-F238E27FC236}">
                      <a16:creationId xmlns:a16="http://schemas.microsoft.com/office/drawing/2014/main" id="{1B535870-E850-4832-8986-8775EE65F395}"/>
                    </a:ext>
                  </a:extLst>
                </p:cNvPr>
                <p:cNvSpPr>
                  <a:spLocks noRot="1" noChangeAspect="1" noMove="1" noResize="1" noEditPoints="1" noAdjustHandles="1" noChangeArrowheads="1" noChangeShapeType="1" noTextEdit="1"/>
                </p:cNvSpPr>
                <p:nvPr/>
              </p:nvSpPr>
              <p:spPr>
                <a:xfrm>
                  <a:off x="4728558" y="5148612"/>
                  <a:ext cx="404085" cy="291811"/>
                </a:xfrm>
                <a:prstGeom prst="rect">
                  <a:avLst/>
                </a:prstGeom>
                <a:blipFill>
                  <a:blip r:embed="rId30"/>
                  <a:stretch>
                    <a:fillRect b="-208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88" name="矩形 187">
                  <a:extLst>
                    <a:ext uri="{FF2B5EF4-FFF2-40B4-BE49-F238E27FC236}">
                      <a16:creationId xmlns:a16="http://schemas.microsoft.com/office/drawing/2014/main" id="{5653FDD7-868A-4DF3-94FE-8A47D4362FAD}"/>
                    </a:ext>
                  </a:extLst>
                </p:cNvPr>
                <p:cNvSpPr/>
                <p:nvPr/>
              </p:nvSpPr>
              <p:spPr>
                <a:xfrm>
                  <a:off x="4232256" y="5068464"/>
                  <a:ext cx="370018" cy="307777"/>
                </a:xfrm>
                <a:prstGeom prst="rect">
                  <a:avLst/>
                </a:prstGeom>
              </p:spPr>
              <p:txBody>
                <a:bodyPr wrap="square">
                  <a:spAutoFit/>
                </a:bodyPr>
                <a:lstStyle/>
                <a:p>
                  <a:pPr marL="12700" lvl="2" fontAlgn="auto">
                    <a:buClr>
                      <a:srgbClr val="461100"/>
                    </a:buClr>
                    <a:buFontTx/>
                    <a:buNone/>
                  </a:pPr>
                  <a14:m>
                    <m:oMathPara xmlns:m="http://schemas.openxmlformats.org/officeDocument/2006/math">
                      <m:oMathParaPr>
                        <m:jc m:val="centerGroup"/>
                      </m:oMathParaPr>
                      <m:oMath xmlns:m="http://schemas.openxmlformats.org/officeDocument/2006/math">
                        <m:sSub>
                          <m:sSubPr>
                            <m:ctrlPr>
                              <a:rPr lang="zh-CN" altLang="zh-CN" sz="1400" i="1" smtClean="0">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m:rPr>
                                <m:sty m:val="p"/>
                              </m:rPr>
                              <a:rPr lang="en-US" altLang="zh-CN" sz="1400" i="1">
                                <a:solidFill>
                                  <a:srgbClr val="FF0000"/>
                                </a:solidFill>
                                <a:latin typeface="Cambria Math" panose="02040503050406030204" pitchFamily="18" charset="0"/>
                                <a:cs typeface="+mn-ea"/>
                                <a:sym typeface="+mn-lt"/>
                              </a:rPr>
                              <m:t>f</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188" name="矩形 187">
                  <a:extLst>
                    <a:ext uri="{FF2B5EF4-FFF2-40B4-BE49-F238E27FC236}">
                      <a16:creationId xmlns:a16="http://schemas.microsoft.com/office/drawing/2014/main" id="{5653FDD7-868A-4DF3-94FE-8A47D4362FAD}"/>
                    </a:ext>
                  </a:extLst>
                </p:cNvPr>
                <p:cNvSpPr>
                  <a:spLocks noRot="1" noChangeAspect="1" noMove="1" noResize="1" noEditPoints="1" noAdjustHandles="1" noChangeArrowheads="1" noChangeShapeType="1" noTextEdit="1"/>
                </p:cNvSpPr>
                <p:nvPr/>
              </p:nvSpPr>
              <p:spPr>
                <a:xfrm>
                  <a:off x="4232256" y="5068464"/>
                  <a:ext cx="370018" cy="307777"/>
                </a:xfrm>
                <a:prstGeom prst="rect">
                  <a:avLst/>
                </a:prstGeom>
                <a:blipFill>
                  <a:blip r:embed="rId31"/>
                  <a:stretch>
                    <a:fillRect/>
                  </a:stretch>
                </a:blipFill>
              </p:spPr>
              <p:txBody>
                <a:bodyPr/>
                <a:lstStyle/>
                <a:p>
                  <a:r>
                    <a:rPr lang="zh-CN" altLang="en-US">
                      <a:noFill/>
                    </a:rPr>
                    <a:t> </a:t>
                  </a:r>
                </a:p>
              </p:txBody>
            </p:sp>
          </mc:Fallback>
        </mc:AlternateContent>
      </p:grpSp>
      <p:sp>
        <p:nvSpPr>
          <p:cNvPr id="200" name="箭头: 下弧形 199">
            <a:extLst>
              <a:ext uri="{FF2B5EF4-FFF2-40B4-BE49-F238E27FC236}">
                <a16:creationId xmlns:a16="http://schemas.microsoft.com/office/drawing/2014/main" id="{66C66BEF-71FE-4C30-AA0B-A8F89DCEAA45}"/>
              </a:ext>
            </a:extLst>
          </p:cNvPr>
          <p:cNvSpPr/>
          <p:nvPr/>
        </p:nvSpPr>
        <p:spPr>
          <a:xfrm rot="10950067" flipH="1">
            <a:off x="6525785" y="3157864"/>
            <a:ext cx="1372310" cy="185363"/>
          </a:xfrm>
          <a:prstGeom prst="curvedUpArrow">
            <a:avLst>
              <a:gd name="adj1" fmla="val 25000"/>
              <a:gd name="adj2" fmla="val 79384"/>
              <a:gd name="adj3" fmla="val 25000"/>
            </a:avLst>
          </a:prstGeom>
          <a:solidFill>
            <a:srgbClr val="00B0F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01" name="箭头: 下弧形 200">
            <a:extLst>
              <a:ext uri="{FF2B5EF4-FFF2-40B4-BE49-F238E27FC236}">
                <a16:creationId xmlns:a16="http://schemas.microsoft.com/office/drawing/2014/main" id="{9866CA85-CBBC-45C9-ACEF-6D0D76F8E98E}"/>
              </a:ext>
            </a:extLst>
          </p:cNvPr>
          <p:cNvSpPr/>
          <p:nvPr/>
        </p:nvSpPr>
        <p:spPr>
          <a:xfrm flipH="1">
            <a:off x="6424665" y="4122053"/>
            <a:ext cx="1476934" cy="185363"/>
          </a:xfrm>
          <a:prstGeom prst="curvedUpArrow">
            <a:avLst>
              <a:gd name="adj1" fmla="val 25000"/>
              <a:gd name="adj2" fmla="val 79384"/>
              <a:gd name="adj3" fmla="val 25000"/>
            </a:avLst>
          </a:prstGeom>
          <a:solidFill>
            <a:srgbClr val="00B0F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02" name="箭头: 下弧形 201">
            <a:extLst>
              <a:ext uri="{FF2B5EF4-FFF2-40B4-BE49-F238E27FC236}">
                <a16:creationId xmlns:a16="http://schemas.microsoft.com/office/drawing/2014/main" id="{27F73F44-26CB-4C9F-904C-DD7C8B9FC40A}"/>
              </a:ext>
            </a:extLst>
          </p:cNvPr>
          <p:cNvSpPr/>
          <p:nvPr/>
        </p:nvSpPr>
        <p:spPr>
          <a:xfrm rot="10950067" flipH="1">
            <a:off x="9825961" y="3112533"/>
            <a:ext cx="1372310" cy="185363"/>
          </a:xfrm>
          <a:prstGeom prst="curvedUpArrow">
            <a:avLst>
              <a:gd name="adj1" fmla="val 25000"/>
              <a:gd name="adj2" fmla="val 79384"/>
              <a:gd name="adj3" fmla="val 25000"/>
            </a:avLst>
          </a:prstGeom>
          <a:solidFill>
            <a:srgbClr val="00B0F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03" name="箭头: 下弧形 202">
            <a:extLst>
              <a:ext uri="{FF2B5EF4-FFF2-40B4-BE49-F238E27FC236}">
                <a16:creationId xmlns:a16="http://schemas.microsoft.com/office/drawing/2014/main" id="{F68EE3E1-C1F5-42B1-A3F9-B8A34287EA69}"/>
              </a:ext>
            </a:extLst>
          </p:cNvPr>
          <p:cNvSpPr/>
          <p:nvPr/>
        </p:nvSpPr>
        <p:spPr>
          <a:xfrm flipH="1">
            <a:off x="9724841" y="4114822"/>
            <a:ext cx="1476934" cy="185363"/>
          </a:xfrm>
          <a:prstGeom prst="curvedUpArrow">
            <a:avLst>
              <a:gd name="adj1" fmla="val 25000"/>
              <a:gd name="adj2" fmla="val 79384"/>
              <a:gd name="adj3" fmla="val 25000"/>
            </a:avLst>
          </a:prstGeom>
          <a:solidFill>
            <a:srgbClr val="00B0F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mc:AlternateContent xmlns:mc="http://schemas.openxmlformats.org/markup-compatibility/2006" xmlns:a14="http://schemas.microsoft.com/office/drawing/2010/main">
        <mc:Choice Requires="a14">
          <p:sp>
            <p:nvSpPr>
              <p:cNvPr id="204" name="文本框 203">
                <a:extLst>
                  <a:ext uri="{FF2B5EF4-FFF2-40B4-BE49-F238E27FC236}">
                    <a16:creationId xmlns:a16="http://schemas.microsoft.com/office/drawing/2014/main" id="{C9865967-4004-4EDC-8433-C57DAEAE5C27}"/>
                  </a:ext>
                </a:extLst>
              </p:cNvPr>
              <p:cNvSpPr txBox="1"/>
              <p:nvPr/>
            </p:nvSpPr>
            <p:spPr>
              <a:xfrm rot="20101239">
                <a:off x="3110707" y="1859258"/>
                <a:ext cx="2593465" cy="246221"/>
              </a:xfrm>
              <a:prstGeom prst="rect">
                <a:avLst/>
              </a:prstGeom>
              <a:noFill/>
            </p:spPr>
            <p:txBody>
              <a:bodyPr wrap="square" rtlCol="0">
                <a:spAutoFit/>
              </a:bodyPr>
              <a:lstStyle/>
              <a:p>
                <a:r>
                  <a:rPr lang="en-US" altLang="zh-CN" sz="1000" dirty="0">
                    <a:cs typeface="+mn-ea"/>
                    <a:sym typeface="+mn-lt"/>
                  </a:rPr>
                  <a:t>expected</a:t>
                </a:r>
                <a:r>
                  <a:rPr lang="zh-CN" altLang="en-US" sz="1000" dirty="0">
                    <a:cs typeface="+mn-ea"/>
                    <a:sym typeface="+mn-lt"/>
                  </a:rPr>
                  <a:t> </a:t>
                </a:r>
                <a14:m>
                  <m:oMath xmlns:m="http://schemas.openxmlformats.org/officeDocument/2006/math">
                    <m:sSub>
                      <m:sSubPr>
                        <m:ctrlPr>
                          <a:rPr lang="zh-CN" altLang="zh-CN" sz="1000" i="1">
                            <a:latin typeface="Cambria Math" panose="02040503050406030204" pitchFamily="18" charset="0"/>
                            <a:cs typeface="+mn-ea"/>
                            <a:sym typeface="+mn-lt"/>
                          </a:rPr>
                        </m:ctrlPr>
                      </m:sSubPr>
                      <m:e>
                        <m:r>
                          <m:rPr>
                            <m:sty m:val="p"/>
                          </m:rPr>
                          <a:rPr lang="en-US" altLang="zh-CN" sz="1000">
                            <a:latin typeface="Cambria Math" panose="02040503050406030204" pitchFamily="18" charset="0"/>
                            <a:cs typeface="+mn-ea"/>
                            <a:sym typeface="+mn-lt"/>
                          </a:rPr>
                          <m:t>h</m:t>
                        </m:r>
                      </m:e>
                      <m:sub>
                        <m:r>
                          <a:rPr lang="en-US" altLang="zh-CN" sz="1000">
                            <a:latin typeface="Cambria Math" panose="02040503050406030204" pitchFamily="18" charset="0"/>
                            <a:cs typeface="+mn-ea"/>
                            <a:sym typeface="+mn-lt"/>
                          </a:rPr>
                          <m:t>1</m:t>
                        </m:r>
                      </m:sub>
                    </m:sSub>
                  </m:oMath>
                </a14:m>
                <a:endParaRPr lang="zh-CN" altLang="en-US" sz="1000" dirty="0">
                  <a:cs typeface="+mn-ea"/>
                  <a:sym typeface="+mn-lt"/>
                </a:endParaRPr>
              </a:p>
            </p:txBody>
          </p:sp>
        </mc:Choice>
        <mc:Fallback xmlns="">
          <p:sp>
            <p:nvSpPr>
              <p:cNvPr id="204" name="文本框 203">
                <a:extLst>
                  <a:ext uri="{FF2B5EF4-FFF2-40B4-BE49-F238E27FC236}">
                    <a16:creationId xmlns:a16="http://schemas.microsoft.com/office/drawing/2014/main" id="{C9865967-4004-4EDC-8433-C57DAEAE5C27}"/>
                  </a:ext>
                </a:extLst>
              </p:cNvPr>
              <p:cNvSpPr txBox="1">
                <a:spLocks noRot="1" noChangeAspect="1" noMove="1" noResize="1" noEditPoints="1" noAdjustHandles="1" noChangeArrowheads="1" noChangeShapeType="1" noTextEdit="1"/>
              </p:cNvSpPr>
              <p:nvPr/>
            </p:nvSpPr>
            <p:spPr>
              <a:xfrm rot="20101239">
                <a:off x="3110707" y="1859258"/>
                <a:ext cx="2593465" cy="246221"/>
              </a:xfrm>
              <a:prstGeom prst="rect">
                <a:avLst/>
              </a:prstGeom>
              <a:blipFill>
                <a:blip r:embed="rId32"/>
                <a:stretch>
                  <a:fillRect b="-1843"/>
                </a:stretch>
              </a:blipFill>
            </p:spPr>
            <p:txBody>
              <a:bodyPr/>
              <a:lstStyle/>
              <a:p>
                <a:r>
                  <a:rPr lang="zh-CN" altLang="en-US">
                    <a:noFill/>
                  </a:rPr>
                  <a:t> </a:t>
                </a:r>
              </a:p>
            </p:txBody>
          </p:sp>
        </mc:Fallback>
      </mc:AlternateContent>
      <p:sp>
        <p:nvSpPr>
          <p:cNvPr id="218" name="矩形 217">
            <a:extLst>
              <a:ext uri="{FF2B5EF4-FFF2-40B4-BE49-F238E27FC236}">
                <a16:creationId xmlns:a16="http://schemas.microsoft.com/office/drawing/2014/main" id="{EA435F04-9BDE-40D9-B191-7C6671E44CD0}"/>
              </a:ext>
            </a:extLst>
          </p:cNvPr>
          <p:cNvSpPr/>
          <p:nvPr/>
        </p:nvSpPr>
        <p:spPr>
          <a:xfrm>
            <a:off x="4682012" y="2985265"/>
            <a:ext cx="3431958" cy="1765616"/>
          </a:xfrm>
          <a:prstGeom prst="rect">
            <a:avLst/>
          </a:prstGeom>
          <a:noFill/>
          <a:ln>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19" name="矩形 218">
            <a:extLst>
              <a:ext uri="{FF2B5EF4-FFF2-40B4-BE49-F238E27FC236}">
                <a16:creationId xmlns:a16="http://schemas.microsoft.com/office/drawing/2014/main" id="{51E6E66D-96D5-49D3-B9D1-BDC3D6C45095}"/>
              </a:ext>
            </a:extLst>
          </p:cNvPr>
          <p:cNvSpPr/>
          <p:nvPr/>
        </p:nvSpPr>
        <p:spPr>
          <a:xfrm>
            <a:off x="8239347" y="2858774"/>
            <a:ext cx="3245745" cy="1912597"/>
          </a:xfrm>
          <a:prstGeom prst="rect">
            <a:avLst/>
          </a:prstGeom>
          <a:noFill/>
          <a:ln>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22" name="文本框 221">
            <a:extLst>
              <a:ext uri="{FF2B5EF4-FFF2-40B4-BE49-F238E27FC236}">
                <a16:creationId xmlns:a16="http://schemas.microsoft.com/office/drawing/2014/main" id="{1F1F7D59-B2F5-4604-9897-CD0427B02192}"/>
              </a:ext>
            </a:extLst>
          </p:cNvPr>
          <p:cNvSpPr txBox="1"/>
          <p:nvPr/>
        </p:nvSpPr>
        <p:spPr>
          <a:xfrm>
            <a:off x="9131884" y="2819857"/>
            <a:ext cx="1941958" cy="246221"/>
          </a:xfrm>
          <a:prstGeom prst="rect">
            <a:avLst/>
          </a:prstGeom>
          <a:noFill/>
          <a:ln>
            <a:noFill/>
          </a:ln>
        </p:spPr>
        <p:txBody>
          <a:bodyPr wrap="square" rtlCol="0">
            <a:spAutoFit/>
          </a:bodyPr>
          <a:lstStyle/>
          <a:p>
            <a:r>
              <a:rPr lang="en-US" altLang="zh-CN" sz="1000" dirty="0">
                <a:cs typeface="+mn-ea"/>
                <a:sym typeface="+mn-lt"/>
              </a:rPr>
              <a:t>Sensing service domain</a:t>
            </a:r>
            <a:endParaRPr lang="zh-CN" altLang="en-US" sz="1000" dirty="0">
              <a:cs typeface="+mn-ea"/>
              <a:sym typeface="+mn-lt"/>
            </a:endParaRPr>
          </a:p>
        </p:txBody>
      </p:sp>
      <p:sp>
        <p:nvSpPr>
          <p:cNvPr id="223" name="文本框 222">
            <a:extLst>
              <a:ext uri="{FF2B5EF4-FFF2-40B4-BE49-F238E27FC236}">
                <a16:creationId xmlns:a16="http://schemas.microsoft.com/office/drawing/2014/main" id="{2EC5B0BF-9824-4AAF-ADB5-5827BC179E35}"/>
              </a:ext>
            </a:extLst>
          </p:cNvPr>
          <p:cNvSpPr txBox="1"/>
          <p:nvPr/>
        </p:nvSpPr>
        <p:spPr>
          <a:xfrm>
            <a:off x="1551700" y="2856015"/>
            <a:ext cx="1740963" cy="246221"/>
          </a:xfrm>
          <a:prstGeom prst="rect">
            <a:avLst/>
          </a:prstGeom>
          <a:noFill/>
          <a:ln>
            <a:noFill/>
          </a:ln>
        </p:spPr>
        <p:txBody>
          <a:bodyPr wrap="square" rtlCol="0">
            <a:spAutoFit/>
          </a:bodyPr>
          <a:lstStyle/>
          <a:p>
            <a:r>
              <a:rPr lang="en-US" altLang="zh-CN" sz="1000" dirty="0">
                <a:cs typeface="+mn-ea"/>
                <a:sym typeface="+mn-lt"/>
              </a:rPr>
              <a:t>Connectivity service domain</a:t>
            </a:r>
            <a:endParaRPr lang="zh-CN" altLang="en-US" sz="1000" dirty="0">
              <a:cs typeface="+mn-ea"/>
              <a:sym typeface="+mn-lt"/>
            </a:endParaRPr>
          </a:p>
        </p:txBody>
      </p:sp>
      <p:cxnSp>
        <p:nvCxnSpPr>
          <p:cNvPr id="10" name="直接箭头连接符 9">
            <a:extLst>
              <a:ext uri="{FF2B5EF4-FFF2-40B4-BE49-F238E27FC236}">
                <a16:creationId xmlns:a16="http://schemas.microsoft.com/office/drawing/2014/main" id="{85687B09-55E8-4B39-B0CA-2B1119F7BD94}"/>
              </a:ext>
            </a:extLst>
          </p:cNvPr>
          <p:cNvCxnSpPr>
            <a:cxnSpLocks/>
          </p:cNvCxnSpPr>
          <p:nvPr/>
        </p:nvCxnSpPr>
        <p:spPr>
          <a:xfrm flipV="1">
            <a:off x="2413081" y="1701828"/>
            <a:ext cx="2194717" cy="908222"/>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24" name="直接箭头连接符 223">
            <a:extLst>
              <a:ext uri="{FF2B5EF4-FFF2-40B4-BE49-F238E27FC236}">
                <a16:creationId xmlns:a16="http://schemas.microsoft.com/office/drawing/2014/main" id="{F3EC8091-A4B0-4486-AD57-20092FE085DD}"/>
              </a:ext>
            </a:extLst>
          </p:cNvPr>
          <p:cNvCxnSpPr>
            <a:cxnSpLocks/>
          </p:cNvCxnSpPr>
          <p:nvPr/>
        </p:nvCxnSpPr>
        <p:spPr>
          <a:xfrm flipV="1">
            <a:off x="5598531" y="2085104"/>
            <a:ext cx="0" cy="77747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25" name="直接箭头连接符 224">
            <a:extLst>
              <a:ext uri="{FF2B5EF4-FFF2-40B4-BE49-F238E27FC236}">
                <a16:creationId xmlns:a16="http://schemas.microsoft.com/office/drawing/2014/main" id="{F5895094-71F9-4774-ABD7-5C4DEE0FB17F}"/>
              </a:ext>
            </a:extLst>
          </p:cNvPr>
          <p:cNvCxnSpPr>
            <a:cxnSpLocks/>
          </p:cNvCxnSpPr>
          <p:nvPr/>
        </p:nvCxnSpPr>
        <p:spPr>
          <a:xfrm flipH="1" flipV="1">
            <a:off x="6235028" y="1623553"/>
            <a:ext cx="2771479" cy="1156948"/>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26" name="直接箭头连接符 225">
            <a:extLst>
              <a:ext uri="{FF2B5EF4-FFF2-40B4-BE49-F238E27FC236}">
                <a16:creationId xmlns:a16="http://schemas.microsoft.com/office/drawing/2014/main" id="{B8B0C41E-8A61-41F3-AAB2-E5A9A7F9FCC3}"/>
              </a:ext>
            </a:extLst>
          </p:cNvPr>
          <p:cNvCxnSpPr>
            <a:cxnSpLocks/>
          </p:cNvCxnSpPr>
          <p:nvPr/>
        </p:nvCxnSpPr>
        <p:spPr>
          <a:xfrm flipV="1">
            <a:off x="2466404" y="1864088"/>
            <a:ext cx="2055575" cy="848288"/>
          </a:xfrm>
          <a:prstGeom prst="straightConnector1">
            <a:avLst/>
          </a:prstGeom>
          <a:ln>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27" name="直接箭头连接符 226">
            <a:extLst>
              <a:ext uri="{FF2B5EF4-FFF2-40B4-BE49-F238E27FC236}">
                <a16:creationId xmlns:a16="http://schemas.microsoft.com/office/drawing/2014/main" id="{4208DAC8-77A2-4948-A40B-C752E0CF3C93}"/>
              </a:ext>
            </a:extLst>
          </p:cNvPr>
          <p:cNvCxnSpPr>
            <a:cxnSpLocks/>
          </p:cNvCxnSpPr>
          <p:nvPr/>
        </p:nvCxnSpPr>
        <p:spPr>
          <a:xfrm flipH="1" flipV="1">
            <a:off x="5687548" y="2123101"/>
            <a:ext cx="10419" cy="793905"/>
          </a:xfrm>
          <a:prstGeom prst="straightConnector1">
            <a:avLst/>
          </a:prstGeom>
          <a:ln>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28" name="直接箭头连接符 227">
            <a:extLst>
              <a:ext uri="{FF2B5EF4-FFF2-40B4-BE49-F238E27FC236}">
                <a16:creationId xmlns:a16="http://schemas.microsoft.com/office/drawing/2014/main" id="{C1B10659-D75A-47BF-ADED-27C14BACC562}"/>
              </a:ext>
            </a:extLst>
          </p:cNvPr>
          <p:cNvCxnSpPr>
            <a:cxnSpLocks/>
          </p:cNvCxnSpPr>
          <p:nvPr/>
        </p:nvCxnSpPr>
        <p:spPr>
          <a:xfrm flipH="1" flipV="1">
            <a:off x="6248346" y="1701827"/>
            <a:ext cx="2714566" cy="1161223"/>
          </a:xfrm>
          <a:prstGeom prst="straightConnector1">
            <a:avLst/>
          </a:prstGeom>
          <a:ln>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7" name="箭头: 下 106">
            <a:extLst>
              <a:ext uri="{FF2B5EF4-FFF2-40B4-BE49-F238E27FC236}">
                <a16:creationId xmlns:a16="http://schemas.microsoft.com/office/drawing/2014/main" id="{88C4C643-A34F-404C-BCCA-8C30DF70EB8B}"/>
              </a:ext>
            </a:extLst>
          </p:cNvPr>
          <p:cNvSpPr/>
          <p:nvPr/>
        </p:nvSpPr>
        <p:spPr>
          <a:xfrm>
            <a:off x="5275537" y="1138497"/>
            <a:ext cx="422429" cy="2622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文本框 118">
            <a:extLst>
              <a:ext uri="{FF2B5EF4-FFF2-40B4-BE49-F238E27FC236}">
                <a16:creationId xmlns:a16="http://schemas.microsoft.com/office/drawing/2014/main" id="{7D0D9CF0-65A0-4CB1-A068-26F73BACD6BF}"/>
              </a:ext>
            </a:extLst>
          </p:cNvPr>
          <p:cNvSpPr txBox="1"/>
          <p:nvPr/>
        </p:nvSpPr>
        <p:spPr>
          <a:xfrm>
            <a:off x="3566251" y="885034"/>
            <a:ext cx="3750429" cy="338554"/>
          </a:xfrm>
          <a:prstGeom prst="rect">
            <a:avLst/>
          </a:prstGeom>
          <a:noFill/>
        </p:spPr>
        <p:txBody>
          <a:bodyPr wrap="square" rtlCol="0">
            <a:spAutoFit/>
          </a:bodyPr>
          <a:lstStyle/>
          <a:p>
            <a:r>
              <a:rPr lang="en-US" sz="1600" b="1" dirty="0">
                <a:solidFill>
                  <a:srgbClr val="FF0000"/>
                </a:solidFill>
              </a:rPr>
              <a:t>Hybrid Service requirement/intent</a:t>
            </a:r>
          </a:p>
        </p:txBody>
      </p:sp>
      <p:sp>
        <p:nvSpPr>
          <p:cNvPr id="120" name="箭头: 右 119">
            <a:extLst>
              <a:ext uri="{FF2B5EF4-FFF2-40B4-BE49-F238E27FC236}">
                <a16:creationId xmlns:a16="http://schemas.microsoft.com/office/drawing/2014/main" id="{BE914216-2BBE-4A93-87C9-25439813CD18}"/>
              </a:ext>
            </a:extLst>
          </p:cNvPr>
          <p:cNvSpPr/>
          <p:nvPr/>
        </p:nvSpPr>
        <p:spPr>
          <a:xfrm rot="21187420" flipV="1">
            <a:off x="6254105" y="1269275"/>
            <a:ext cx="871863" cy="2222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database-settings_76274">
            <a:extLst>
              <a:ext uri="{FF2B5EF4-FFF2-40B4-BE49-F238E27FC236}">
                <a16:creationId xmlns:a16="http://schemas.microsoft.com/office/drawing/2014/main" id="{C1750FA6-511A-4B58-8567-8E1E15805A6A}"/>
              </a:ext>
            </a:extLst>
          </p:cNvPr>
          <p:cNvSpPr/>
          <p:nvPr/>
        </p:nvSpPr>
        <p:spPr>
          <a:xfrm>
            <a:off x="5188808" y="4080067"/>
            <a:ext cx="295064" cy="331323"/>
          </a:xfrm>
          <a:custGeom>
            <a:avLst/>
            <a:gdLst>
              <a:gd name="T0" fmla="*/ 0 w 3464"/>
              <a:gd name="T1" fmla="*/ 733 h 3600"/>
              <a:gd name="T2" fmla="*/ 1400 w 3464"/>
              <a:gd name="T3" fmla="*/ 3600 h 3600"/>
              <a:gd name="T4" fmla="*/ 3464 w 3464"/>
              <a:gd name="T5" fmla="*/ 2867 h 3600"/>
              <a:gd name="T6" fmla="*/ 2373 w 3464"/>
              <a:gd name="T7" fmla="*/ 202 h 3600"/>
              <a:gd name="T8" fmla="*/ 2313 w 3464"/>
              <a:gd name="T9" fmla="*/ 322 h 3600"/>
              <a:gd name="T10" fmla="*/ 1400 w 3464"/>
              <a:gd name="T11" fmla="*/ 1333 h 3600"/>
              <a:gd name="T12" fmla="*/ 487 w 3464"/>
              <a:gd name="T13" fmla="*/ 322 h 3600"/>
              <a:gd name="T14" fmla="*/ 532 w 3464"/>
              <a:gd name="T15" fmla="*/ 411 h 3600"/>
              <a:gd name="T16" fmla="*/ 300 w 3464"/>
              <a:gd name="T17" fmla="*/ 734 h 3600"/>
              <a:gd name="T18" fmla="*/ 1400 w 3464"/>
              <a:gd name="T19" fmla="*/ 300 h 3600"/>
              <a:gd name="T20" fmla="*/ 1400 w 3464"/>
              <a:gd name="T21" fmla="*/ 233 h 3600"/>
              <a:gd name="T22" fmla="*/ 1400 w 3464"/>
              <a:gd name="T23" fmla="*/ 1467 h 3600"/>
              <a:gd name="T24" fmla="*/ 2667 w 3464"/>
              <a:gd name="T25" fmla="*/ 1444 h 3600"/>
              <a:gd name="T26" fmla="*/ 487 w 3464"/>
              <a:gd name="T27" fmla="*/ 1856 h 3600"/>
              <a:gd name="T28" fmla="*/ 134 w 3464"/>
              <a:gd name="T29" fmla="*/ 1762 h 3600"/>
              <a:gd name="T30" fmla="*/ 2373 w 3464"/>
              <a:gd name="T31" fmla="*/ 1975 h 3600"/>
              <a:gd name="T32" fmla="*/ 2022 w 3464"/>
              <a:gd name="T33" fmla="*/ 2676 h 3600"/>
              <a:gd name="T34" fmla="*/ 134 w 3464"/>
              <a:gd name="T35" fmla="*/ 2156 h 3600"/>
              <a:gd name="T36" fmla="*/ 3330 w 3464"/>
              <a:gd name="T37" fmla="*/ 2867 h 3600"/>
              <a:gd name="T38" fmla="*/ 2730 w 3464"/>
              <a:gd name="T39" fmla="*/ 2267 h 3600"/>
              <a:gd name="T40" fmla="*/ 2180 w 3464"/>
              <a:gd name="T41" fmla="*/ 2852 h 3600"/>
              <a:gd name="T42" fmla="*/ 2246 w 3464"/>
              <a:gd name="T43" fmla="*/ 2861 h 3600"/>
              <a:gd name="T44" fmla="*/ 2668 w 3464"/>
              <a:gd name="T45" fmla="*/ 2326 h 3600"/>
              <a:gd name="T46" fmla="*/ 2681 w 3464"/>
              <a:gd name="T47" fmla="*/ 2472 h 3600"/>
              <a:gd name="T48" fmla="*/ 2573 w 3464"/>
              <a:gd name="T49" fmla="*/ 2584 h 3600"/>
              <a:gd name="T50" fmla="*/ 2427 w 3464"/>
              <a:gd name="T51" fmla="*/ 2604 h 3600"/>
              <a:gd name="T52" fmla="*/ 2418 w 3464"/>
              <a:gd name="T53" fmla="*/ 2778 h 3600"/>
              <a:gd name="T54" fmla="*/ 2330 w 3464"/>
              <a:gd name="T55" fmla="*/ 2896 h 3600"/>
              <a:gd name="T56" fmla="*/ 2447 w 3464"/>
              <a:gd name="T57" fmla="*/ 3024 h 3600"/>
              <a:gd name="T58" fmla="*/ 2468 w 3464"/>
              <a:gd name="T59" fmla="*/ 3170 h 3600"/>
              <a:gd name="T60" fmla="*/ 2642 w 3464"/>
              <a:gd name="T61" fmla="*/ 3178 h 3600"/>
              <a:gd name="T62" fmla="*/ 2759 w 3464"/>
              <a:gd name="T63" fmla="*/ 3267 h 3600"/>
              <a:gd name="T64" fmla="*/ 2888 w 3464"/>
              <a:gd name="T65" fmla="*/ 3150 h 3600"/>
              <a:gd name="T66" fmla="*/ 3033 w 3464"/>
              <a:gd name="T67" fmla="*/ 3129 h 3600"/>
              <a:gd name="T68" fmla="*/ 3042 w 3464"/>
              <a:gd name="T69" fmla="*/ 2955 h 3600"/>
              <a:gd name="T70" fmla="*/ 3130 w 3464"/>
              <a:gd name="T71" fmla="*/ 2838 h 3600"/>
              <a:gd name="T72" fmla="*/ 3013 w 3464"/>
              <a:gd name="T73" fmla="*/ 2709 h 3600"/>
              <a:gd name="T74" fmla="*/ 2993 w 3464"/>
              <a:gd name="T75" fmla="*/ 2563 h 3600"/>
              <a:gd name="T76" fmla="*/ 2819 w 3464"/>
              <a:gd name="T77" fmla="*/ 2555 h 3600"/>
              <a:gd name="T78" fmla="*/ 2701 w 3464"/>
              <a:gd name="T79" fmla="*/ 2467 h 3600"/>
              <a:gd name="T80" fmla="*/ 1400 w 3464"/>
              <a:gd name="T81" fmla="*/ 2889 h 3600"/>
              <a:gd name="T82" fmla="*/ 2171 w 3464"/>
              <a:gd name="T83" fmla="*/ 3340 h 3600"/>
              <a:gd name="T84" fmla="*/ 134 w 3464"/>
              <a:gd name="T85" fmla="*/ 2867 h 3600"/>
              <a:gd name="T86" fmla="*/ 2890 w 3464"/>
              <a:gd name="T87" fmla="*/ 2867 h 3600"/>
              <a:gd name="T88" fmla="*/ 2730 w 3464"/>
              <a:gd name="T89" fmla="*/ 2707 h 3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4" h="3600">
                <a:moveTo>
                  <a:pt x="1400" y="0"/>
                </a:moveTo>
                <a:cubicBezTo>
                  <a:pt x="1023" y="0"/>
                  <a:pt x="681" y="76"/>
                  <a:pt x="428" y="202"/>
                </a:cubicBezTo>
                <a:cubicBezTo>
                  <a:pt x="174" y="329"/>
                  <a:pt x="0" y="513"/>
                  <a:pt x="0" y="733"/>
                </a:cubicBezTo>
                <a:lnTo>
                  <a:pt x="0" y="2867"/>
                </a:lnTo>
                <a:cubicBezTo>
                  <a:pt x="0" y="3087"/>
                  <a:pt x="174" y="3271"/>
                  <a:pt x="428" y="3398"/>
                </a:cubicBezTo>
                <a:cubicBezTo>
                  <a:pt x="681" y="3524"/>
                  <a:pt x="1023" y="3600"/>
                  <a:pt x="1400" y="3600"/>
                </a:cubicBezTo>
                <a:cubicBezTo>
                  <a:pt x="1732" y="3600"/>
                  <a:pt x="2035" y="3541"/>
                  <a:pt x="2276" y="3442"/>
                </a:cubicBezTo>
                <a:cubicBezTo>
                  <a:pt x="2401" y="3541"/>
                  <a:pt x="2559" y="3600"/>
                  <a:pt x="2730" y="3600"/>
                </a:cubicBezTo>
                <a:cubicBezTo>
                  <a:pt x="3134" y="3600"/>
                  <a:pt x="3464" y="3271"/>
                  <a:pt x="3464" y="2867"/>
                </a:cubicBezTo>
                <a:cubicBezTo>
                  <a:pt x="3464" y="2486"/>
                  <a:pt x="3172" y="2172"/>
                  <a:pt x="2800" y="2137"/>
                </a:cubicBezTo>
                <a:lnTo>
                  <a:pt x="2800" y="733"/>
                </a:lnTo>
                <a:cubicBezTo>
                  <a:pt x="2800" y="513"/>
                  <a:pt x="2626" y="329"/>
                  <a:pt x="2373" y="202"/>
                </a:cubicBezTo>
                <a:cubicBezTo>
                  <a:pt x="2120" y="76"/>
                  <a:pt x="1778" y="0"/>
                  <a:pt x="1400" y="0"/>
                </a:cubicBezTo>
                <a:close/>
                <a:moveTo>
                  <a:pt x="1400" y="133"/>
                </a:moveTo>
                <a:cubicBezTo>
                  <a:pt x="1760" y="133"/>
                  <a:pt x="2084" y="207"/>
                  <a:pt x="2313" y="322"/>
                </a:cubicBezTo>
                <a:cubicBezTo>
                  <a:pt x="2543" y="436"/>
                  <a:pt x="2667" y="585"/>
                  <a:pt x="2667" y="733"/>
                </a:cubicBezTo>
                <a:cubicBezTo>
                  <a:pt x="2667" y="881"/>
                  <a:pt x="2543" y="1031"/>
                  <a:pt x="2313" y="1145"/>
                </a:cubicBezTo>
                <a:cubicBezTo>
                  <a:pt x="2084" y="1260"/>
                  <a:pt x="1760" y="1333"/>
                  <a:pt x="1400" y="1333"/>
                </a:cubicBezTo>
                <a:cubicBezTo>
                  <a:pt x="1041" y="1333"/>
                  <a:pt x="717" y="1260"/>
                  <a:pt x="487" y="1145"/>
                </a:cubicBezTo>
                <a:cubicBezTo>
                  <a:pt x="258" y="1031"/>
                  <a:pt x="134" y="881"/>
                  <a:pt x="134" y="733"/>
                </a:cubicBezTo>
                <a:cubicBezTo>
                  <a:pt x="134" y="585"/>
                  <a:pt x="258" y="436"/>
                  <a:pt x="487" y="322"/>
                </a:cubicBezTo>
                <a:cubicBezTo>
                  <a:pt x="717" y="207"/>
                  <a:pt x="1041" y="133"/>
                  <a:pt x="1400" y="133"/>
                </a:cubicBezTo>
                <a:close/>
                <a:moveTo>
                  <a:pt x="1400" y="233"/>
                </a:moveTo>
                <a:cubicBezTo>
                  <a:pt x="1055" y="233"/>
                  <a:pt x="743" y="306"/>
                  <a:pt x="532" y="411"/>
                </a:cubicBezTo>
                <a:cubicBezTo>
                  <a:pt x="321" y="517"/>
                  <a:pt x="234" y="637"/>
                  <a:pt x="234" y="733"/>
                </a:cubicBezTo>
                <a:cubicBezTo>
                  <a:pt x="234" y="752"/>
                  <a:pt x="248" y="767"/>
                  <a:pt x="267" y="767"/>
                </a:cubicBezTo>
                <a:cubicBezTo>
                  <a:pt x="285" y="767"/>
                  <a:pt x="300" y="753"/>
                  <a:pt x="300" y="734"/>
                </a:cubicBezTo>
                <a:lnTo>
                  <a:pt x="300" y="733"/>
                </a:lnTo>
                <a:cubicBezTo>
                  <a:pt x="300" y="683"/>
                  <a:pt x="363" y="570"/>
                  <a:pt x="562" y="471"/>
                </a:cubicBezTo>
                <a:cubicBezTo>
                  <a:pt x="760" y="372"/>
                  <a:pt x="1064" y="300"/>
                  <a:pt x="1400" y="300"/>
                </a:cubicBezTo>
                <a:cubicBezTo>
                  <a:pt x="1419" y="300"/>
                  <a:pt x="1434" y="286"/>
                  <a:pt x="1434" y="267"/>
                </a:cubicBezTo>
                <a:cubicBezTo>
                  <a:pt x="1435" y="249"/>
                  <a:pt x="1420" y="234"/>
                  <a:pt x="1401" y="233"/>
                </a:cubicBezTo>
                <a:lnTo>
                  <a:pt x="1400" y="233"/>
                </a:lnTo>
                <a:close/>
                <a:moveTo>
                  <a:pt x="134" y="1051"/>
                </a:moveTo>
                <a:cubicBezTo>
                  <a:pt x="208" y="1133"/>
                  <a:pt x="309" y="1205"/>
                  <a:pt x="428" y="1264"/>
                </a:cubicBezTo>
                <a:cubicBezTo>
                  <a:pt x="681" y="1391"/>
                  <a:pt x="1023" y="1467"/>
                  <a:pt x="1400" y="1467"/>
                </a:cubicBezTo>
                <a:cubicBezTo>
                  <a:pt x="1778" y="1467"/>
                  <a:pt x="2120" y="1391"/>
                  <a:pt x="2373" y="1264"/>
                </a:cubicBezTo>
                <a:cubicBezTo>
                  <a:pt x="2492" y="1205"/>
                  <a:pt x="2593" y="1133"/>
                  <a:pt x="2667" y="1051"/>
                </a:cubicBezTo>
                <a:lnTo>
                  <a:pt x="2667" y="1444"/>
                </a:lnTo>
                <a:cubicBezTo>
                  <a:pt x="2667" y="1593"/>
                  <a:pt x="2543" y="1742"/>
                  <a:pt x="2313" y="1856"/>
                </a:cubicBezTo>
                <a:cubicBezTo>
                  <a:pt x="2084" y="1971"/>
                  <a:pt x="1760" y="2044"/>
                  <a:pt x="1400" y="2044"/>
                </a:cubicBezTo>
                <a:cubicBezTo>
                  <a:pt x="1041" y="2044"/>
                  <a:pt x="717" y="1971"/>
                  <a:pt x="487" y="1856"/>
                </a:cubicBezTo>
                <a:cubicBezTo>
                  <a:pt x="258" y="1742"/>
                  <a:pt x="134" y="1593"/>
                  <a:pt x="134" y="1444"/>
                </a:cubicBezTo>
                <a:lnTo>
                  <a:pt x="134" y="1051"/>
                </a:lnTo>
                <a:close/>
                <a:moveTo>
                  <a:pt x="134" y="1762"/>
                </a:moveTo>
                <a:cubicBezTo>
                  <a:pt x="208" y="1844"/>
                  <a:pt x="309" y="1916"/>
                  <a:pt x="428" y="1975"/>
                </a:cubicBezTo>
                <a:cubicBezTo>
                  <a:pt x="681" y="2102"/>
                  <a:pt x="1023" y="2178"/>
                  <a:pt x="1400" y="2178"/>
                </a:cubicBezTo>
                <a:cubicBezTo>
                  <a:pt x="1778" y="2178"/>
                  <a:pt x="2120" y="2102"/>
                  <a:pt x="2373" y="1975"/>
                </a:cubicBezTo>
                <a:cubicBezTo>
                  <a:pt x="2492" y="1916"/>
                  <a:pt x="2593" y="1844"/>
                  <a:pt x="2667" y="1762"/>
                </a:cubicBezTo>
                <a:lnTo>
                  <a:pt x="2667" y="2136"/>
                </a:lnTo>
                <a:cubicBezTo>
                  <a:pt x="2357" y="2163"/>
                  <a:pt x="2101" y="2384"/>
                  <a:pt x="2022" y="2676"/>
                </a:cubicBezTo>
                <a:cubicBezTo>
                  <a:pt x="1839" y="2727"/>
                  <a:pt x="1626" y="2756"/>
                  <a:pt x="1400" y="2756"/>
                </a:cubicBezTo>
                <a:cubicBezTo>
                  <a:pt x="1041" y="2756"/>
                  <a:pt x="717" y="2682"/>
                  <a:pt x="487" y="2567"/>
                </a:cubicBezTo>
                <a:cubicBezTo>
                  <a:pt x="258" y="2453"/>
                  <a:pt x="134" y="2304"/>
                  <a:pt x="134" y="2156"/>
                </a:cubicBezTo>
                <a:lnTo>
                  <a:pt x="134" y="1762"/>
                </a:lnTo>
                <a:close/>
                <a:moveTo>
                  <a:pt x="2730" y="2267"/>
                </a:moveTo>
                <a:cubicBezTo>
                  <a:pt x="3062" y="2267"/>
                  <a:pt x="3330" y="2535"/>
                  <a:pt x="3330" y="2867"/>
                </a:cubicBezTo>
                <a:cubicBezTo>
                  <a:pt x="3330" y="3199"/>
                  <a:pt x="3062" y="3467"/>
                  <a:pt x="2730" y="3467"/>
                </a:cubicBezTo>
                <a:cubicBezTo>
                  <a:pt x="2398" y="3467"/>
                  <a:pt x="2130" y="3199"/>
                  <a:pt x="2130" y="2867"/>
                </a:cubicBezTo>
                <a:cubicBezTo>
                  <a:pt x="2130" y="2535"/>
                  <a:pt x="2398" y="2267"/>
                  <a:pt x="2730" y="2267"/>
                </a:cubicBezTo>
                <a:close/>
                <a:moveTo>
                  <a:pt x="2668" y="2326"/>
                </a:moveTo>
                <a:cubicBezTo>
                  <a:pt x="2665" y="2326"/>
                  <a:pt x="2662" y="2326"/>
                  <a:pt x="2659" y="2327"/>
                </a:cubicBezTo>
                <a:cubicBezTo>
                  <a:pt x="2407" y="2386"/>
                  <a:pt x="2216" y="2595"/>
                  <a:pt x="2180" y="2852"/>
                </a:cubicBezTo>
                <a:cubicBezTo>
                  <a:pt x="2177" y="2870"/>
                  <a:pt x="2190" y="2887"/>
                  <a:pt x="2208" y="2890"/>
                </a:cubicBezTo>
                <a:cubicBezTo>
                  <a:pt x="2226" y="2893"/>
                  <a:pt x="2243" y="2881"/>
                  <a:pt x="2246" y="2863"/>
                </a:cubicBezTo>
                <a:cubicBezTo>
                  <a:pt x="2246" y="2862"/>
                  <a:pt x="2246" y="2862"/>
                  <a:pt x="2246" y="2861"/>
                </a:cubicBezTo>
                <a:cubicBezTo>
                  <a:pt x="2278" y="2631"/>
                  <a:pt x="2448" y="2445"/>
                  <a:pt x="2675" y="2392"/>
                </a:cubicBezTo>
                <a:cubicBezTo>
                  <a:pt x="2693" y="2388"/>
                  <a:pt x="2704" y="2370"/>
                  <a:pt x="2700" y="2352"/>
                </a:cubicBezTo>
                <a:cubicBezTo>
                  <a:pt x="2697" y="2337"/>
                  <a:pt x="2684" y="2326"/>
                  <a:pt x="2668" y="2326"/>
                </a:cubicBezTo>
                <a:close/>
                <a:moveTo>
                  <a:pt x="2701" y="2467"/>
                </a:moveTo>
                <a:lnTo>
                  <a:pt x="2701" y="2467"/>
                </a:lnTo>
                <a:cubicBezTo>
                  <a:pt x="2694" y="2467"/>
                  <a:pt x="2687" y="2469"/>
                  <a:pt x="2681" y="2472"/>
                </a:cubicBezTo>
                <a:cubicBezTo>
                  <a:pt x="2673" y="2477"/>
                  <a:pt x="2667" y="2484"/>
                  <a:pt x="2664" y="2493"/>
                </a:cubicBezTo>
                <a:lnTo>
                  <a:pt x="2642" y="2555"/>
                </a:lnTo>
                <a:cubicBezTo>
                  <a:pt x="2617" y="2562"/>
                  <a:pt x="2594" y="2571"/>
                  <a:pt x="2573" y="2584"/>
                </a:cubicBezTo>
                <a:lnTo>
                  <a:pt x="2513" y="2556"/>
                </a:lnTo>
                <a:cubicBezTo>
                  <a:pt x="2498" y="2548"/>
                  <a:pt x="2480" y="2552"/>
                  <a:pt x="2468" y="2563"/>
                </a:cubicBezTo>
                <a:lnTo>
                  <a:pt x="2427" y="2604"/>
                </a:lnTo>
                <a:cubicBezTo>
                  <a:pt x="2415" y="2616"/>
                  <a:pt x="2412" y="2634"/>
                  <a:pt x="2419" y="2650"/>
                </a:cubicBezTo>
                <a:lnTo>
                  <a:pt x="2447" y="2709"/>
                </a:lnTo>
                <a:cubicBezTo>
                  <a:pt x="2435" y="2731"/>
                  <a:pt x="2425" y="2754"/>
                  <a:pt x="2418" y="2778"/>
                </a:cubicBezTo>
                <a:lnTo>
                  <a:pt x="2357" y="2800"/>
                </a:lnTo>
                <a:cubicBezTo>
                  <a:pt x="2341" y="2806"/>
                  <a:pt x="2330" y="2821"/>
                  <a:pt x="2330" y="2838"/>
                </a:cubicBezTo>
                <a:lnTo>
                  <a:pt x="2330" y="2896"/>
                </a:lnTo>
                <a:cubicBezTo>
                  <a:pt x="2330" y="2912"/>
                  <a:pt x="2341" y="2927"/>
                  <a:pt x="2357" y="2933"/>
                </a:cubicBezTo>
                <a:lnTo>
                  <a:pt x="2419" y="2955"/>
                </a:lnTo>
                <a:cubicBezTo>
                  <a:pt x="2425" y="2979"/>
                  <a:pt x="2435" y="3002"/>
                  <a:pt x="2447" y="3024"/>
                </a:cubicBezTo>
                <a:lnTo>
                  <a:pt x="2419" y="3084"/>
                </a:lnTo>
                <a:cubicBezTo>
                  <a:pt x="2412" y="3099"/>
                  <a:pt x="2415" y="3117"/>
                  <a:pt x="2427" y="3129"/>
                </a:cubicBezTo>
                <a:lnTo>
                  <a:pt x="2468" y="3170"/>
                </a:lnTo>
                <a:cubicBezTo>
                  <a:pt x="2480" y="3182"/>
                  <a:pt x="2498" y="3185"/>
                  <a:pt x="2513" y="3178"/>
                </a:cubicBezTo>
                <a:lnTo>
                  <a:pt x="2572" y="3150"/>
                </a:lnTo>
                <a:cubicBezTo>
                  <a:pt x="2594" y="3162"/>
                  <a:pt x="2617" y="3172"/>
                  <a:pt x="2642" y="3178"/>
                </a:cubicBezTo>
                <a:lnTo>
                  <a:pt x="2664" y="3240"/>
                </a:lnTo>
                <a:cubicBezTo>
                  <a:pt x="2669" y="3256"/>
                  <a:pt x="2685" y="3267"/>
                  <a:pt x="2701" y="3267"/>
                </a:cubicBezTo>
                <a:lnTo>
                  <a:pt x="2759" y="3267"/>
                </a:lnTo>
                <a:cubicBezTo>
                  <a:pt x="2776" y="3267"/>
                  <a:pt x="2791" y="3256"/>
                  <a:pt x="2797" y="3240"/>
                </a:cubicBezTo>
                <a:lnTo>
                  <a:pt x="2819" y="3178"/>
                </a:lnTo>
                <a:cubicBezTo>
                  <a:pt x="2843" y="3171"/>
                  <a:pt x="2866" y="3162"/>
                  <a:pt x="2888" y="3150"/>
                </a:cubicBezTo>
                <a:lnTo>
                  <a:pt x="2947" y="3178"/>
                </a:lnTo>
                <a:cubicBezTo>
                  <a:pt x="2963" y="3185"/>
                  <a:pt x="2981" y="3182"/>
                  <a:pt x="2993" y="3170"/>
                </a:cubicBezTo>
                <a:lnTo>
                  <a:pt x="3033" y="3129"/>
                </a:lnTo>
                <a:cubicBezTo>
                  <a:pt x="3045" y="3117"/>
                  <a:pt x="3049" y="3099"/>
                  <a:pt x="3041" y="3084"/>
                </a:cubicBezTo>
                <a:lnTo>
                  <a:pt x="3013" y="3024"/>
                </a:lnTo>
                <a:cubicBezTo>
                  <a:pt x="3026" y="3003"/>
                  <a:pt x="3035" y="2979"/>
                  <a:pt x="3042" y="2955"/>
                </a:cubicBezTo>
                <a:lnTo>
                  <a:pt x="3104" y="2933"/>
                </a:lnTo>
                <a:cubicBezTo>
                  <a:pt x="3120" y="2927"/>
                  <a:pt x="3130" y="2912"/>
                  <a:pt x="3130" y="2896"/>
                </a:cubicBezTo>
                <a:lnTo>
                  <a:pt x="3130" y="2838"/>
                </a:lnTo>
                <a:cubicBezTo>
                  <a:pt x="3130" y="2821"/>
                  <a:pt x="3120" y="2806"/>
                  <a:pt x="3104" y="2800"/>
                </a:cubicBezTo>
                <a:lnTo>
                  <a:pt x="3042" y="2778"/>
                </a:lnTo>
                <a:cubicBezTo>
                  <a:pt x="3035" y="2754"/>
                  <a:pt x="3025" y="2731"/>
                  <a:pt x="3013" y="2709"/>
                </a:cubicBezTo>
                <a:lnTo>
                  <a:pt x="3041" y="2650"/>
                </a:lnTo>
                <a:cubicBezTo>
                  <a:pt x="3049" y="2634"/>
                  <a:pt x="3045" y="2616"/>
                  <a:pt x="3033" y="2604"/>
                </a:cubicBezTo>
                <a:lnTo>
                  <a:pt x="2993" y="2563"/>
                </a:lnTo>
                <a:cubicBezTo>
                  <a:pt x="2981" y="2552"/>
                  <a:pt x="2963" y="2548"/>
                  <a:pt x="2947" y="2556"/>
                </a:cubicBezTo>
                <a:lnTo>
                  <a:pt x="2888" y="2584"/>
                </a:lnTo>
                <a:cubicBezTo>
                  <a:pt x="2866" y="2571"/>
                  <a:pt x="2843" y="2562"/>
                  <a:pt x="2819" y="2555"/>
                </a:cubicBezTo>
                <a:lnTo>
                  <a:pt x="2797" y="2493"/>
                </a:lnTo>
                <a:cubicBezTo>
                  <a:pt x="2791" y="2477"/>
                  <a:pt x="2776" y="2467"/>
                  <a:pt x="2759" y="2467"/>
                </a:cubicBezTo>
                <a:lnTo>
                  <a:pt x="2701" y="2467"/>
                </a:lnTo>
                <a:close/>
                <a:moveTo>
                  <a:pt x="134" y="2473"/>
                </a:moveTo>
                <a:cubicBezTo>
                  <a:pt x="208" y="2555"/>
                  <a:pt x="309" y="2627"/>
                  <a:pt x="428" y="2687"/>
                </a:cubicBezTo>
                <a:cubicBezTo>
                  <a:pt x="681" y="2813"/>
                  <a:pt x="1023" y="2889"/>
                  <a:pt x="1400" y="2889"/>
                </a:cubicBezTo>
                <a:cubicBezTo>
                  <a:pt x="1614" y="2889"/>
                  <a:pt x="1817" y="2864"/>
                  <a:pt x="1999" y="2820"/>
                </a:cubicBezTo>
                <a:cubicBezTo>
                  <a:pt x="1998" y="2835"/>
                  <a:pt x="1997" y="2851"/>
                  <a:pt x="1997" y="2867"/>
                </a:cubicBezTo>
                <a:cubicBezTo>
                  <a:pt x="1997" y="3047"/>
                  <a:pt x="2062" y="3212"/>
                  <a:pt x="2171" y="3340"/>
                </a:cubicBezTo>
                <a:cubicBezTo>
                  <a:pt x="1958" y="3419"/>
                  <a:pt x="1690" y="3467"/>
                  <a:pt x="1400" y="3467"/>
                </a:cubicBezTo>
                <a:cubicBezTo>
                  <a:pt x="1041" y="3467"/>
                  <a:pt x="717" y="3393"/>
                  <a:pt x="487" y="3278"/>
                </a:cubicBezTo>
                <a:cubicBezTo>
                  <a:pt x="258" y="3164"/>
                  <a:pt x="134" y="3015"/>
                  <a:pt x="134" y="2867"/>
                </a:cubicBezTo>
                <a:lnTo>
                  <a:pt x="134" y="2473"/>
                </a:lnTo>
                <a:close/>
                <a:moveTo>
                  <a:pt x="2730" y="2707"/>
                </a:moveTo>
                <a:cubicBezTo>
                  <a:pt x="2819" y="2707"/>
                  <a:pt x="2890" y="2778"/>
                  <a:pt x="2890" y="2867"/>
                </a:cubicBezTo>
                <a:cubicBezTo>
                  <a:pt x="2890" y="2955"/>
                  <a:pt x="2819" y="3027"/>
                  <a:pt x="2730" y="3027"/>
                </a:cubicBezTo>
                <a:cubicBezTo>
                  <a:pt x="2642" y="3027"/>
                  <a:pt x="2570" y="2955"/>
                  <a:pt x="2570" y="2867"/>
                </a:cubicBezTo>
                <a:cubicBezTo>
                  <a:pt x="2570" y="2778"/>
                  <a:pt x="2642" y="2707"/>
                  <a:pt x="2730" y="2707"/>
                </a:cubicBezTo>
                <a:close/>
              </a:path>
            </a:pathLst>
          </a:custGeom>
          <a:solidFill>
            <a:srgbClr val="0F7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5" name="database-settings_76274">
            <a:extLst>
              <a:ext uri="{FF2B5EF4-FFF2-40B4-BE49-F238E27FC236}">
                <a16:creationId xmlns:a16="http://schemas.microsoft.com/office/drawing/2014/main" id="{59D4DFD5-4536-4B27-B0F3-410EBB2973C8}"/>
              </a:ext>
            </a:extLst>
          </p:cNvPr>
          <p:cNvSpPr/>
          <p:nvPr/>
        </p:nvSpPr>
        <p:spPr>
          <a:xfrm>
            <a:off x="4822083" y="3964054"/>
            <a:ext cx="295064" cy="331323"/>
          </a:xfrm>
          <a:custGeom>
            <a:avLst/>
            <a:gdLst>
              <a:gd name="T0" fmla="*/ 0 w 3464"/>
              <a:gd name="T1" fmla="*/ 733 h 3600"/>
              <a:gd name="T2" fmla="*/ 1400 w 3464"/>
              <a:gd name="T3" fmla="*/ 3600 h 3600"/>
              <a:gd name="T4" fmla="*/ 3464 w 3464"/>
              <a:gd name="T5" fmla="*/ 2867 h 3600"/>
              <a:gd name="T6" fmla="*/ 2373 w 3464"/>
              <a:gd name="T7" fmla="*/ 202 h 3600"/>
              <a:gd name="T8" fmla="*/ 2313 w 3464"/>
              <a:gd name="T9" fmla="*/ 322 h 3600"/>
              <a:gd name="T10" fmla="*/ 1400 w 3464"/>
              <a:gd name="T11" fmla="*/ 1333 h 3600"/>
              <a:gd name="T12" fmla="*/ 487 w 3464"/>
              <a:gd name="T13" fmla="*/ 322 h 3600"/>
              <a:gd name="T14" fmla="*/ 532 w 3464"/>
              <a:gd name="T15" fmla="*/ 411 h 3600"/>
              <a:gd name="T16" fmla="*/ 300 w 3464"/>
              <a:gd name="T17" fmla="*/ 734 h 3600"/>
              <a:gd name="T18" fmla="*/ 1400 w 3464"/>
              <a:gd name="T19" fmla="*/ 300 h 3600"/>
              <a:gd name="T20" fmla="*/ 1400 w 3464"/>
              <a:gd name="T21" fmla="*/ 233 h 3600"/>
              <a:gd name="T22" fmla="*/ 1400 w 3464"/>
              <a:gd name="T23" fmla="*/ 1467 h 3600"/>
              <a:gd name="T24" fmla="*/ 2667 w 3464"/>
              <a:gd name="T25" fmla="*/ 1444 h 3600"/>
              <a:gd name="T26" fmla="*/ 487 w 3464"/>
              <a:gd name="T27" fmla="*/ 1856 h 3600"/>
              <a:gd name="T28" fmla="*/ 134 w 3464"/>
              <a:gd name="T29" fmla="*/ 1762 h 3600"/>
              <a:gd name="T30" fmla="*/ 2373 w 3464"/>
              <a:gd name="T31" fmla="*/ 1975 h 3600"/>
              <a:gd name="T32" fmla="*/ 2022 w 3464"/>
              <a:gd name="T33" fmla="*/ 2676 h 3600"/>
              <a:gd name="T34" fmla="*/ 134 w 3464"/>
              <a:gd name="T35" fmla="*/ 2156 h 3600"/>
              <a:gd name="T36" fmla="*/ 3330 w 3464"/>
              <a:gd name="T37" fmla="*/ 2867 h 3600"/>
              <a:gd name="T38" fmla="*/ 2730 w 3464"/>
              <a:gd name="T39" fmla="*/ 2267 h 3600"/>
              <a:gd name="T40" fmla="*/ 2180 w 3464"/>
              <a:gd name="T41" fmla="*/ 2852 h 3600"/>
              <a:gd name="T42" fmla="*/ 2246 w 3464"/>
              <a:gd name="T43" fmla="*/ 2861 h 3600"/>
              <a:gd name="T44" fmla="*/ 2668 w 3464"/>
              <a:gd name="T45" fmla="*/ 2326 h 3600"/>
              <a:gd name="T46" fmla="*/ 2681 w 3464"/>
              <a:gd name="T47" fmla="*/ 2472 h 3600"/>
              <a:gd name="T48" fmla="*/ 2573 w 3464"/>
              <a:gd name="T49" fmla="*/ 2584 h 3600"/>
              <a:gd name="T50" fmla="*/ 2427 w 3464"/>
              <a:gd name="T51" fmla="*/ 2604 h 3600"/>
              <a:gd name="T52" fmla="*/ 2418 w 3464"/>
              <a:gd name="T53" fmla="*/ 2778 h 3600"/>
              <a:gd name="T54" fmla="*/ 2330 w 3464"/>
              <a:gd name="T55" fmla="*/ 2896 h 3600"/>
              <a:gd name="T56" fmla="*/ 2447 w 3464"/>
              <a:gd name="T57" fmla="*/ 3024 h 3600"/>
              <a:gd name="T58" fmla="*/ 2468 w 3464"/>
              <a:gd name="T59" fmla="*/ 3170 h 3600"/>
              <a:gd name="T60" fmla="*/ 2642 w 3464"/>
              <a:gd name="T61" fmla="*/ 3178 h 3600"/>
              <a:gd name="T62" fmla="*/ 2759 w 3464"/>
              <a:gd name="T63" fmla="*/ 3267 h 3600"/>
              <a:gd name="T64" fmla="*/ 2888 w 3464"/>
              <a:gd name="T65" fmla="*/ 3150 h 3600"/>
              <a:gd name="T66" fmla="*/ 3033 w 3464"/>
              <a:gd name="T67" fmla="*/ 3129 h 3600"/>
              <a:gd name="T68" fmla="*/ 3042 w 3464"/>
              <a:gd name="T69" fmla="*/ 2955 h 3600"/>
              <a:gd name="T70" fmla="*/ 3130 w 3464"/>
              <a:gd name="T71" fmla="*/ 2838 h 3600"/>
              <a:gd name="T72" fmla="*/ 3013 w 3464"/>
              <a:gd name="T73" fmla="*/ 2709 h 3600"/>
              <a:gd name="T74" fmla="*/ 2993 w 3464"/>
              <a:gd name="T75" fmla="*/ 2563 h 3600"/>
              <a:gd name="T76" fmla="*/ 2819 w 3464"/>
              <a:gd name="T77" fmla="*/ 2555 h 3600"/>
              <a:gd name="T78" fmla="*/ 2701 w 3464"/>
              <a:gd name="T79" fmla="*/ 2467 h 3600"/>
              <a:gd name="T80" fmla="*/ 1400 w 3464"/>
              <a:gd name="T81" fmla="*/ 2889 h 3600"/>
              <a:gd name="T82" fmla="*/ 2171 w 3464"/>
              <a:gd name="T83" fmla="*/ 3340 h 3600"/>
              <a:gd name="T84" fmla="*/ 134 w 3464"/>
              <a:gd name="T85" fmla="*/ 2867 h 3600"/>
              <a:gd name="T86" fmla="*/ 2890 w 3464"/>
              <a:gd name="T87" fmla="*/ 2867 h 3600"/>
              <a:gd name="T88" fmla="*/ 2730 w 3464"/>
              <a:gd name="T89" fmla="*/ 2707 h 3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4" h="3600">
                <a:moveTo>
                  <a:pt x="1400" y="0"/>
                </a:moveTo>
                <a:cubicBezTo>
                  <a:pt x="1023" y="0"/>
                  <a:pt x="681" y="76"/>
                  <a:pt x="428" y="202"/>
                </a:cubicBezTo>
                <a:cubicBezTo>
                  <a:pt x="174" y="329"/>
                  <a:pt x="0" y="513"/>
                  <a:pt x="0" y="733"/>
                </a:cubicBezTo>
                <a:lnTo>
                  <a:pt x="0" y="2867"/>
                </a:lnTo>
                <a:cubicBezTo>
                  <a:pt x="0" y="3087"/>
                  <a:pt x="174" y="3271"/>
                  <a:pt x="428" y="3398"/>
                </a:cubicBezTo>
                <a:cubicBezTo>
                  <a:pt x="681" y="3524"/>
                  <a:pt x="1023" y="3600"/>
                  <a:pt x="1400" y="3600"/>
                </a:cubicBezTo>
                <a:cubicBezTo>
                  <a:pt x="1732" y="3600"/>
                  <a:pt x="2035" y="3541"/>
                  <a:pt x="2276" y="3442"/>
                </a:cubicBezTo>
                <a:cubicBezTo>
                  <a:pt x="2401" y="3541"/>
                  <a:pt x="2559" y="3600"/>
                  <a:pt x="2730" y="3600"/>
                </a:cubicBezTo>
                <a:cubicBezTo>
                  <a:pt x="3134" y="3600"/>
                  <a:pt x="3464" y="3271"/>
                  <a:pt x="3464" y="2867"/>
                </a:cubicBezTo>
                <a:cubicBezTo>
                  <a:pt x="3464" y="2486"/>
                  <a:pt x="3172" y="2172"/>
                  <a:pt x="2800" y="2137"/>
                </a:cubicBezTo>
                <a:lnTo>
                  <a:pt x="2800" y="733"/>
                </a:lnTo>
                <a:cubicBezTo>
                  <a:pt x="2800" y="513"/>
                  <a:pt x="2626" y="329"/>
                  <a:pt x="2373" y="202"/>
                </a:cubicBezTo>
                <a:cubicBezTo>
                  <a:pt x="2120" y="76"/>
                  <a:pt x="1778" y="0"/>
                  <a:pt x="1400" y="0"/>
                </a:cubicBezTo>
                <a:close/>
                <a:moveTo>
                  <a:pt x="1400" y="133"/>
                </a:moveTo>
                <a:cubicBezTo>
                  <a:pt x="1760" y="133"/>
                  <a:pt x="2084" y="207"/>
                  <a:pt x="2313" y="322"/>
                </a:cubicBezTo>
                <a:cubicBezTo>
                  <a:pt x="2543" y="436"/>
                  <a:pt x="2667" y="585"/>
                  <a:pt x="2667" y="733"/>
                </a:cubicBezTo>
                <a:cubicBezTo>
                  <a:pt x="2667" y="881"/>
                  <a:pt x="2543" y="1031"/>
                  <a:pt x="2313" y="1145"/>
                </a:cubicBezTo>
                <a:cubicBezTo>
                  <a:pt x="2084" y="1260"/>
                  <a:pt x="1760" y="1333"/>
                  <a:pt x="1400" y="1333"/>
                </a:cubicBezTo>
                <a:cubicBezTo>
                  <a:pt x="1041" y="1333"/>
                  <a:pt x="717" y="1260"/>
                  <a:pt x="487" y="1145"/>
                </a:cubicBezTo>
                <a:cubicBezTo>
                  <a:pt x="258" y="1031"/>
                  <a:pt x="134" y="881"/>
                  <a:pt x="134" y="733"/>
                </a:cubicBezTo>
                <a:cubicBezTo>
                  <a:pt x="134" y="585"/>
                  <a:pt x="258" y="436"/>
                  <a:pt x="487" y="322"/>
                </a:cubicBezTo>
                <a:cubicBezTo>
                  <a:pt x="717" y="207"/>
                  <a:pt x="1041" y="133"/>
                  <a:pt x="1400" y="133"/>
                </a:cubicBezTo>
                <a:close/>
                <a:moveTo>
                  <a:pt x="1400" y="233"/>
                </a:moveTo>
                <a:cubicBezTo>
                  <a:pt x="1055" y="233"/>
                  <a:pt x="743" y="306"/>
                  <a:pt x="532" y="411"/>
                </a:cubicBezTo>
                <a:cubicBezTo>
                  <a:pt x="321" y="517"/>
                  <a:pt x="234" y="637"/>
                  <a:pt x="234" y="733"/>
                </a:cubicBezTo>
                <a:cubicBezTo>
                  <a:pt x="234" y="752"/>
                  <a:pt x="248" y="767"/>
                  <a:pt x="267" y="767"/>
                </a:cubicBezTo>
                <a:cubicBezTo>
                  <a:pt x="285" y="767"/>
                  <a:pt x="300" y="753"/>
                  <a:pt x="300" y="734"/>
                </a:cubicBezTo>
                <a:lnTo>
                  <a:pt x="300" y="733"/>
                </a:lnTo>
                <a:cubicBezTo>
                  <a:pt x="300" y="683"/>
                  <a:pt x="363" y="570"/>
                  <a:pt x="562" y="471"/>
                </a:cubicBezTo>
                <a:cubicBezTo>
                  <a:pt x="760" y="372"/>
                  <a:pt x="1064" y="300"/>
                  <a:pt x="1400" y="300"/>
                </a:cubicBezTo>
                <a:cubicBezTo>
                  <a:pt x="1419" y="300"/>
                  <a:pt x="1434" y="286"/>
                  <a:pt x="1434" y="267"/>
                </a:cubicBezTo>
                <a:cubicBezTo>
                  <a:pt x="1435" y="249"/>
                  <a:pt x="1420" y="234"/>
                  <a:pt x="1401" y="233"/>
                </a:cubicBezTo>
                <a:lnTo>
                  <a:pt x="1400" y="233"/>
                </a:lnTo>
                <a:close/>
                <a:moveTo>
                  <a:pt x="134" y="1051"/>
                </a:moveTo>
                <a:cubicBezTo>
                  <a:pt x="208" y="1133"/>
                  <a:pt x="309" y="1205"/>
                  <a:pt x="428" y="1264"/>
                </a:cubicBezTo>
                <a:cubicBezTo>
                  <a:pt x="681" y="1391"/>
                  <a:pt x="1023" y="1467"/>
                  <a:pt x="1400" y="1467"/>
                </a:cubicBezTo>
                <a:cubicBezTo>
                  <a:pt x="1778" y="1467"/>
                  <a:pt x="2120" y="1391"/>
                  <a:pt x="2373" y="1264"/>
                </a:cubicBezTo>
                <a:cubicBezTo>
                  <a:pt x="2492" y="1205"/>
                  <a:pt x="2593" y="1133"/>
                  <a:pt x="2667" y="1051"/>
                </a:cubicBezTo>
                <a:lnTo>
                  <a:pt x="2667" y="1444"/>
                </a:lnTo>
                <a:cubicBezTo>
                  <a:pt x="2667" y="1593"/>
                  <a:pt x="2543" y="1742"/>
                  <a:pt x="2313" y="1856"/>
                </a:cubicBezTo>
                <a:cubicBezTo>
                  <a:pt x="2084" y="1971"/>
                  <a:pt x="1760" y="2044"/>
                  <a:pt x="1400" y="2044"/>
                </a:cubicBezTo>
                <a:cubicBezTo>
                  <a:pt x="1041" y="2044"/>
                  <a:pt x="717" y="1971"/>
                  <a:pt x="487" y="1856"/>
                </a:cubicBezTo>
                <a:cubicBezTo>
                  <a:pt x="258" y="1742"/>
                  <a:pt x="134" y="1593"/>
                  <a:pt x="134" y="1444"/>
                </a:cubicBezTo>
                <a:lnTo>
                  <a:pt x="134" y="1051"/>
                </a:lnTo>
                <a:close/>
                <a:moveTo>
                  <a:pt x="134" y="1762"/>
                </a:moveTo>
                <a:cubicBezTo>
                  <a:pt x="208" y="1844"/>
                  <a:pt x="309" y="1916"/>
                  <a:pt x="428" y="1975"/>
                </a:cubicBezTo>
                <a:cubicBezTo>
                  <a:pt x="681" y="2102"/>
                  <a:pt x="1023" y="2178"/>
                  <a:pt x="1400" y="2178"/>
                </a:cubicBezTo>
                <a:cubicBezTo>
                  <a:pt x="1778" y="2178"/>
                  <a:pt x="2120" y="2102"/>
                  <a:pt x="2373" y="1975"/>
                </a:cubicBezTo>
                <a:cubicBezTo>
                  <a:pt x="2492" y="1916"/>
                  <a:pt x="2593" y="1844"/>
                  <a:pt x="2667" y="1762"/>
                </a:cubicBezTo>
                <a:lnTo>
                  <a:pt x="2667" y="2136"/>
                </a:lnTo>
                <a:cubicBezTo>
                  <a:pt x="2357" y="2163"/>
                  <a:pt x="2101" y="2384"/>
                  <a:pt x="2022" y="2676"/>
                </a:cubicBezTo>
                <a:cubicBezTo>
                  <a:pt x="1839" y="2727"/>
                  <a:pt x="1626" y="2756"/>
                  <a:pt x="1400" y="2756"/>
                </a:cubicBezTo>
                <a:cubicBezTo>
                  <a:pt x="1041" y="2756"/>
                  <a:pt x="717" y="2682"/>
                  <a:pt x="487" y="2567"/>
                </a:cubicBezTo>
                <a:cubicBezTo>
                  <a:pt x="258" y="2453"/>
                  <a:pt x="134" y="2304"/>
                  <a:pt x="134" y="2156"/>
                </a:cubicBezTo>
                <a:lnTo>
                  <a:pt x="134" y="1762"/>
                </a:lnTo>
                <a:close/>
                <a:moveTo>
                  <a:pt x="2730" y="2267"/>
                </a:moveTo>
                <a:cubicBezTo>
                  <a:pt x="3062" y="2267"/>
                  <a:pt x="3330" y="2535"/>
                  <a:pt x="3330" y="2867"/>
                </a:cubicBezTo>
                <a:cubicBezTo>
                  <a:pt x="3330" y="3199"/>
                  <a:pt x="3062" y="3467"/>
                  <a:pt x="2730" y="3467"/>
                </a:cubicBezTo>
                <a:cubicBezTo>
                  <a:pt x="2398" y="3467"/>
                  <a:pt x="2130" y="3199"/>
                  <a:pt x="2130" y="2867"/>
                </a:cubicBezTo>
                <a:cubicBezTo>
                  <a:pt x="2130" y="2535"/>
                  <a:pt x="2398" y="2267"/>
                  <a:pt x="2730" y="2267"/>
                </a:cubicBezTo>
                <a:close/>
                <a:moveTo>
                  <a:pt x="2668" y="2326"/>
                </a:moveTo>
                <a:cubicBezTo>
                  <a:pt x="2665" y="2326"/>
                  <a:pt x="2662" y="2326"/>
                  <a:pt x="2659" y="2327"/>
                </a:cubicBezTo>
                <a:cubicBezTo>
                  <a:pt x="2407" y="2386"/>
                  <a:pt x="2216" y="2595"/>
                  <a:pt x="2180" y="2852"/>
                </a:cubicBezTo>
                <a:cubicBezTo>
                  <a:pt x="2177" y="2870"/>
                  <a:pt x="2190" y="2887"/>
                  <a:pt x="2208" y="2890"/>
                </a:cubicBezTo>
                <a:cubicBezTo>
                  <a:pt x="2226" y="2893"/>
                  <a:pt x="2243" y="2881"/>
                  <a:pt x="2246" y="2863"/>
                </a:cubicBezTo>
                <a:cubicBezTo>
                  <a:pt x="2246" y="2862"/>
                  <a:pt x="2246" y="2862"/>
                  <a:pt x="2246" y="2861"/>
                </a:cubicBezTo>
                <a:cubicBezTo>
                  <a:pt x="2278" y="2631"/>
                  <a:pt x="2448" y="2445"/>
                  <a:pt x="2675" y="2392"/>
                </a:cubicBezTo>
                <a:cubicBezTo>
                  <a:pt x="2693" y="2388"/>
                  <a:pt x="2704" y="2370"/>
                  <a:pt x="2700" y="2352"/>
                </a:cubicBezTo>
                <a:cubicBezTo>
                  <a:pt x="2697" y="2337"/>
                  <a:pt x="2684" y="2326"/>
                  <a:pt x="2668" y="2326"/>
                </a:cubicBezTo>
                <a:close/>
                <a:moveTo>
                  <a:pt x="2701" y="2467"/>
                </a:moveTo>
                <a:lnTo>
                  <a:pt x="2701" y="2467"/>
                </a:lnTo>
                <a:cubicBezTo>
                  <a:pt x="2694" y="2467"/>
                  <a:pt x="2687" y="2469"/>
                  <a:pt x="2681" y="2472"/>
                </a:cubicBezTo>
                <a:cubicBezTo>
                  <a:pt x="2673" y="2477"/>
                  <a:pt x="2667" y="2484"/>
                  <a:pt x="2664" y="2493"/>
                </a:cubicBezTo>
                <a:lnTo>
                  <a:pt x="2642" y="2555"/>
                </a:lnTo>
                <a:cubicBezTo>
                  <a:pt x="2617" y="2562"/>
                  <a:pt x="2594" y="2571"/>
                  <a:pt x="2573" y="2584"/>
                </a:cubicBezTo>
                <a:lnTo>
                  <a:pt x="2513" y="2556"/>
                </a:lnTo>
                <a:cubicBezTo>
                  <a:pt x="2498" y="2548"/>
                  <a:pt x="2480" y="2552"/>
                  <a:pt x="2468" y="2563"/>
                </a:cubicBezTo>
                <a:lnTo>
                  <a:pt x="2427" y="2604"/>
                </a:lnTo>
                <a:cubicBezTo>
                  <a:pt x="2415" y="2616"/>
                  <a:pt x="2412" y="2634"/>
                  <a:pt x="2419" y="2650"/>
                </a:cubicBezTo>
                <a:lnTo>
                  <a:pt x="2447" y="2709"/>
                </a:lnTo>
                <a:cubicBezTo>
                  <a:pt x="2435" y="2731"/>
                  <a:pt x="2425" y="2754"/>
                  <a:pt x="2418" y="2778"/>
                </a:cubicBezTo>
                <a:lnTo>
                  <a:pt x="2357" y="2800"/>
                </a:lnTo>
                <a:cubicBezTo>
                  <a:pt x="2341" y="2806"/>
                  <a:pt x="2330" y="2821"/>
                  <a:pt x="2330" y="2838"/>
                </a:cubicBezTo>
                <a:lnTo>
                  <a:pt x="2330" y="2896"/>
                </a:lnTo>
                <a:cubicBezTo>
                  <a:pt x="2330" y="2912"/>
                  <a:pt x="2341" y="2927"/>
                  <a:pt x="2357" y="2933"/>
                </a:cubicBezTo>
                <a:lnTo>
                  <a:pt x="2419" y="2955"/>
                </a:lnTo>
                <a:cubicBezTo>
                  <a:pt x="2425" y="2979"/>
                  <a:pt x="2435" y="3002"/>
                  <a:pt x="2447" y="3024"/>
                </a:cubicBezTo>
                <a:lnTo>
                  <a:pt x="2419" y="3084"/>
                </a:lnTo>
                <a:cubicBezTo>
                  <a:pt x="2412" y="3099"/>
                  <a:pt x="2415" y="3117"/>
                  <a:pt x="2427" y="3129"/>
                </a:cubicBezTo>
                <a:lnTo>
                  <a:pt x="2468" y="3170"/>
                </a:lnTo>
                <a:cubicBezTo>
                  <a:pt x="2480" y="3182"/>
                  <a:pt x="2498" y="3185"/>
                  <a:pt x="2513" y="3178"/>
                </a:cubicBezTo>
                <a:lnTo>
                  <a:pt x="2572" y="3150"/>
                </a:lnTo>
                <a:cubicBezTo>
                  <a:pt x="2594" y="3162"/>
                  <a:pt x="2617" y="3172"/>
                  <a:pt x="2642" y="3178"/>
                </a:cubicBezTo>
                <a:lnTo>
                  <a:pt x="2664" y="3240"/>
                </a:lnTo>
                <a:cubicBezTo>
                  <a:pt x="2669" y="3256"/>
                  <a:pt x="2685" y="3267"/>
                  <a:pt x="2701" y="3267"/>
                </a:cubicBezTo>
                <a:lnTo>
                  <a:pt x="2759" y="3267"/>
                </a:lnTo>
                <a:cubicBezTo>
                  <a:pt x="2776" y="3267"/>
                  <a:pt x="2791" y="3256"/>
                  <a:pt x="2797" y="3240"/>
                </a:cubicBezTo>
                <a:lnTo>
                  <a:pt x="2819" y="3178"/>
                </a:lnTo>
                <a:cubicBezTo>
                  <a:pt x="2843" y="3171"/>
                  <a:pt x="2866" y="3162"/>
                  <a:pt x="2888" y="3150"/>
                </a:cubicBezTo>
                <a:lnTo>
                  <a:pt x="2947" y="3178"/>
                </a:lnTo>
                <a:cubicBezTo>
                  <a:pt x="2963" y="3185"/>
                  <a:pt x="2981" y="3182"/>
                  <a:pt x="2993" y="3170"/>
                </a:cubicBezTo>
                <a:lnTo>
                  <a:pt x="3033" y="3129"/>
                </a:lnTo>
                <a:cubicBezTo>
                  <a:pt x="3045" y="3117"/>
                  <a:pt x="3049" y="3099"/>
                  <a:pt x="3041" y="3084"/>
                </a:cubicBezTo>
                <a:lnTo>
                  <a:pt x="3013" y="3024"/>
                </a:lnTo>
                <a:cubicBezTo>
                  <a:pt x="3026" y="3003"/>
                  <a:pt x="3035" y="2979"/>
                  <a:pt x="3042" y="2955"/>
                </a:cubicBezTo>
                <a:lnTo>
                  <a:pt x="3104" y="2933"/>
                </a:lnTo>
                <a:cubicBezTo>
                  <a:pt x="3120" y="2927"/>
                  <a:pt x="3130" y="2912"/>
                  <a:pt x="3130" y="2896"/>
                </a:cubicBezTo>
                <a:lnTo>
                  <a:pt x="3130" y="2838"/>
                </a:lnTo>
                <a:cubicBezTo>
                  <a:pt x="3130" y="2821"/>
                  <a:pt x="3120" y="2806"/>
                  <a:pt x="3104" y="2800"/>
                </a:cubicBezTo>
                <a:lnTo>
                  <a:pt x="3042" y="2778"/>
                </a:lnTo>
                <a:cubicBezTo>
                  <a:pt x="3035" y="2754"/>
                  <a:pt x="3025" y="2731"/>
                  <a:pt x="3013" y="2709"/>
                </a:cubicBezTo>
                <a:lnTo>
                  <a:pt x="3041" y="2650"/>
                </a:lnTo>
                <a:cubicBezTo>
                  <a:pt x="3049" y="2634"/>
                  <a:pt x="3045" y="2616"/>
                  <a:pt x="3033" y="2604"/>
                </a:cubicBezTo>
                <a:lnTo>
                  <a:pt x="2993" y="2563"/>
                </a:lnTo>
                <a:cubicBezTo>
                  <a:pt x="2981" y="2552"/>
                  <a:pt x="2963" y="2548"/>
                  <a:pt x="2947" y="2556"/>
                </a:cubicBezTo>
                <a:lnTo>
                  <a:pt x="2888" y="2584"/>
                </a:lnTo>
                <a:cubicBezTo>
                  <a:pt x="2866" y="2571"/>
                  <a:pt x="2843" y="2562"/>
                  <a:pt x="2819" y="2555"/>
                </a:cubicBezTo>
                <a:lnTo>
                  <a:pt x="2797" y="2493"/>
                </a:lnTo>
                <a:cubicBezTo>
                  <a:pt x="2791" y="2477"/>
                  <a:pt x="2776" y="2467"/>
                  <a:pt x="2759" y="2467"/>
                </a:cubicBezTo>
                <a:lnTo>
                  <a:pt x="2701" y="2467"/>
                </a:lnTo>
                <a:close/>
                <a:moveTo>
                  <a:pt x="134" y="2473"/>
                </a:moveTo>
                <a:cubicBezTo>
                  <a:pt x="208" y="2555"/>
                  <a:pt x="309" y="2627"/>
                  <a:pt x="428" y="2687"/>
                </a:cubicBezTo>
                <a:cubicBezTo>
                  <a:pt x="681" y="2813"/>
                  <a:pt x="1023" y="2889"/>
                  <a:pt x="1400" y="2889"/>
                </a:cubicBezTo>
                <a:cubicBezTo>
                  <a:pt x="1614" y="2889"/>
                  <a:pt x="1817" y="2864"/>
                  <a:pt x="1999" y="2820"/>
                </a:cubicBezTo>
                <a:cubicBezTo>
                  <a:pt x="1998" y="2835"/>
                  <a:pt x="1997" y="2851"/>
                  <a:pt x="1997" y="2867"/>
                </a:cubicBezTo>
                <a:cubicBezTo>
                  <a:pt x="1997" y="3047"/>
                  <a:pt x="2062" y="3212"/>
                  <a:pt x="2171" y="3340"/>
                </a:cubicBezTo>
                <a:cubicBezTo>
                  <a:pt x="1958" y="3419"/>
                  <a:pt x="1690" y="3467"/>
                  <a:pt x="1400" y="3467"/>
                </a:cubicBezTo>
                <a:cubicBezTo>
                  <a:pt x="1041" y="3467"/>
                  <a:pt x="717" y="3393"/>
                  <a:pt x="487" y="3278"/>
                </a:cubicBezTo>
                <a:cubicBezTo>
                  <a:pt x="258" y="3164"/>
                  <a:pt x="134" y="3015"/>
                  <a:pt x="134" y="2867"/>
                </a:cubicBezTo>
                <a:lnTo>
                  <a:pt x="134" y="2473"/>
                </a:lnTo>
                <a:close/>
                <a:moveTo>
                  <a:pt x="2730" y="2707"/>
                </a:moveTo>
                <a:cubicBezTo>
                  <a:pt x="2819" y="2707"/>
                  <a:pt x="2890" y="2778"/>
                  <a:pt x="2890" y="2867"/>
                </a:cubicBezTo>
                <a:cubicBezTo>
                  <a:pt x="2890" y="2955"/>
                  <a:pt x="2819" y="3027"/>
                  <a:pt x="2730" y="3027"/>
                </a:cubicBezTo>
                <a:cubicBezTo>
                  <a:pt x="2642" y="3027"/>
                  <a:pt x="2570" y="2955"/>
                  <a:pt x="2570" y="2867"/>
                </a:cubicBezTo>
                <a:cubicBezTo>
                  <a:pt x="2570" y="2778"/>
                  <a:pt x="2642" y="2707"/>
                  <a:pt x="2730" y="2707"/>
                </a:cubicBezTo>
                <a:close/>
              </a:path>
            </a:pathLst>
          </a:custGeom>
          <a:solidFill>
            <a:srgbClr val="0F7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pic>
        <p:nvPicPr>
          <p:cNvPr id="146" name="图形 145">
            <a:extLst>
              <a:ext uri="{FF2B5EF4-FFF2-40B4-BE49-F238E27FC236}">
                <a16:creationId xmlns:a16="http://schemas.microsoft.com/office/drawing/2014/main" id="{BCE906DC-05F6-404A-80E8-66519A0D0B6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91370" y="4223839"/>
            <a:ext cx="286598" cy="256893"/>
          </a:xfrm>
          <a:prstGeom prst="rect">
            <a:avLst/>
          </a:prstGeom>
        </p:spPr>
      </p:pic>
      <p:pic>
        <p:nvPicPr>
          <p:cNvPr id="147" name="图形 146">
            <a:extLst>
              <a:ext uri="{FF2B5EF4-FFF2-40B4-BE49-F238E27FC236}">
                <a16:creationId xmlns:a16="http://schemas.microsoft.com/office/drawing/2014/main" id="{53A2215B-040E-4098-BBC7-E901224C1CF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106956" y="4287199"/>
            <a:ext cx="286598" cy="256893"/>
          </a:xfrm>
          <a:prstGeom prst="rect">
            <a:avLst/>
          </a:prstGeom>
        </p:spPr>
      </p:pic>
      <p:pic>
        <p:nvPicPr>
          <p:cNvPr id="148" name="图形 147">
            <a:extLst>
              <a:ext uri="{FF2B5EF4-FFF2-40B4-BE49-F238E27FC236}">
                <a16:creationId xmlns:a16="http://schemas.microsoft.com/office/drawing/2014/main" id="{38BE5522-144D-4EE5-9D83-801D378686C7}"/>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700421" y="4197686"/>
            <a:ext cx="286598" cy="256893"/>
          </a:xfrm>
          <a:prstGeom prst="rect">
            <a:avLst/>
          </a:prstGeom>
        </p:spPr>
      </p:pic>
      <p:sp>
        <p:nvSpPr>
          <p:cNvPr id="149" name="文本框 148">
            <a:extLst>
              <a:ext uri="{FF2B5EF4-FFF2-40B4-BE49-F238E27FC236}">
                <a16:creationId xmlns:a16="http://schemas.microsoft.com/office/drawing/2014/main" id="{A51E0481-3ED3-4D9D-A83C-52A34B15BDD1}"/>
              </a:ext>
            </a:extLst>
          </p:cNvPr>
          <p:cNvSpPr txBox="1"/>
          <p:nvPr/>
        </p:nvSpPr>
        <p:spPr>
          <a:xfrm>
            <a:off x="4887197" y="3075093"/>
            <a:ext cx="532202" cy="246221"/>
          </a:xfrm>
          <a:prstGeom prst="rect">
            <a:avLst/>
          </a:prstGeom>
          <a:noFill/>
          <a:ln>
            <a:noFill/>
          </a:ln>
        </p:spPr>
        <p:txBody>
          <a:bodyPr wrap="square" rtlCol="0">
            <a:spAutoFit/>
          </a:bodyPr>
          <a:lstStyle/>
          <a:p>
            <a:r>
              <a:rPr lang="en-US" altLang="zh-CN" sz="1000" dirty="0">
                <a:cs typeface="+mn-ea"/>
                <a:sym typeface="+mn-lt"/>
              </a:rPr>
              <a:t>CMF</a:t>
            </a:r>
            <a:endParaRPr lang="zh-CN" altLang="en-US" sz="1000" dirty="0">
              <a:cs typeface="+mn-ea"/>
              <a:sym typeface="+mn-lt"/>
            </a:endParaRPr>
          </a:p>
        </p:txBody>
      </p:sp>
      <p:cxnSp>
        <p:nvCxnSpPr>
          <p:cNvPr id="7" name="直接箭头连接符 6">
            <a:extLst>
              <a:ext uri="{FF2B5EF4-FFF2-40B4-BE49-F238E27FC236}">
                <a16:creationId xmlns:a16="http://schemas.microsoft.com/office/drawing/2014/main" id="{04CD00F1-DC53-4C40-8D71-3B2887D0D518}"/>
              </a:ext>
            </a:extLst>
          </p:cNvPr>
          <p:cNvCxnSpPr>
            <a:cxnSpLocks/>
            <a:stCxn id="132" idx="2"/>
          </p:cNvCxnSpPr>
          <p:nvPr/>
        </p:nvCxnSpPr>
        <p:spPr>
          <a:xfrm flipH="1">
            <a:off x="5043745" y="3775493"/>
            <a:ext cx="213245" cy="1731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0" name="直接箭头连接符 149">
            <a:extLst>
              <a:ext uri="{FF2B5EF4-FFF2-40B4-BE49-F238E27FC236}">
                <a16:creationId xmlns:a16="http://schemas.microsoft.com/office/drawing/2014/main" id="{988CEB6E-FA51-48F3-99A4-F67C9DB897DA}"/>
              </a:ext>
            </a:extLst>
          </p:cNvPr>
          <p:cNvCxnSpPr>
            <a:cxnSpLocks/>
            <a:stCxn id="132" idx="2"/>
          </p:cNvCxnSpPr>
          <p:nvPr/>
        </p:nvCxnSpPr>
        <p:spPr>
          <a:xfrm>
            <a:off x="5256990" y="3775493"/>
            <a:ext cx="22468" cy="2412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2" name="直接箭头连接符 151">
            <a:extLst>
              <a:ext uri="{FF2B5EF4-FFF2-40B4-BE49-F238E27FC236}">
                <a16:creationId xmlns:a16="http://schemas.microsoft.com/office/drawing/2014/main" id="{80F03926-169C-44B5-905B-D78D4F0F971A}"/>
              </a:ext>
            </a:extLst>
          </p:cNvPr>
          <p:cNvCxnSpPr>
            <a:cxnSpLocks/>
            <a:stCxn id="132" idx="2"/>
          </p:cNvCxnSpPr>
          <p:nvPr/>
        </p:nvCxnSpPr>
        <p:spPr>
          <a:xfrm>
            <a:off x="5256990" y="3775493"/>
            <a:ext cx="271668" cy="1552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3" name="文本框 152">
            <a:extLst>
              <a:ext uri="{FF2B5EF4-FFF2-40B4-BE49-F238E27FC236}">
                <a16:creationId xmlns:a16="http://schemas.microsoft.com/office/drawing/2014/main" id="{90F7FD6C-42D4-4C85-A147-933D69AF42ED}"/>
              </a:ext>
            </a:extLst>
          </p:cNvPr>
          <p:cNvSpPr txBox="1"/>
          <p:nvPr/>
        </p:nvSpPr>
        <p:spPr>
          <a:xfrm>
            <a:off x="4737772" y="4432987"/>
            <a:ext cx="1214104" cy="246221"/>
          </a:xfrm>
          <a:prstGeom prst="rect">
            <a:avLst/>
          </a:prstGeom>
          <a:noFill/>
          <a:ln>
            <a:noFill/>
          </a:ln>
        </p:spPr>
        <p:txBody>
          <a:bodyPr wrap="square" rtlCol="0">
            <a:spAutoFit/>
          </a:bodyPr>
          <a:lstStyle/>
          <a:p>
            <a:r>
              <a:rPr lang="en-US" altLang="zh-CN" sz="1000" dirty="0">
                <a:cs typeface="+mn-ea"/>
                <a:sym typeface="+mn-lt"/>
              </a:rPr>
              <a:t>Computing nodes</a:t>
            </a:r>
            <a:endParaRPr lang="zh-CN" altLang="en-US" sz="1000" dirty="0">
              <a:cs typeface="+mn-ea"/>
              <a:sym typeface="+mn-lt"/>
            </a:endParaRPr>
          </a:p>
        </p:txBody>
      </p:sp>
      <p:pic>
        <p:nvPicPr>
          <p:cNvPr id="168" name="图形 167">
            <a:extLst>
              <a:ext uri="{FF2B5EF4-FFF2-40B4-BE49-F238E27FC236}">
                <a16:creationId xmlns:a16="http://schemas.microsoft.com/office/drawing/2014/main" id="{32CA3872-94C2-4208-8A58-5CF153A4B7A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323570" y="4185739"/>
            <a:ext cx="286598" cy="256893"/>
          </a:xfrm>
          <a:prstGeom prst="rect">
            <a:avLst/>
          </a:prstGeom>
        </p:spPr>
      </p:pic>
      <p:pic>
        <p:nvPicPr>
          <p:cNvPr id="173" name="图形 172">
            <a:extLst>
              <a:ext uri="{FF2B5EF4-FFF2-40B4-BE49-F238E27FC236}">
                <a16:creationId xmlns:a16="http://schemas.microsoft.com/office/drawing/2014/main" id="{C534249D-FB23-4972-85B7-A94B70AE2DEB}"/>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40756" y="4223699"/>
            <a:ext cx="286598" cy="256893"/>
          </a:xfrm>
          <a:prstGeom prst="rect">
            <a:avLst/>
          </a:prstGeom>
        </p:spPr>
      </p:pic>
      <p:pic>
        <p:nvPicPr>
          <p:cNvPr id="179" name="图形 178">
            <a:extLst>
              <a:ext uri="{FF2B5EF4-FFF2-40B4-BE49-F238E27FC236}">
                <a16:creationId xmlns:a16="http://schemas.microsoft.com/office/drawing/2014/main" id="{388E7D4B-2715-4E09-B2BA-4045886BFF9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45321" y="4172286"/>
            <a:ext cx="286598" cy="256893"/>
          </a:xfrm>
          <a:prstGeom prst="rect">
            <a:avLst/>
          </a:prstGeom>
        </p:spPr>
      </p:pic>
      <p:sp>
        <p:nvSpPr>
          <p:cNvPr id="187" name="文本框 186">
            <a:extLst>
              <a:ext uri="{FF2B5EF4-FFF2-40B4-BE49-F238E27FC236}">
                <a16:creationId xmlns:a16="http://schemas.microsoft.com/office/drawing/2014/main" id="{EE94B4B1-3933-4AB9-8426-60C4043261D5}"/>
              </a:ext>
            </a:extLst>
          </p:cNvPr>
          <p:cNvSpPr txBox="1"/>
          <p:nvPr/>
        </p:nvSpPr>
        <p:spPr>
          <a:xfrm>
            <a:off x="8532097" y="3049693"/>
            <a:ext cx="532202" cy="246221"/>
          </a:xfrm>
          <a:prstGeom prst="rect">
            <a:avLst/>
          </a:prstGeom>
          <a:noFill/>
          <a:ln>
            <a:noFill/>
          </a:ln>
        </p:spPr>
        <p:txBody>
          <a:bodyPr wrap="square" rtlCol="0">
            <a:spAutoFit/>
          </a:bodyPr>
          <a:lstStyle/>
          <a:p>
            <a:r>
              <a:rPr lang="en-US" altLang="zh-CN" sz="1000" dirty="0">
                <a:cs typeface="+mn-ea"/>
                <a:sym typeface="+mn-lt"/>
              </a:rPr>
              <a:t>SCF</a:t>
            </a:r>
            <a:endParaRPr lang="zh-CN" altLang="en-US" sz="1000" dirty="0">
              <a:cs typeface="+mn-ea"/>
              <a:sym typeface="+mn-lt"/>
            </a:endParaRPr>
          </a:p>
        </p:txBody>
      </p:sp>
      <p:cxnSp>
        <p:nvCxnSpPr>
          <p:cNvPr id="189" name="直接箭头连接符 188">
            <a:extLst>
              <a:ext uri="{FF2B5EF4-FFF2-40B4-BE49-F238E27FC236}">
                <a16:creationId xmlns:a16="http://schemas.microsoft.com/office/drawing/2014/main" id="{2B80AA53-DFC7-4ED9-8918-21AD09AF8364}"/>
              </a:ext>
            </a:extLst>
          </p:cNvPr>
          <p:cNvCxnSpPr>
            <a:cxnSpLocks/>
          </p:cNvCxnSpPr>
          <p:nvPr/>
        </p:nvCxnSpPr>
        <p:spPr>
          <a:xfrm flipH="1">
            <a:off x="8688645" y="3750093"/>
            <a:ext cx="213245" cy="1731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4" name="直接箭头连接符 193">
            <a:extLst>
              <a:ext uri="{FF2B5EF4-FFF2-40B4-BE49-F238E27FC236}">
                <a16:creationId xmlns:a16="http://schemas.microsoft.com/office/drawing/2014/main" id="{FD5FBE75-937E-4A19-B261-8BBB8EA31B96}"/>
              </a:ext>
            </a:extLst>
          </p:cNvPr>
          <p:cNvCxnSpPr>
            <a:cxnSpLocks/>
          </p:cNvCxnSpPr>
          <p:nvPr/>
        </p:nvCxnSpPr>
        <p:spPr>
          <a:xfrm>
            <a:off x="8901890" y="3750093"/>
            <a:ext cx="22468" cy="2412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6" name="直接箭头连接符 205">
            <a:extLst>
              <a:ext uri="{FF2B5EF4-FFF2-40B4-BE49-F238E27FC236}">
                <a16:creationId xmlns:a16="http://schemas.microsoft.com/office/drawing/2014/main" id="{7A95DDFC-38B9-44F4-980F-C05A6D597EBA}"/>
              </a:ext>
            </a:extLst>
          </p:cNvPr>
          <p:cNvCxnSpPr>
            <a:cxnSpLocks/>
          </p:cNvCxnSpPr>
          <p:nvPr/>
        </p:nvCxnSpPr>
        <p:spPr>
          <a:xfrm>
            <a:off x="8901890" y="3750093"/>
            <a:ext cx="271668" cy="1552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8" name="文本框 207">
            <a:extLst>
              <a:ext uri="{FF2B5EF4-FFF2-40B4-BE49-F238E27FC236}">
                <a16:creationId xmlns:a16="http://schemas.microsoft.com/office/drawing/2014/main" id="{E331F320-74D6-4238-A098-10EF616E678F}"/>
              </a:ext>
            </a:extLst>
          </p:cNvPr>
          <p:cNvSpPr txBox="1"/>
          <p:nvPr/>
        </p:nvSpPr>
        <p:spPr>
          <a:xfrm>
            <a:off x="8382672" y="4407587"/>
            <a:ext cx="1214104" cy="246221"/>
          </a:xfrm>
          <a:prstGeom prst="rect">
            <a:avLst/>
          </a:prstGeom>
          <a:noFill/>
          <a:ln>
            <a:noFill/>
          </a:ln>
        </p:spPr>
        <p:txBody>
          <a:bodyPr wrap="square" rtlCol="0">
            <a:spAutoFit/>
          </a:bodyPr>
          <a:lstStyle/>
          <a:p>
            <a:r>
              <a:rPr lang="en-US" altLang="zh-CN" sz="1000" dirty="0">
                <a:cs typeface="+mn-ea"/>
                <a:sym typeface="+mn-lt"/>
              </a:rPr>
              <a:t>Sensing entities</a:t>
            </a:r>
            <a:endParaRPr lang="zh-CN" altLang="en-US" sz="1000" dirty="0">
              <a:cs typeface="+mn-ea"/>
              <a:sym typeface="+mn-lt"/>
            </a:endParaRPr>
          </a:p>
        </p:txBody>
      </p:sp>
      <p:pic>
        <p:nvPicPr>
          <p:cNvPr id="209" name="图形 208">
            <a:extLst>
              <a:ext uri="{FF2B5EF4-FFF2-40B4-BE49-F238E27FC236}">
                <a16:creationId xmlns:a16="http://schemas.microsoft.com/office/drawing/2014/main" id="{506EBAB2-96B3-4EF8-B452-FD7F03EDF45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535453" y="3195105"/>
            <a:ext cx="654852" cy="568254"/>
          </a:xfrm>
          <a:prstGeom prst="rect">
            <a:avLst/>
          </a:prstGeom>
        </p:spPr>
      </p:pic>
      <p:sp>
        <p:nvSpPr>
          <p:cNvPr id="210" name="iconfont-11253-5321794">
            <a:extLst>
              <a:ext uri="{FF2B5EF4-FFF2-40B4-BE49-F238E27FC236}">
                <a16:creationId xmlns:a16="http://schemas.microsoft.com/office/drawing/2014/main" id="{4A05F89D-0655-4D7A-B1F8-4098FEEE9B0C}"/>
              </a:ext>
            </a:extLst>
          </p:cNvPr>
          <p:cNvSpPr/>
          <p:nvPr/>
        </p:nvSpPr>
        <p:spPr>
          <a:xfrm>
            <a:off x="8787263" y="3977399"/>
            <a:ext cx="240876" cy="301341"/>
          </a:xfrm>
          <a:custGeom>
            <a:avLst/>
            <a:gdLst>
              <a:gd name="T0" fmla="*/ 1165 w 10674"/>
              <a:gd name="T1" fmla="*/ 2551 h 9186"/>
              <a:gd name="T2" fmla="*/ 1907 w 10674"/>
              <a:gd name="T3" fmla="*/ 725 h 9186"/>
              <a:gd name="T4" fmla="*/ 2012 w 10674"/>
              <a:gd name="T5" fmla="*/ 325 h 9186"/>
              <a:gd name="T6" fmla="*/ 1716 w 10674"/>
              <a:gd name="T7" fmla="*/ 36 h 9186"/>
              <a:gd name="T8" fmla="*/ 1319 w 10674"/>
              <a:gd name="T9" fmla="*/ 151 h 9186"/>
              <a:gd name="T10" fmla="*/ 1356 w 10674"/>
              <a:gd name="T11" fmla="*/ 4990 h 9186"/>
              <a:gd name="T12" fmla="*/ 1937 w 10674"/>
              <a:gd name="T13" fmla="*/ 4988 h 9186"/>
              <a:gd name="T14" fmla="*/ 1936 w 10674"/>
              <a:gd name="T15" fmla="*/ 4406 h 9186"/>
              <a:gd name="T16" fmla="*/ 1165 w 10674"/>
              <a:gd name="T17" fmla="*/ 2551 h 9186"/>
              <a:gd name="T18" fmla="*/ 7301 w 10674"/>
              <a:gd name="T19" fmla="*/ 993 h 9186"/>
              <a:gd name="T20" fmla="*/ 7290 w 10674"/>
              <a:gd name="T21" fmla="*/ 1574 h 9186"/>
              <a:gd name="T22" fmla="*/ 7265 w 10674"/>
              <a:gd name="T23" fmla="*/ 3553 h 9186"/>
              <a:gd name="T24" fmla="*/ 7150 w 10674"/>
              <a:gd name="T25" fmla="*/ 3953 h 9186"/>
              <a:gd name="T26" fmla="*/ 7442 w 10674"/>
              <a:gd name="T27" fmla="*/ 4250 h 9186"/>
              <a:gd name="T28" fmla="*/ 7844 w 10674"/>
              <a:gd name="T29" fmla="*/ 4138 h 9186"/>
              <a:gd name="T30" fmla="*/ 7884 w 10674"/>
              <a:gd name="T31" fmla="*/ 1006 h 9186"/>
              <a:gd name="T32" fmla="*/ 7595 w 10674"/>
              <a:gd name="T33" fmla="*/ 880 h 9186"/>
              <a:gd name="T34" fmla="*/ 7301 w 10674"/>
              <a:gd name="T35" fmla="*/ 993 h 9186"/>
              <a:gd name="T36" fmla="*/ 7301 w 10674"/>
              <a:gd name="T37" fmla="*/ 993 h 9186"/>
              <a:gd name="T38" fmla="*/ 9357 w 10674"/>
              <a:gd name="T39" fmla="*/ 151 h 9186"/>
              <a:gd name="T40" fmla="*/ 8960 w 10674"/>
              <a:gd name="T41" fmla="*/ 36 h 9186"/>
              <a:gd name="T42" fmla="*/ 8664 w 10674"/>
              <a:gd name="T43" fmla="*/ 325 h 9186"/>
              <a:gd name="T44" fmla="*/ 8769 w 10674"/>
              <a:gd name="T45" fmla="*/ 725 h 9186"/>
              <a:gd name="T46" fmla="*/ 8740 w 10674"/>
              <a:gd name="T47" fmla="*/ 4404 h 9186"/>
              <a:gd name="T48" fmla="*/ 8739 w 10674"/>
              <a:gd name="T49" fmla="*/ 4986 h 9186"/>
              <a:gd name="T50" fmla="*/ 9321 w 10674"/>
              <a:gd name="T51" fmla="*/ 4987 h 9186"/>
              <a:gd name="T52" fmla="*/ 9357 w 10674"/>
              <a:gd name="T53" fmla="*/ 151 h 9186"/>
              <a:gd name="T54" fmla="*/ 3415 w 10674"/>
              <a:gd name="T55" fmla="*/ 4136 h 9186"/>
              <a:gd name="T56" fmla="*/ 3412 w 10674"/>
              <a:gd name="T57" fmla="*/ 3555 h 9186"/>
              <a:gd name="T58" fmla="*/ 3387 w 10674"/>
              <a:gd name="T59" fmla="*/ 1576 h 9186"/>
              <a:gd name="T60" fmla="*/ 3376 w 10674"/>
              <a:gd name="T61" fmla="*/ 995 h 9186"/>
              <a:gd name="T62" fmla="*/ 2795 w 10674"/>
              <a:gd name="T63" fmla="*/ 1006 h 9186"/>
              <a:gd name="T64" fmla="*/ 2835 w 10674"/>
              <a:gd name="T65" fmla="*/ 4138 h 9186"/>
              <a:gd name="T66" fmla="*/ 3415 w 10674"/>
              <a:gd name="T67" fmla="*/ 4136 h 9186"/>
              <a:gd name="T68" fmla="*/ 5940 w 10674"/>
              <a:gd name="T69" fmla="*/ 3511 h 9186"/>
              <a:gd name="T70" fmla="*/ 6381 w 10674"/>
              <a:gd name="T71" fmla="*/ 2283 h 9186"/>
              <a:gd name="T72" fmla="*/ 5336 w 10674"/>
              <a:gd name="T73" fmla="*/ 1502 h 9186"/>
              <a:gd name="T74" fmla="*/ 4282 w 10674"/>
              <a:gd name="T75" fmla="*/ 2272 h 9186"/>
              <a:gd name="T76" fmla="*/ 4711 w 10674"/>
              <a:gd name="T77" fmla="*/ 3505 h 9186"/>
              <a:gd name="T78" fmla="*/ 2864 w 10674"/>
              <a:gd name="T79" fmla="*/ 8581 h 9186"/>
              <a:gd name="T80" fmla="*/ 3110 w 10674"/>
              <a:gd name="T81" fmla="*/ 9108 h 9186"/>
              <a:gd name="T82" fmla="*/ 3637 w 10674"/>
              <a:gd name="T83" fmla="*/ 8862 h 9186"/>
              <a:gd name="T84" fmla="*/ 4029 w 10674"/>
              <a:gd name="T85" fmla="*/ 7788 h 9186"/>
              <a:gd name="T86" fmla="*/ 6621 w 10674"/>
              <a:gd name="T87" fmla="*/ 7788 h 9186"/>
              <a:gd name="T88" fmla="*/ 7021 w 10674"/>
              <a:gd name="T89" fmla="*/ 8888 h 9186"/>
              <a:gd name="T90" fmla="*/ 7497 w 10674"/>
              <a:gd name="T91" fmla="*/ 9111 h 9186"/>
              <a:gd name="T92" fmla="*/ 7572 w 10674"/>
              <a:gd name="T93" fmla="*/ 9083 h 9186"/>
              <a:gd name="T94" fmla="*/ 7795 w 10674"/>
              <a:gd name="T95" fmla="*/ 8607 h 9186"/>
              <a:gd name="T96" fmla="*/ 5940 w 10674"/>
              <a:gd name="T97" fmla="*/ 3511 h 9186"/>
              <a:gd name="T98" fmla="*/ 5324 w 10674"/>
              <a:gd name="T99" fmla="*/ 4226 h 9186"/>
              <a:gd name="T100" fmla="*/ 5821 w 10674"/>
              <a:gd name="T101" fmla="*/ 5593 h 9186"/>
              <a:gd name="T102" fmla="*/ 4826 w 10674"/>
              <a:gd name="T103" fmla="*/ 5593 h 9186"/>
              <a:gd name="T104" fmla="*/ 5324 w 10674"/>
              <a:gd name="T105" fmla="*/ 4226 h 9186"/>
              <a:gd name="T106" fmla="*/ 4293 w 10674"/>
              <a:gd name="T107" fmla="*/ 7056 h 9186"/>
              <a:gd name="T108" fmla="*/ 4560 w 10674"/>
              <a:gd name="T109" fmla="*/ 6325 h 9186"/>
              <a:gd name="T110" fmla="*/ 6087 w 10674"/>
              <a:gd name="T111" fmla="*/ 6325 h 9186"/>
              <a:gd name="T112" fmla="*/ 6353 w 10674"/>
              <a:gd name="T113" fmla="*/ 7056 h 9186"/>
              <a:gd name="T114" fmla="*/ 4293 w 10674"/>
              <a:gd name="T115" fmla="*/ 7056 h 9186"/>
              <a:gd name="T116" fmla="*/ 4293 w 10674"/>
              <a:gd name="T117" fmla="*/ 7056 h 9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74" h="9186">
                <a:moveTo>
                  <a:pt x="1165" y="2551"/>
                </a:moveTo>
                <a:cubicBezTo>
                  <a:pt x="1164" y="1868"/>
                  <a:pt x="1430" y="1212"/>
                  <a:pt x="1907" y="725"/>
                </a:cubicBezTo>
                <a:cubicBezTo>
                  <a:pt x="2012" y="620"/>
                  <a:pt x="2052" y="467"/>
                  <a:pt x="2012" y="325"/>
                </a:cubicBezTo>
                <a:cubicBezTo>
                  <a:pt x="1972" y="182"/>
                  <a:pt x="1860" y="72"/>
                  <a:pt x="1716" y="36"/>
                </a:cubicBezTo>
                <a:cubicBezTo>
                  <a:pt x="1572" y="0"/>
                  <a:pt x="1421" y="43"/>
                  <a:pt x="1319" y="151"/>
                </a:cubicBezTo>
                <a:cubicBezTo>
                  <a:pt x="0" y="1501"/>
                  <a:pt x="17" y="3661"/>
                  <a:pt x="1356" y="4990"/>
                </a:cubicBezTo>
                <a:cubicBezTo>
                  <a:pt x="1517" y="5150"/>
                  <a:pt x="1777" y="5150"/>
                  <a:pt x="1937" y="4988"/>
                </a:cubicBezTo>
                <a:cubicBezTo>
                  <a:pt x="2097" y="4827"/>
                  <a:pt x="2097" y="4567"/>
                  <a:pt x="1936" y="4406"/>
                </a:cubicBezTo>
                <a:cubicBezTo>
                  <a:pt x="1441" y="3916"/>
                  <a:pt x="1164" y="3248"/>
                  <a:pt x="1165" y="2551"/>
                </a:cubicBezTo>
                <a:close/>
                <a:moveTo>
                  <a:pt x="7301" y="993"/>
                </a:moveTo>
                <a:cubicBezTo>
                  <a:pt x="7137" y="1151"/>
                  <a:pt x="7132" y="1411"/>
                  <a:pt x="7290" y="1574"/>
                </a:cubicBezTo>
                <a:cubicBezTo>
                  <a:pt x="7824" y="2131"/>
                  <a:pt x="7812" y="3011"/>
                  <a:pt x="7265" y="3553"/>
                </a:cubicBezTo>
                <a:cubicBezTo>
                  <a:pt x="7157" y="3656"/>
                  <a:pt x="7112" y="3810"/>
                  <a:pt x="7150" y="3953"/>
                </a:cubicBezTo>
                <a:cubicBezTo>
                  <a:pt x="7186" y="4097"/>
                  <a:pt x="7298" y="4211"/>
                  <a:pt x="7442" y="4250"/>
                </a:cubicBezTo>
                <a:cubicBezTo>
                  <a:pt x="7586" y="4288"/>
                  <a:pt x="7740" y="4246"/>
                  <a:pt x="7844" y="4138"/>
                </a:cubicBezTo>
                <a:cubicBezTo>
                  <a:pt x="8710" y="3281"/>
                  <a:pt x="8728" y="1886"/>
                  <a:pt x="7884" y="1006"/>
                </a:cubicBezTo>
                <a:cubicBezTo>
                  <a:pt x="7809" y="927"/>
                  <a:pt x="7705" y="882"/>
                  <a:pt x="7595" y="880"/>
                </a:cubicBezTo>
                <a:cubicBezTo>
                  <a:pt x="7486" y="877"/>
                  <a:pt x="7380" y="918"/>
                  <a:pt x="7301" y="993"/>
                </a:cubicBezTo>
                <a:close/>
                <a:moveTo>
                  <a:pt x="7301" y="993"/>
                </a:moveTo>
                <a:close/>
                <a:moveTo>
                  <a:pt x="9357" y="151"/>
                </a:moveTo>
                <a:cubicBezTo>
                  <a:pt x="9255" y="43"/>
                  <a:pt x="9104" y="0"/>
                  <a:pt x="8960" y="36"/>
                </a:cubicBezTo>
                <a:cubicBezTo>
                  <a:pt x="8816" y="72"/>
                  <a:pt x="8704" y="182"/>
                  <a:pt x="8664" y="325"/>
                </a:cubicBezTo>
                <a:cubicBezTo>
                  <a:pt x="8623" y="467"/>
                  <a:pt x="8664" y="620"/>
                  <a:pt x="8769" y="725"/>
                </a:cubicBezTo>
                <a:cubicBezTo>
                  <a:pt x="9770" y="1751"/>
                  <a:pt x="9757" y="3393"/>
                  <a:pt x="8740" y="4404"/>
                </a:cubicBezTo>
                <a:cubicBezTo>
                  <a:pt x="8579" y="4565"/>
                  <a:pt x="8577" y="4826"/>
                  <a:pt x="8739" y="4986"/>
                </a:cubicBezTo>
                <a:cubicBezTo>
                  <a:pt x="8898" y="5147"/>
                  <a:pt x="9160" y="5148"/>
                  <a:pt x="9321" y="4987"/>
                </a:cubicBezTo>
                <a:cubicBezTo>
                  <a:pt x="10657" y="3660"/>
                  <a:pt x="10674" y="1501"/>
                  <a:pt x="9357" y="151"/>
                </a:cubicBezTo>
                <a:close/>
                <a:moveTo>
                  <a:pt x="3415" y="4136"/>
                </a:moveTo>
                <a:cubicBezTo>
                  <a:pt x="3575" y="3975"/>
                  <a:pt x="3574" y="3713"/>
                  <a:pt x="3412" y="3555"/>
                </a:cubicBezTo>
                <a:cubicBezTo>
                  <a:pt x="2865" y="3013"/>
                  <a:pt x="2854" y="2132"/>
                  <a:pt x="3387" y="1576"/>
                </a:cubicBezTo>
                <a:cubicBezTo>
                  <a:pt x="3545" y="1412"/>
                  <a:pt x="3540" y="1151"/>
                  <a:pt x="3376" y="995"/>
                </a:cubicBezTo>
                <a:cubicBezTo>
                  <a:pt x="3212" y="837"/>
                  <a:pt x="2951" y="842"/>
                  <a:pt x="2795" y="1006"/>
                </a:cubicBezTo>
                <a:cubicBezTo>
                  <a:pt x="1950" y="1886"/>
                  <a:pt x="1969" y="3281"/>
                  <a:pt x="2835" y="4138"/>
                </a:cubicBezTo>
                <a:cubicBezTo>
                  <a:pt x="2994" y="4298"/>
                  <a:pt x="3255" y="4297"/>
                  <a:pt x="3415" y="4136"/>
                </a:cubicBezTo>
                <a:close/>
                <a:moveTo>
                  <a:pt x="5940" y="3511"/>
                </a:moveTo>
                <a:cubicBezTo>
                  <a:pt x="6341" y="3243"/>
                  <a:pt x="6520" y="2745"/>
                  <a:pt x="6381" y="2283"/>
                </a:cubicBezTo>
                <a:cubicBezTo>
                  <a:pt x="6242" y="1822"/>
                  <a:pt x="5818" y="1505"/>
                  <a:pt x="5336" y="1502"/>
                </a:cubicBezTo>
                <a:cubicBezTo>
                  <a:pt x="4853" y="1500"/>
                  <a:pt x="4426" y="1812"/>
                  <a:pt x="4282" y="2272"/>
                </a:cubicBezTo>
                <a:cubicBezTo>
                  <a:pt x="4138" y="2732"/>
                  <a:pt x="4312" y="3232"/>
                  <a:pt x="4711" y="3505"/>
                </a:cubicBezTo>
                <a:lnTo>
                  <a:pt x="2864" y="8581"/>
                </a:lnTo>
                <a:cubicBezTo>
                  <a:pt x="2786" y="8795"/>
                  <a:pt x="2896" y="9030"/>
                  <a:pt x="3110" y="9108"/>
                </a:cubicBezTo>
                <a:cubicBezTo>
                  <a:pt x="3324" y="9186"/>
                  <a:pt x="3559" y="9075"/>
                  <a:pt x="3637" y="8862"/>
                </a:cubicBezTo>
                <a:lnTo>
                  <a:pt x="4029" y="7788"/>
                </a:lnTo>
                <a:lnTo>
                  <a:pt x="6621" y="7788"/>
                </a:lnTo>
                <a:lnTo>
                  <a:pt x="7021" y="8888"/>
                </a:lnTo>
                <a:cubicBezTo>
                  <a:pt x="7092" y="9081"/>
                  <a:pt x="7305" y="9181"/>
                  <a:pt x="7497" y="9111"/>
                </a:cubicBezTo>
                <a:lnTo>
                  <a:pt x="7572" y="9083"/>
                </a:lnTo>
                <a:cubicBezTo>
                  <a:pt x="7765" y="9012"/>
                  <a:pt x="7865" y="8799"/>
                  <a:pt x="7795" y="8607"/>
                </a:cubicBezTo>
                <a:lnTo>
                  <a:pt x="5940" y="3511"/>
                </a:lnTo>
                <a:close/>
                <a:moveTo>
                  <a:pt x="5324" y="4226"/>
                </a:moveTo>
                <a:lnTo>
                  <a:pt x="5821" y="5593"/>
                </a:lnTo>
                <a:lnTo>
                  <a:pt x="4826" y="5593"/>
                </a:lnTo>
                <a:lnTo>
                  <a:pt x="5324" y="4226"/>
                </a:lnTo>
                <a:close/>
                <a:moveTo>
                  <a:pt x="4293" y="7056"/>
                </a:moveTo>
                <a:lnTo>
                  <a:pt x="4560" y="6325"/>
                </a:lnTo>
                <a:lnTo>
                  <a:pt x="6087" y="6325"/>
                </a:lnTo>
                <a:lnTo>
                  <a:pt x="6353" y="7056"/>
                </a:lnTo>
                <a:lnTo>
                  <a:pt x="4293" y="7056"/>
                </a:lnTo>
                <a:close/>
                <a:moveTo>
                  <a:pt x="4293" y="7056"/>
                </a:moveTo>
                <a:close/>
              </a:path>
            </a:pathLst>
          </a:custGeom>
          <a:solidFill>
            <a:srgbClr val="0F7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2" name="cellphone_37378">
            <a:extLst>
              <a:ext uri="{FF2B5EF4-FFF2-40B4-BE49-F238E27FC236}">
                <a16:creationId xmlns:a16="http://schemas.microsoft.com/office/drawing/2014/main" id="{5C96473E-3C44-47ED-99E9-690E28704F1E}"/>
              </a:ext>
            </a:extLst>
          </p:cNvPr>
          <p:cNvSpPr/>
          <p:nvPr/>
        </p:nvSpPr>
        <p:spPr>
          <a:xfrm>
            <a:off x="8504221" y="3959670"/>
            <a:ext cx="133608" cy="254232"/>
          </a:xfrm>
          <a:custGeom>
            <a:avLst/>
            <a:gdLst>
              <a:gd name="T0" fmla="*/ 4010 w 4354"/>
              <a:gd name="T1" fmla="*/ 0 h 7635"/>
              <a:gd name="T2" fmla="*/ 345 w 4354"/>
              <a:gd name="T3" fmla="*/ 0 h 7635"/>
              <a:gd name="T4" fmla="*/ 0 w 4354"/>
              <a:gd name="T5" fmla="*/ 344 h 7635"/>
              <a:gd name="T6" fmla="*/ 0 w 4354"/>
              <a:gd name="T7" fmla="*/ 7290 h 7635"/>
              <a:gd name="T8" fmla="*/ 345 w 4354"/>
              <a:gd name="T9" fmla="*/ 7635 h 7635"/>
              <a:gd name="T10" fmla="*/ 4010 w 4354"/>
              <a:gd name="T11" fmla="*/ 7635 h 7635"/>
              <a:gd name="T12" fmla="*/ 4354 w 4354"/>
              <a:gd name="T13" fmla="*/ 7290 h 7635"/>
              <a:gd name="T14" fmla="*/ 4354 w 4354"/>
              <a:gd name="T15" fmla="*/ 344 h 7635"/>
              <a:gd name="T16" fmla="*/ 4010 w 4354"/>
              <a:gd name="T17" fmla="*/ 0 h 7635"/>
              <a:gd name="T18" fmla="*/ 2660 w 4354"/>
              <a:gd name="T19" fmla="*/ 7270 h 7635"/>
              <a:gd name="T20" fmla="*/ 2613 w 4354"/>
              <a:gd name="T21" fmla="*/ 7316 h 7635"/>
              <a:gd name="T22" fmla="*/ 1741 w 4354"/>
              <a:gd name="T23" fmla="*/ 7316 h 7635"/>
              <a:gd name="T24" fmla="*/ 1694 w 4354"/>
              <a:gd name="T25" fmla="*/ 7270 h 7635"/>
              <a:gd name="T26" fmla="*/ 1694 w 4354"/>
              <a:gd name="T27" fmla="*/ 7037 h 7635"/>
              <a:gd name="T28" fmla="*/ 1741 w 4354"/>
              <a:gd name="T29" fmla="*/ 6990 h 7635"/>
              <a:gd name="T30" fmla="*/ 2613 w 4354"/>
              <a:gd name="T31" fmla="*/ 6990 h 7635"/>
              <a:gd name="T32" fmla="*/ 2660 w 4354"/>
              <a:gd name="T33" fmla="*/ 7037 h 7635"/>
              <a:gd name="T34" fmla="*/ 2660 w 4354"/>
              <a:gd name="T35" fmla="*/ 7270 h 7635"/>
              <a:gd name="T36" fmla="*/ 3965 w 4354"/>
              <a:gd name="T37" fmla="*/ 6785 h 7635"/>
              <a:gd name="T38" fmla="*/ 3918 w 4354"/>
              <a:gd name="T39" fmla="*/ 6832 h 7635"/>
              <a:gd name="T40" fmla="*/ 437 w 4354"/>
              <a:gd name="T41" fmla="*/ 6832 h 7635"/>
              <a:gd name="T42" fmla="*/ 390 w 4354"/>
              <a:gd name="T43" fmla="*/ 6785 h 7635"/>
              <a:gd name="T44" fmla="*/ 390 w 4354"/>
              <a:gd name="T45" fmla="*/ 739 h 7635"/>
              <a:gd name="T46" fmla="*/ 437 w 4354"/>
              <a:gd name="T47" fmla="*/ 692 h 7635"/>
              <a:gd name="T48" fmla="*/ 3918 w 4354"/>
              <a:gd name="T49" fmla="*/ 692 h 7635"/>
              <a:gd name="T50" fmla="*/ 3965 w 4354"/>
              <a:gd name="T51" fmla="*/ 739 h 7635"/>
              <a:gd name="T52" fmla="*/ 3965 w 4354"/>
              <a:gd name="T53" fmla="*/ 6785 h 7635"/>
              <a:gd name="T54" fmla="*/ 3965 w 4354"/>
              <a:gd name="T55" fmla="*/ 6785 h 7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54" h="7635">
                <a:moveTo>
                  <a:pt x="4010" y="0"/>
                </a:moveTo>
                <a:lnTo>
                  <a:pt x="345" y="0"/>
                </a:lnTo>
                <a:cubicBezTo>
                  <a:pt x="155" y="0"/>
                  <a:pt x="0" y="154"/>
                  <a:pt x="0" y="344"/>
                </a:cubicBezTo>
                <a:lnTo>
                  <a:pt x="0" y="7290"/>
                </a:lnTo>
                <a:cubicBezTo>
                  <a:pt x="0" y="7480"/>
                  <a:pt x="155" y="7635"/>
                  <a:pt x="345" y="7635"/>
                </a:cubicBezTo>
                <a:lnTo>
                  <a:pt x="4010" y="7635"/>
                </a:lnTo>
                <a:cubicBezTo>
                  <a:pt x="4200" y="7635"/>
                  <a:pt x="4354" y="7480"/>
                  <a:pt x="4354" y="7290"/>
                </a:cubicBezTo>
                <a:lnTo>
                  <a:pt x="4354" y="344"/>
                </a:lnTo>
                <a:cubicBezTo>
                  <a:pt x="4354" y="155"/>
                  <a:pt x="4200" y="0"/>
                  <a:pt x="4010" y="0"/>
                </a:cubicBezTo>
                <a:close/>
                <a:moveTo>
                  <a:pt x="2660" y="7270"/>
                </a:moveTo>
                <a:cubicBezTo>
                  <a:pt x="2660" y="7296"/>
                  <a:pt x="2639" y="7316"/>
                  <a:pt x="2613" y="7316"/>
                </a:cubicBezTo>
                <a:lnTo>
                  <a:pt x="1741" y="7316"/>
                </a:lnTo>
                <a:cubicBezTo>
                  <a:pt x="1715" y="7316"/>
                  <a:pt x="1694" y="7295"/>
                  <a:pt x="1694" y="7270"/>
                </a:cubicBezTo>
                <a:lnTo>
                  <a:pt x="1694" y="7037"/>
                </a:lnTo>
                <a:cubicBezTo>
                  <a:pt x="1694" y="7011"/>
                  <a:pt x="1715" y="6990"/>
                  <a:pt x="1741" y="6990"/>
                </a:cubicBezTo>
                <a:lnTo>
                  <a:pt x="2613" y="6990"/>
                </a:lnTo>
                <a:cubicBezTo>
                  <a:pt x="2639" y="6990"/>
                  <a:pt x="2660" y="7011"/>
                  <a:pt x="2660" y="7037"/>
                </a:cubicBezTo>
                <a:lnTo>
                  <a:pt x="2660" y="7270"/>
                </a:lnTo>
                <a:close/>
                <a:moveTo>
                  <a:pt x="3965" y="6785"/>
                </a:moveTo>
                <a:cubicBezTo>
                  <a:pt x="3965" y="6811"/>
                  <a:pt x="3944" y="6832"/>
                  <a:pt x="3918" y="6832"/>
                </a:cubicBezTo>
                <a:lnTo>
                  <a:pt x="437" y="6832"/>
                </a:lnTo>
                <a:cubicBezTo>
                  <a:pt x="411" y="6832"/>
                  <a:pt x="390" y="6811"/>
                  <a:pt x="390" y="6785"/>
                </a:cubicBezTo>
                <a:lnTo>
                  <a:pt x="390" y="739"/>
                </a:lnTo>
                <a:cubicBezTo>
                  <a:pt x="390" y="713"/>
                  <a:pt x="411" y="692"/>
                  <a:pt x="437" y="692"/>
                </a:cubicBezTo>
                <a:lnTo>
                  <a:pt x="3918" y="692"/>
                </a:lnTo>
                <a:cubicBezTo>
                  <a:pt x="3944" y="692"/>
                  <a:pt x="3965" y="713"/>
                  <a:pt x="3965" y="739"/>
                </a:cubicBezTo>
                <a:lnTo>
                  <a:pt x="3965" y="6785"/>
                </a:lnTo>
                <a:lnTo>
                  <a:pt x="3965" y="6785"/>
                </a:lnTo>
                <a:close/>
              </a:path>
            </a:pathLst>
          </a:custGeom>
          <a:solidFill>
            <a:srgbClr val="0F7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3" name="iconfont-11253-5321794">
            <a:extLst>
              <a:ext uri="{FF2B5EF4-FFF2-40B4-BE49-F238E27FC236}">
                <a16:creationId xmlns:a16="http://schemas.microsoft.com/office/drawing/2014/main" id="{49FE9994-017C-4F9F-A923-C18F274D7D07}"/>
              </a:ext>
            </a:extLst>
          </p:cNvPr>
          <p:cNvSpPr/>
          <p:nvPr/>
        </p:nvSpPr>
        <p:spPr>
          <a:xfrm>
            <a:off x="9192812" y="3925055"/>
            <a:ext cx="240876" cy="301341"/>
          </a:xfrm>
          <a:custGeom>
            <a:avLst/>
            <a:gdLst>
              <a:gd name="T0" fmla="*/ 1165 w 10674"/>
              <a:gd name="T1" fmla="*/ 2551 h 9186"/>
              <a:gd name="T2" fmla="*/ 1907 w 10674"/>
              <a:gd name="T3" fmla="*/ 725 h 9186"/>
              <a:gd name="T4" fmla="*/ 2012 w 10674"/>
              <a:gd name="T5" fmla="*/ 325 h 9186"/>
              <a:gd name="T6" fmla="*/ 1716 w 10674"/>
              <a:gd name="T7" fmla="*/ 36 h 9186"/>
              <a:gd name="T8" fmla="*/ 1319 w 10674"/>
              <a:gd name="T9" fmla="*/ 151 h 9186"/>
              <a:gd name="T10" fmla="*/ 1356 w 10674"/>
              <a:gd name="T11" fmla="*/ 4990 h 9186"/>
              <a:gd name="T12" fmla="*/ 1937 w 10674"/>
              <a:gd name="T13" fmla="*/ 4988 h 9186"/>
              <a:gd name="T14" fmla="*/ 1936 w 10674"/>
              <a:gd name="T15" fmla="*/ 4406 h 9186"/>
              <a:gd name="T16" fmla="*/ 1165 w 10674"/>
              <a:gd name="T17" fmla="*/ 2551 h 9186"/>
              <a:gd name="T18" fmla="*/ 7301 w 10674"/>
              <a:gd name="T19" fmla="*/ 993 h 9186"/>
              <a:gd name="T20" fmla="*/ 7290 w 10674"/>
              <a:gd name="T21" fmla="*/ 1574 h 9186"/>
              <a:gd name="T22" fmla="*/ 7265 w 10674"/>
              <a:gd name="T23" fmla="*/ 3553 h 9186"/>
              <a:gd name="T24" fmla="*/ 7150 w 10674"/>
              <a:gd name="T25" fmla="*/ 3953 h 9186"/>
              <a:gd name="T26" fmla="*/ 7442 w 10674"/>
              <a:gd name="T27" fmla="*/ 4250 h 9186"/>
              <a:gd name="T28" fmla="*/ 7844 w 10674"/>
              <a:gd name="T29" fmla="*/ 4138 h 9186"/>
              <a:gd name="T30" fmla="*/ 7884 w 10674"/>
              <a:gd name="T31" fmla="*/ 1006 h 9186"/>
              <a:gd name="T32" fmla="*/ 7595 w 10674"/>
              <a:gd name="T33" fmla="*/ 880 h 9186"/>
              <a:gd name="T34" fmla="*/ 7301 w 10674"/>
              <a:gd name="T35" fmla="*/ 993 h 9186"/>
              <a:gd name="T36" fmla="*/ 7301 w 10674"/>
              <a:gd name="T37" fmla="*/ 993 h 9186"/>
              <a:gd name="T38" fmla="*/ 9357 w 10674"/>
              <a:gd name="T39" fmla="*/ 151 h 9186"/>
              <a:gd name="T40" fmla="*/ 8960 w 10674"/>
              <a:gd name="T41" fmla="*/ 36 h 9186"/>
              <a:gd name="T42" fmla="*/ 8664 w 10674"/>
              <a:gd name="T43" fmla="*/ 325 h 9186"/>
              <a:gd name="T44" fmla="*/ 8769 w 10674"/>
              <a:gd name="T45" fmla="*/ 725 h 9186"/>
              <a:gd name="T46" fmla="*/ 8740 w 10674"/>
              <a:gd name="T47" fmla="*/ 4404 h 9186"/>
              <a:gd name="T48" fmla="*/ 8739 w 10674"/>
              <a:gd name="T49" fmla="*/ 4986 h 9186"/>
              <a:gd name="T50" fmla="*/ 9321 w 10674"/>
              <a:gd name="T51" fmla="*/ 4987 h 9186"/>
              <a:gd name="T52" fmla="*/ 9357 w 10674"/>
              <a:gd name="T53" fmla="*/ 151 h 9186"/>
              <a:gd name="T54" fmla="*/ 3415 w 10674"/>
              <a:gd name="T55" fmla="*/ 4136 h 9186"/>
              <a:gd name="T56" fmla="*/ 3412 w 10674"/>
              <a:gd name="T57" fmla="*/ 3555 h 9186"/>
              <a:gd name="T58" fmla="*/ 3387 w 10674"/>
              <a:gd name="T59" fmla="*/ 1576 h 9186"/>
              <a:gd name="T60" fmla="*/ 3376 w 10674"/>
              <a:gd name="T61" fmla="*/ 995 h 9186"/>
              <a:gd name="T62" fmla="*/ 2795 w 10674"/>
              <a:gd name="T63" fmla="*/ 1006 h 9186"/>
              <a:gd name="T64" fmla="*/ 2835 w 10674"/>
              <a:gd name="T65" fmla="*/ 4138 h 9186"/>
              <a:gd name="T66" fmla="*/ 3415 w 10674"/>
              <a:gd name="T67" fmla="*/ 4136 h 9186"/>
              <a:gd name="T68" fmla="*/ 5940 w 10674"/>
              <a:gd name="T69" fmla="*/ 3511 h 9186"/>
              <a:gd name="T70" fmla="*/ 6381 w 10674"/>
              <a:gd name="T71" fmla="*/ 2283 h 9186"/>
              <a:gd name="T72" fmla="*/ 5336 w 10674"/>
              <a:gd name="T73" fmla="*/ 1502 h 9186"/>
              <a:gd name="T74" fmla="*/ 4282 w 10674"/>
              <a:gd name="T75" fmla="*/ 2272 h 9186"/>
              <a:gd name="T76" fmla="*/ 4711 w 10674"/>
              <a:gd name="T77" fmla="*/ 3505 h 9186"/>
              <a:gd name="T78" fmla="*/ 2864 w 10674"/>
              <a:gd name="T79" fmla="*/ 8581 h 9186"/>
              <a:gd name="T80" fmla="*/ 3110 w 10674"/>
              <a:gd name="T81" fmla="*/ 9108 h 9186"/>
              <a:gd name="T82" fmla="*/ 3637 w 10674"/>
              <a:gd name="T83" fmla="*/ 8862 h 9186"/>
              <a:gd name="T84" fmla="*/ 4029 w 10674"/>
              <a:gd name="T85" fmla="*/ 7788 h 9186"/>
              <a:gd name="T86" fmla="*/ 6621 w 10674"/>
              <a:gd name="T87" fmla="*/ 7788 h 9186"/>
              <a:gd name="T88" fmla="*/ 7021 w 10674"/>
              <a:gd name="T89" fmla="*/ 8888 h 9186"/>
              <a:gd name="T90" fmla="*/ 7497 w 10674"/>
              <a:gd name="T91" fmla="*/ 9111 h 9186"/>
              <a:gd name="T92" fmla="*/ 7572 w 10674"/>
              <a:gd name="T93" fmla="*/ 9083 h 9186"/>
              <a:gd name="T94" fmla="*/ 7795 w 10674"/>
              <a:gd name="T95" fmla="*/ 8607 h 9186"/>
              <a:gd name="T96" fmla="*/ 5940 w 10674"/>
              <a:gd name="T97" fmla="*/ 3511 h 9186"/>
              <a:gd name="T98" fmla="*/ 5324 w 10674"/>
              <a:gd name="T99" fmla="*/ 4226 h 9186"/>
              <a:gd name="T100" fmla="*/ 5821 w 10674"/>
              <a:gd name="T101" fmla="*/ 5593 h 9186"/>
              <a:gd name="T102" fmla="*/ 4826 w 10674"/>
              <a:gd name="T103" fmla="*/ 5593 h 9186"/>
              <a:gd name="T104" fmla="*/ 5324 w 10674"/>
              <a:gd name="T105" fmla="*/ 4226 h 9186"/>
              <a:gd name="T106" fmla="*/ 4293 w 10674"/>
              <a:gd name="T107" fmla="*/ 7056 h 9186"/>
              <a:gd name="T108" fmla="*/ 4560 w 10674"/>
              <a:gd name="T109" fmla="*/ 6325 h 9186"/>
              <a:gd name="T110" fmla="*/ 6087 w 10674"/>
              <a:gd name="T111" fmla="*/ 6325 h 9186"/>
              <a:gd name="T112" fmla="*/ 6353 w 10674"/>
              <a:gd name="T113" fmla="*/ 7056 h 9186"/>
              <a:gd name="T114" fmla="*/ 4293 w 10674"/>
              <a:gd name="T115" fmla="*/ 7056 h 9186"/>
              <a:gd name="T116" fmla="*/ 4293 w 10674"/>
              <a:gd name="T117" fmla="*/ 7056 h 9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74" h="9186">
                <a:moveTo>
                  <a:pt x="1165" y="2551"/>
                </a:moveTo>
                <a:cubicBezTo>
                  <a:pt x="1164" y="1868"/>
                  <a:pt x="1430" y="1212"/>
                  <a:pt x="1907" y="725"/>
                </a:cubicBezTo>
                <a:cubicBezTo>
                  <a:pt x="2012" y="620"/>
                  <a:pt x="2052" y="467"/>
                  <a:pt x="2012" y="325"/>
                </a:cubicBezTo>
                <a:cubicBezTo>
                  <a:pt x="1972" y="182"/>
                  <a:pt x="1860" y="72"/>
                  <a:pt x="1716" y="36"/>
                </a:cubicBezTo>
                <a:cubicBezTo>
                  <a:pt x="1572" y="0"/>
                  <a:pt x="1421" y="43"/>
                  <a:pt x="1319" y="151"/>
                </a:cubicBezTo>
                <a:cubicBezTo>
                  <a:pt x="0" y="1501"/>
                  <a:pt x="17" y="3661"/>
                  <a:pt x="1356" y="4990"/>
                </a:cubicBezTo>
                <a:cubicBezTo>
                  <a:pt x="1517" y="5150"/>
                  <a:pt x="1777" y="5150"/>
                  <a:pt x="1937" y="4988"/>
                </a:cubicBezTo>
                <a:cubicBezTo>
                  <a:pt x="2097" y="4827"/>
                  <a:pt x="2097" y="4567"/>
                  <a:pt x="1936" y="4406"/>
                </a:cubicBezTo>
                <a:cubicBezTo>
                  <a:pt x="1441" y="3916"/>
                  <a:pt x="1164" y="3248"/>
                  <a:pt x="1165" y="2551"/>
                </a:cubicBezTo>
                <a:close/>
                <a:moveTo>
                  <a:pt x="7301" y="993"/>
                </a:moveTo>
                <a:cubicBezTo>
                  <a:pt x="7137" y="1151"/>
                  <a:pt x="7132" y="1411"/>
                  <a:pt x="7290" y="1574"/>
                </a:cubicBezTo>
                <a:cubicBezTo>
                  <a:pt x="7824" y="2131"/>
                  <a:pt x="7812" y="3011"/>
                  <a:pt x="7265" y="3553"/>
                </a:cubicBezTo>
                <a:cubicBezTo>
                  <a:pt x="7157" y="3656"/>
                  <a:pt x="7112" y="3810"/>
                  <a:pt x="7150" y="3953"/>
                </a:cubicBezTo>
                <a:cubicBezTo>
                  <a:pt x="7186" y="4097"/>
                  <a:pt x="7298" y="4211"/>
                  <a:pt x="7442" y="4250"/>
                </a:cubicBezTo>
                <a:cubicBezTo>
                  <a:pt x="7586" y="4288"/>
                  <a:pt x="7740" y="4246"/>
                  <a:pt x="7844" y="4138"/>
                </a:cubicBezTo>
                <a:cubicBezTo>
                  <a:pt x="8710" y="3281"/>
                  <a:pt x="8728" y="1886"/>
                  <a:pt x="7884" y="1006"/>
                </a:cubicBezTo>
                <a:cubicBezTo>
                  <a:pt x="7809" y="927"/>
                  <a:pt x="7705" y="882"/>
                  <a:pt x="7595" y="880"/>
                </a:cubicBezTo>
                <a:cubicBezTo>
                  <a:pt x="7486" y="877"/>
                  <a:pt x="7380" y="918"/>
                  <a:pt x="7301" y="993"/>
                </a:cubicBezTo>
                <a:close/>
                <a:moveTo>
                  <a:pt x="7301" y="993"/>
                </a:moveTo>
                <a:close/>
                <a:moveTo>
                  <a:pt x="9357" y="151"/>
                </a:moveTo>
                <a:cubicBezTo>
                  <a:pt x="9255" y="43"/>
                  <a:pt x="9104" y="0"/>
                  <a:pt x="8960" y="36"/>
                </a:cubicBezTo>
                <a:cubicBezTo>
                  <a:pt x="8816" y="72"/>
                  <a:pt x="8704" y="182"/>
                  <a:pt x="8664" y="325"/>
                </a:cubicBezTo>
                <a:cubicBezTo>
                  <a:pt x="8623" y="467"/>
                  <a:pt x="8664" y="620"/>
                  <a:pt x="8769" y="725"/>
                </a:cubicBezTo>
                <a:cubicBezTo>
                  <a:pt x="9770" y="1751"/>
                  <a:pt x="9757" y="3393"/>
                  <a:pt x="8740" y="4404"/>
                </a:cubicBezTo>
                <a:cubicBezTo>
                  <a:pt x="8579" y="4565"/>
                  <a:pt x="8577" y="4826"/>
                  <a:pt x="8739" y="4986"/>
                </a:cubicBezTo>
                <a:cubicBezTo>
                  <a:pt x="8898" y="5147"/>
                  <a:pt x="9160" y="5148"/>
                  <a:pt x="9321" y="4987"/>
                </a:cubicBezTo>
                <a:cubicBezTo>
                  <a:pt x="10657" y="3660"/>
                  <a:pt x="10674" y="1501"/>
                  <a:pt x="9357" y="151"/>
                </a:cubicBezTo>
                <a:close/>
                <a:moveTo>
                  <a:pt x="3415" y="4136"/>
                </a:moveTo>
                <a:cubicBezTo>
                  <a:pt x="3575" y="3975"/>
                  <a:pt x="3574" y="3713"/>
                  <a:pt x="3412" y="3555"/>
                </a:cubicBezTo>
                <a:cubicBezTo>
                  <a:pt x="2865" y="3013"/>
                  <a:pt x="2854" y="2132"/>
                  <a:pt x="3387" y="1576"/>
                </a:cubicBezTo>
                <a:cubicBezTo>
                  <a:pt x="3545" y="1412"/>
                  <a:pt x="3540" y="1151"/>
                  <a:pt x="3376" y="995"/>
                </a:cubicBezTo>
                <a:cubicBezTo>
                  <a:pt x="3212" y="837"/>
                  <a:pt x="2951" y="842"/>
                  <a:pt x="2795" y="1006"/>
                </a:cubicBezTo>
                <a:cubicBezTo>
                  <a:pt x="1950" y="1886"/>
                  <a:pt x="1969" y="3281"/>
                  <a:pt x="2835" y="4138"/>
                </a:cubicBezTo>
                <a:cubicBezTo>
                  <a:pt x="2994" y="4298"/>
                  <a:pt x="3255" y="4297"/>
                  <a:pt x="3415" y="4136"/>
                </a:cubicBezTo>
                <a:close/>
                <a:moveTo>
                  <a:pt x="5940" y="3511"/>
                </a:moveTo>
                <a:cubicBezTo>
                  <a:pt x="6341" y="3243"/>
                  <a:pt x="6520" y="2745"/>
                  <a:pt x="6381" y="2283"/>
                </a:cubicBezTo>
                <a:cubicBezTo>
                  <a:pt x="6242" y="1822"/>
                  <a:pt x="5818" y="1505"/>
                  <a:pt x="5336" y="1502"/>
                </a:cubicBezTo>
                <a:cubicBezTo>
                  <a:pt x="4853" y="1500"/>
                  <a:pt x="4426" y="1812"/>
                  <a:pt x="4282" y="2272"/>
                </a:cubicBezTo>
                <a:cubicBezTo>
                  <a:pt x="4138" y="2732"/>
                  <a:pt x="4312" y="3232"/>
                  <a:pt x="4711" y="3505"/>
                </a:cubicBezTo>
                <a:lnTo>
                  <a:pt x="2864" y="8581"/>
                </a:lnTo>
                <a:cubicBezTo>
                  <a:pt x="2786" y="8795"/>
                  <a:pt x="2896" y="9030"/>
                  <a:pt x="3110" y="9108"/>
                </a:cubicBezTo>
                <a:cubicBezTo>
                  <a:pt x="3324" y="9186"/>
                  <a:pt x="3559" y="9075"/>
                  <a:pt x="3637" y="8862"/>
                </a:cubicBezTo>
                <a:lnTo>
                  <a:pt x="4029" y="7788"/>
                </a:lnTo>
                <a:lnTo>
                  <a:pt x="6621" y="7788"/>
                </a:lnTo>
                <a:lnTo>
                  <a:pt x="7021" y="8888"/>
                </a:lnTo>
                <a:cubicBezTo>
                  <a:pt x="7092" y="9081"/>
                  <a:pt x="7305" y="9181"/>
                  <a:pt x="7497" y="9111"/>
                </a:cubicBezTo>
                <a:lnTo>
                  <a:pt x="7572" y="9083"/>
                </a:lnTo>
                <a:cubicBezTo>
                  <a:pt x="7765" y="9012"/>
                  <a:pt x="7865" y="8799"/>
                  <a:pt x="7795" y="8607"/>
                </a:cubicBezTo>
                <a:lnTo>
                  <a:pt x="5940" y="3511"/>
                </a:lnTo>
                <a:close/>
                <a:moveTo>
                  <a:pt x="5324" y="4226"/>
                </a:moveTo>
                <a:lnTo>
                  <a:pt x="5821" y="5593"/>
                </a:lnTo>
                <a:lnTo>
                  <a:pt x="4826" y="5593"/>
                </a:lnTo>
                <a:lnTo>
                  <a:pt x="5324" y="4226"/>
                </a:lnTo>
                <a:close/>
                <a:moveTo>
                  <a:pt x="4293" y="7056"/>
                </a:moveTo>
                <a:lnTo>
                  <a:pt x="4560" y="6325"/>
                </a:lnTo>
                <a:lnTo>
                  <a:pt x="6087" y="6325"/>
                </a:lnTo>
                <a:lnTo>
                  <a:pt x="6353" y="7056"/>
                </a:lnTo>
                <a:lnTo>
                  <a:pt x="4293" y="7056"/>
                </a:lnTo>
                <a:close/>
                <a:moveTo>
                  <a:pt x="4293" y="7056"/>
                </a:moveTo>
                <a:close/>
              </a:path>
            </a:pathLst>
          </a:custGeom>
          <a:solidFill>
            <a:srgbClr val="0F7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mc:AlternateContent xmlns:mc="http://schemas.openxmlformats.org/markup-compatibility/2006" xmlns:a14="http://schemas.microsoft.com/office/drawing/2010/main">
        <mc:Choice Requires="a14">
          <p:sp>
            <p:nvSpPr>
              <p:cNvPr id="230" name="矩形 229">
                <a:extLst>
                  <a:ext uri="{FF2B5EF4-FFF2-40B4-BE49-F238E27FC236}">
                    <a16:creationId xmlns:a16="http://schemas.microsoft.com/office/drawing/2014/main" id="{14F94227-C4B8-4E6D-B182-5C329623A94E}"/>
                  </a:ext>
                </a:extLst>
              </p:cNvPr>
              <p:cNvSpPr/>
              <p:nvPr/>
            </p:nvSpPr>
            <p:spPr>
              <a:xfrm>
                <a:off x="8264968" y="969748"/>
                <a:ext cx="3896691" cy="369332"/>
              </a:xfrm>
              <a:prstGeom prst="rect">
                <a:avLst/>
              </a:prstGeom>
            </p:spPr>
            <p:txBody>
              <a:bodyPr wrap="square">
                <a:spAutoFit/>
              </a:bodyPr>
              <a:lstStyle/>
              <a:p>
                <a:pPr marL="12700" lvl="2" fontAlgn="auto">
                  <a:buClr>
                    <a:srgbClr val="461100"/>
                  </a:buClr>
                  <a:buFontTx/>
                  <a:buNone/>
                </a:pPr>
                <a14:m>
                  <m:oMathPara xmlns:m="http://schemas.openxmlformats.org/officeDocument/2006/math">
                    <m:oMathParaPr>
                      <m:jc m:val="centerGroup"/>
                    </m:oMathParaPr>
                    <m:oMath xmlns:m="http://schemas.openxmlformats.org/officeDocument/2006/math">
                      <m:r>
                        <m:rPr>
                          <m:sty m:val="p"/>
                        </m:rPr>
                        <a:rPr lang="en-US" altLang="zh-CN" i="1" smtClean="0">
                          <a:solidFill>
                            <a:srgbClr val="002060"/>
                          </a:solidFill>
                          <a:latin typeface="Cambria Math" panose="02040503050406030204" pitchFamily="18" charset="0"/>
                          <a:cs typeface="+mn-ea"/>
                          <a:sym typeface="+mn-lt"/>
                        </a:rPr>
                        <m:t>y</m:t>
                      </m:r>
                      <m:r>
                        <a:rPr lang="en-US" altLang="zh-CN" b="0" i="1" smtClean="0">
                          <a:solidFill>
                            <a:srgbClr val="002060"/>
                          </a:solidFill>
                          <a:latin typeface="Cambria Math" panose="02040503050406030204" pitchFamily="18" charset="0"/>
                          <a:cs typeface="+mn-ea"/>
                          <a:sym typeface="+mn-lt"/>
                        </a:rPr>
                        <m:t>   </m:t>
                      </m:r>
                      <m:r>
                        <a:rPr lang="en-GB" altLang="zh-CN" b="0" i="1">
                          <a:solidFill>
                            <a:srgbClr val="002060"/>
                          </a:solidFill>
                          <a:latin typeface="Cambria Math" panose="02040503050406030204" pitchFamily="18" charset="0"/>
                          <a:cs typeface="+mn-ea"/>
                          <a:sym typeface="+mn-lt"/>
                        </a:rPr>
                        <m:t>=</m:t>
                      </m:r>
                      <m:sSub>
                        <m:sSubPr>
                          <m:ctrlPr>
                            <a:rPr lang="zh-CN" altLang="zh-CN" i="1">
                              <a:solidFill>
                                <a:srgbClr val="002060"/>
                              </a:solidFill>
                              <a:latin typeface="Cambria Math" panose="02040503050406030204" pitchFamily="18" charset="0"/>
                              <a:cs typeface="+mn-ea"/>
                              <a:sym typeface="+mn-lt"/>
                            </a:rPr>
                          </m:ctrlPr>
                        </m:sSubPr>
                        <m:e>
                          <m:r>
                            <a:rPr lang="en-US" altLang="zh-CN" b="0" i="1" smtClean="0">
                              <a:solidFill>
                                <a:srgbClr val="002060"/>
                              </a:solidFill>
                              <a:latin typeface="Cambria Math" panose="02040503050406030204" pitchFamily="18" charset="0"/>
                              <a:cs typeface="+mn-ea"/>
                              <a:sym typeface="+mn-lt"/>
                            </a:rPr>
                            <m:t>h</m:t>
                          </m:r>
                        </m:e>
                        <m:sub>
                          <m:r>
                            <a:rPr lang="en-US" altLang="zh-CN" b="0" i="1" smtClean="0">
                              <a:solidFill>
                                <a:srgbClr val="002060"/>
                              </a:solidFill>
                              <a:latin typeface="Cambria Math" panose="02040503050406030204" pitchFamily="18" charset="0"/>
                              <a:cs typeface="+mn-ea"/>
                              <a:sym typeface="+mn-lt"/>
                            </a:rPr>
                            <m:t>1</m:t>
                          </m:r>
                        </m:sub>
                      </m:sSub>
                      <m:r>
                        <a:rPr lang="en-US" altLang="zh-CN" b="0" i="1" smtClean="0">
                          <a:solidFill>
                            <a:srgbClr val="002060"/>
                          </a:solidFill>
                          <a:latin typeface="Cambria Math" panose="02040503050406030204" pitchFamily="18" charset="0"/>
                          <a:cs typeface="+mn-ea"/>
                          <a:sym typeface="+mn-lt"/>
                        </a:rPr>
                        <m:t>(</m:t>
                      </m:r>
                      <m:r>
                        <a:rPr lang="en-US" altLang="zh-CN" b="0" i="1" smtClean="0">
                          <a:solidFill>
                            <a:srgbClr val="002060"/>
                          </a:solidFill>
                          <a:latin typeface="Cambria Math" panose="02040503050406030204" pitchFamily="18" charset="0"/>
                          <a:cs typeface="+mn-ea"/>
                          <a:sym typeface="+mn-lt"/>
                        </a:rPr>
                        <m:t>𝑥</m:t>
                      </m:r>
                      <m:r>
                        <a:rPr lang="en-US" altLang="zh-CN" b="0" i="1" smtClean="0">
                          <a:solidFill>
                            <a:srgbClr val="002060"/>
                          </a:solidFill>
                          <a:latin typeface="Cambria Math" panose="02040503050406030204" pitchFamily="18" charset="0"/>
                          <a:cs typeface="+mn-ea"/>
                          <a:sym typeface="+mn-lt"/>
                        </a:rPr>
                        <m:t>)+</m:t>
                      </m:r>
                      <m:sSub>
                        <m:sSubPr>
                          <m:ctrlPr>
                            <a:rPr lang="zh-CN" altLang="zh-CN" i="1">
                              <a:solidFill>
                                <a:srgbClr val="002060"/>
                              </a:solidFill>
                              <a:latin typeface="Cambria Math" panose="02040503050406030204" pitchFamily="18" charset="0"/>
                              <a:cs typeface="+mn-ea"/>
                              <a:sym typeface="+mn-lt"/>
                            </a:rPr>
                          </m:ctrlPr>
                        </m:sSubPr>
                        <m:e>
                          <m:r>
                            <a:rPr lang="en-US" altLang="zh-CN" i="1">
                              <a:solidFill>
                                <a:srgbClr val="002060"/>
                              </a:solidFill>
                              <a:latin typeface="Cambria Math" panose="02040503050406030204" pitchFamily="18" charset="0"/>
                              <a:cs typeface="+mn-ea"/>
                              <a:sym typeface="+mn-lt"/>
                            </a:rPr>
                            <m:t>h</m:t>
                          </m:r>
                        </m:e>
                        <m:sub>
                          <m:r>
                            <a:rPr lang="en-US" altLang="zh-CN" b="0" i="1" smtClean="0">
                              <a:solidFill>
                                <a:srgbClr val="002060"/>
                              </a:solidFill>
                              <a:latin typeface="Cambria Math" panose="02040503050406030204" pitchFamily="18" charset="0"/>
                              <a:cs typeface="+mn-ea"/>
                              <a:sym typeface="+mn-lt"/>
                            </a:rPr>
                            <m:t>2</m:t>
                          </m:r>
                        </m:sub>
                      </m:sSub>
                      <m:r>
                        <a:rPr lang="en-US" altLang="zh-CN" i="1">
                          <a:solidFill>
                            <a:srgbClr val="002060"/>
                          </a:solidFill>
                          <a:latin typeface="Cambria Math" panose="02040503050406030204" pitchFamily="18" charset="0"/>
                          <a:cs typeface="+mn-ea"/>
                          <a:sym typeface="+mn-lt"/>
                        </a:rPr>
                        <m:t>(</m:t>
                      </m:r>
                      <m:r>
                        <a:rPr lang="en-US" altLang="zh-CN" i="1">
                          <a:solidFill>
                            <a:srgbClr val="002060"/>
                          </a:solidFill>
                          <a:latin typeface="Cambria Math" panose="02040503050406030204" pitchFamily="18" charset="0"/>
                          <a:cs typeface="+mn-ea"/>
                          <a:sym typeface="+mn-lt"/>
                        </a:rPr>
                        <m:t>𝑥</m:t>
                      </m:r>
                      <m:r>
                        <a:rPr lang="en-US" altLang="zh-CN" i="1">
                          <a:solidFill>
                            <a:srgbClr val="002060"/>
                          </a:solidFill>
                          <a:latin typeface="Cambria Math" panose="02040503050406030204" pitchFamily="18" charset="0"/>
                          <a:cs typeface="+mn-ea"/>
                          <a:sym typeface="+mn-lt"/>
                        </a:rPr>
                        <m:t>)+</m:t>
                      </m:r>
                      <m:sSub>
                        <m:sSubPr>
                          <m:ctrlPr>
                            <a:rPr lang="zh-CN" altLang="zh-CN" i="1">
                              <a:solidFill>
                                <a:srgbClr val="002060"/>
                              </a:solidFill>
                              <a:latin typeface="Cambria Math" panose="02040503050406030204" pitchFamily="18" charset="0"/>
                              <a:cs typeface="+mn-ea"/>
                              <a:sym typeface="+mn-lt"/>
                            </a:rPr>
                          </m:ctrlPr>
                        </m:sSubPr>
                        <m:e>
                          <m:r>
                            <a:rPr lang="en-US" altLang="zh-CN" i="1">
                              <a:solidFill>
                                <a:srgbClr val="002060"/>
                              </a:solidFill>
                              <a:latin typeface="Cambria Math" panose="02040503050406030204" pitchFamily="18" charset="0"/>
                              <a:cs typeface="+mn-ea"/>
                              <a:sym typeface="+mn-lt"/>
                            </a:rPr>
                            <m:t>h</m:t>
                          </m:r>
                        </m:e>
                        <m:sub>
                          <m:r>
                            <a:rPr lang="en-US" altLang="zh-CN" b="0" i="1" smtClean="0">
                              <a:solidFill>
                                <a:srgbClr val="002060"/>
                              </a:solidFill>
                              <a:latin typeface="Cambria Math" panose="02040503050406030204" pitchFamily="18" charset="0"/>
                              <a:cs typeface="+mn-ea"/>
                              <a:sym typeface="+mn-lt"/>
                            </a:rPr>
                            <m:t>3</m:t>
                          </m:r>
                        </m:sub>
                      </m:sSub>
                      <m:r>
                        <a:rPr lang="en-US" altLang="zh-CN" i="1">
                          <a:solidFill>
                            <a:srgbClr val="002060"/>
                          </a:solidFill>
                          <a:latin typeface="Cambria Math" panose="02040503050406030204" pitchFamily="18" charset="0"/>
                          <a:cs typeface="+mn-ea"/>
                          <a:sym typeface="+mn-lt"/>
                        </a:rPr>
                        <m:t>(</m:t>
                      </m:r>
                      <m:r>
                        <a:rPr lang="en-US" altLang="zh-CN" i="1">
                          <a:solidFill>
                            <a:srgbClr val="002060"/>
                          </a:solidFill>
                          <a:latin typeface="Cambria Math" panose="02040503050406030204" pitchFamily="18" charset="0"/>
                          <a:cs typeface="+mn-ea"/>
                          <a:sym typeface="+mn-lt"/>
                        </a:rPr>
                        <m:t>𝑥</m:t>
                      </m:r>
                      <m:r>
                        <a:rPr lang="en-US" altLang="zh-CN" b="0" i="1" smtClean="0">
                          <a:solidFill>
                            <a:srgbClr val="002060"/>
                          </a:solidFill>
                          <a:latin typeface="Cambria Math" panose="02040503050406030204" pitchFamily="18" charset="0"/>
                          <a:cs typeface="+mn-ea"/>
                          <a:sym typeface="+mn-lt"/>
                        </a:rPr>
                        <m:t>)</m:t>
                      </m:r>
                    </m:oMath>
                  </m:oMathPara>
                </a14:m>
                <a:endParaRPr lang="en-GB" altLang="zh-CN" b="0" i="1" dirty="0">
                  <a:solidFill>
                    <a:srgbClr val="002060"/>
                  </a:solidFill>
                  <a:cs typeface="+mn-ea"/>
                  <a:sym typeface="+mn-lt"/>
                </a:endParaRPr>
              </a:p>
            </p:txBody>
          </p:sp>
        </mc:Choice>
        <mc:Fallback xmlns="">
          <p:sp>
            <p:nvSpPr>
              <p:cNvPr id="230" name="矩形 229">
                <a:extLst>
                  <a:ext uri="{FF2B5EF4-FFF2-40B4-BE49-F238E27FC236}">
                    <a16:creationId xmlns:a16="http://schemas.microsoft.com/office/drawing/2014/main" id="{14F94227-C4B8-4E6D-B182-5C329623A94E}"/>
                  </a:ext>
                </a:extLst>
              </p:cNvPr>
              <p:cNvSpPr>
                <a:spLocks noRot="1" noChangeAspect="1" noMove="1" noResize="1" noEditPoints="1" noAdjustHandles="1" noChangeArrowheads="1" noChangeShapeType="1" noTextEdit="1"/>
              </p:cNvSpPr>
              <p:nvPr/>
            </p:nvSpPr>
            <p:spPr>
              <a:xfrm>
                <a:off x="8264968" y="969748"/>
                <a:ext cx="3896691" cy="369332"/>
              </a:xfrm>
              <a:prstGeom prst="rect">
                <a:avLst/>
              </a:prstGeom>
              <a:blipFill>
                <a:blip r:embed="rId33"/>
                <a:stretch>
                  <a:fillRect b="-13115"/>
                </a:stretch>
              </a:blipFill>
            </p:spPr>
            <p:txBody>
              <a:bodyPr/>
              <a:lstStyle/>
              <a:p>
                <a:r>
                  <a:rPr lang="zh-CN" altLang="en-US">
                    <a:noFill/>
                  </a:rPr>
                  <a:t> </a:t>
                </a:r>
              </a:p>
            </p:txBody>
          </p:sp>
        </mc:Fallback>
      </mc:AlternateContent>
      <p:sp>
        <p:nvSpPr>
          <p:cNvPr id="236" name="文本框 235">
            <a:extLst>
              <a:ext uri="{FF2B5EF4-FFF2-40B4-BE49-F238E27FC236}">
                <a16:creationId xmlns:a16="http://schemas.microsoft.com/office/drawing/2014/main" id="{006966D2-7F90-4D0A-BC08-AC5CF854E371}"/>
              </a:ext>
            </a:extLst>
          </p:cNvPr>
          <p:cNvSpPr txBox="1"/>
          <p:nvPr/>
        </p:nvSpPr>
        <p:spPr>
          <a:xfrm>
            <a:off x="8243492" y="1197659"/>
            <a:ext cx="943173" cy="461665"/>
          </a:xfrm>
          <a:prstGeom prst="rect">
            <a:avLst/>
          </a:prstGeom>
          <a:noFill/>
        </p:spPr>
        <p:txBody>
          <a:bodyPr wrap="square" rtlCol="0">
            <a:spAutoFit/>
          </a:bodyPr>
          <a:lstStyle/>
          <a:p>
            <a:r>
              <a:rPr lang="en-US" altLang="zh-CN" sz="1200" dirty="0">
                <a:cs typeface="+mn-ea"/>
                <a:sym typeface="+mn-lt"/>
              </a:rPr>
              <a:t>Expected </a:t>
            </a:r>
            <a:r>
              <a:rPr lang="en-US" altLang="zh-CN" sz="1200" dirty="0" err="1">
                <a:cs typeface="+mn-ea"/>
                <a:sym typeface="+mn-lt"/>
              </a:rPr>
              <a:t>QoE</a:t>
            </a:r>
            <a:r>
              <a:rPr lang="zh-CN" altLang="en-US" sz="1200" dirty="0">
                <a:cs typeface="+mn-ea"/>
                <a:sym typeface="+mn-lt"/>
              </a:rPr>
              <a:t> </a:t>
            </a:r>
            <a:r>
              <a:rPr lang="en-US" altLang="zh-CN" sz="1200" dirty="0">
                <a:cs typeface="+mn-ea"/>
                <a:sym typeface="+mn-lt"/>
              </a:rPr>
              <a:t>matrix</a:t>
            </a:r>
            <a:endParaRPr lang="zh-CN" altLang="en-US" sz="1200" dirty="0">
              <a:solidFill>
                <a:srgbClr val="C00000"/>
              </a:solidFill>
              <a:cs typeface="+mn-ea"/>
              <a:sym typeface="+mn-lt"/>
            </a:endParaRPr>
          </a:p>
        </p:txBody>
      </p:sp>
      <p:sp>
        <p:nvSpPr>
          <p:cNvPr id="237" name="箭头: 下弧形 236">
            <a:extLst>
              <a:ext uri="{FF2B5EF4-FFF2-40B4-BE49-F238E27FC236}">
                <a16:creationId xmlns:a16="http://schemas.microsoft.com/office/drawing/2014/main" id="{8A8D1F1E-03FF-4F42-816A-9E34299E0093}"/>
              </a:ext>
            </a:extLst>
          </p:cNvPr>
          <p:cNvSpPr/>
          <p:nvPr/>
        </p:nvSpPr>
        <p:spPr>
          <a:xfrm>
            <a:off x="8822426" y="1539019"/>
            <a:ext cx="2169738" cy="203370"/>
          </a:xfrm>
          <a:prstGeom prst="curvedUpArrow">
            <a:avLst>
              <a:gd name="adj1" fmla="val 25000"/>
              <a:gd name="adj2" fmla="val 79384"/>
              <a:gd name="adj3" fmla="val 25000"/>
            </a:avLst>
          </a:prstGeom>
          <a:solidFill>
            <a:srgbClr val="00B0F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39" name="文本框 238">
            <a:extLst>
              <a:ext uri="{FF2B5EF4-FFF2-40B4-BE49-F238E27FC236}">
                <a16:creationId xmlns:a16="http://schemas.microsoft.com/office/drawing/2014/main" id="{7D4EB7B1-A348-4B80-86C2-50D1EDB8CF5B}"/>
              </a:ext>
            </a:extLst>
          </p:cNvPr>
          <p:cNvSpPr txBox="1"/>
          <p:nvPr/>
        </p:nvSpPr>
        <p:spPr>
          <a:xfrm>
            <a:off x="8640864" y="1736051"/>
            <a:ext cx="3410663" cy="246221"/>
          </a:xfrm>
          <a:prstGeom prst="rect">
            <a:avLst/>
          </a:prstGeom>
          <a:noFill/>
        </p:spPr>
        <p:txBody>
          <a:bodyPr wrap="square" rtlCol="0">
            <a:spAutoFit/>
          </a:bodyPr>
          <a:lstStyle/>
          <a:p>
            <a:r>
              <a:rPr lang="en-US" altLang="zh-CN" sz="1000" dirty="0">
                <a:solidFill>
                  <a:srgbClr val="00B0F0"/>
                </a:solidFill>
                <a:cs typeface="+mn-ea"/>
                <a:sym typeface="+mn-lt"/>
              </a:rPr>
              <a:t>PCF local decision on hi based expected </a:t>
            </a:r>
            <a:r>
              <a:rPr lang="en-US" altLang="zh-CN" sz="1000" dirty="0" err="1">
                <a:solidFill>
                  <a:srgbClr val="00B0F0"/>
                </a:solidFill>
                <a:cs typeface="+mn-ea"/>
                <a:sym typeface="+mn-lt"/>
              </a:rPr>
              <a:t>QoE</a:t>
            </a:r>
            <a:r>
              <a:rPr lang="en-US" altLang="zh-CN" sz="1000" dirty="0">
                <a:solidFill>
                  <a:srgbClr val="00B0F0"/>
                </a:solidFill>
                <a:cs typeface="+mn-ea"/>
                <a:sym typeface="+mn-lt"/>
              </a:rPr>
              <a:t> </a:t>
            </a:r>
            <a:endParaRPr lang="zh-CN" altLang="en-US" sz="1000" dirty="0">
              <a:solidFill>
                <a:srgbClr val="00B0F0"/>
              </a:solidFill>
              <a:cs typeface="+mn-ea"/>
              <a:sym typeface="+mn-lt"/>
            </a:endParaRPr>
          </a:p>
        </p:txBody>
      </p:sp>
      <p:sp>
        <p:nvSpPr>
          <p:cNvPr id="240" name="矩形 239">
            <a:extLst>
              <a:ext uri="{FF2B5EF4-FFF2-40B4-BE49-F238E27FC236}">
                <a16:creationId xmlns:a16="http://schemas.microsoft.com/office/drawing/2014/main" id="{59D14923-2EBF-4565-98FB-CEBB7E033D80}"/>
              </a:ext>
            </a:extLst>
          </p:cNvPr>
          <p:cNvSpPr/>
          <p:nvPr/>
        </p:nvSpPr>
        <p:spPr>
          <a:xfrm>
            <a:off x="8167449" y="1031293"/>
            <a:ext cx="3912144" cy="979326"/>
          </a:xfrm>
          <a:prstGeom prst="rect">
            <a:avLst/>
          </a:prstGeom>
          <a:noFill/>
          <a:ln>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42" name="文本框 241">
            <a:extLst>
              <a:ext uri="{FF2B5EF4-FFF2-40B4-BE49-F238E27FC236}">
                <a16:creationId xmlns:a16="http://schemas.microsoft.com/office/drawing/2014/main" id="{7E177925-620E-4EB7-9AA8-D4E018559131}"/>
              </a:ext>
            </a:extLst>
          </p:cNvPr>
          <p:cNvSpPr txBox="1"/>
          <p:nvPr/>
        </p:nvSpPr>
        <p:spPr>
          <a:xfrm>
            <a:off x="9171035" y="1217147"/>
            <a:ext cx="1090623" cy="369332"/>
          </a:xfrm>
          <a:prstGeom prst="rect">
            <a:avLst/>
          </a:prstGeom>
          <a:noFill/>
        </p:spPr>
        <p:txBody>
          <a:bodyPr wrap="square">
            <a:spAutoFit/>
          </a:bodyPr>
          <a:lstStyle/>
          <a:p>
            <a:r>
              <a:rPr lang="en-US" altLang="zh-CN" sz="900" dirty="0"/>
              <a:t>Connectivity local model output</a:t>
            </a:r>
            <a:endParaRPr lang="zh-CN" altLang="en-US" sz="900" dirty="0"/>
          </a:p>
        </p:txBody>
      </p:sp>
      <p:sp>
        <p:nvSpPr>
          <p:cNvPr id="243" name="文本框 242">
            <a:extLst>
              <a:ext uri="{FF2B5EF4-FFF2-40B4-BE49-F238E27FC236}">
                <a16:creationId xmlns:a16="http://schemas.microsoft.com/office/drawing/2014/main" id="{9F9F3E67-D711-4CE2-9DB8-D169AAEAA782}"/>
              </a:ext>
            </a:extLst>
          </p:cNvPr>
          <p:cNvSpPr txBox="1"/>
          <p:nvPr/>
        </p:nvSpPr>
        <p:spPr>
          <a:xfrm>
            <a:off x="10124065" y="1216000"/>
            <a:ext cx="1071679" cy="369332"/>
          </a:xfrm>
          <a:prstGeom prst="rect">
            <a:avLst/>
          </a:prstGeom>
          <a:noFill/>
        </p:spPr>
        <p:txBody>
          <a:bodyPr wrap="square">
            <a:spAutoFit/>
          </a:bodyPr>
          <a:lstStyle/>
          <a:p>
            <a:r>
              <a:rPr lang="en-US" altLang="zh-CN" sz="900" dirty="0"/>
              <a:t>Computing local model output</a:t>
            </a:r>
            <a:endParaRPr lang="zh-CN" altLang="en-US" sz="900" dirty="0"/>
          </a:p>
        </p:txBody>
      </p:sp>
      <p:sp>
        <p:nvSpPr>
          <p:cNvPr id="244" name="文本框 243">
            <a:extLst>
              <a:ext uri="{FF2B5EF4-FFF2-40B4-BE49-F238E27FC236}">
                <a16:creationId xmlns:a16="http://schemas.microsoft.com/office/drawing/2014/main" id="{35FB44E5-7FB2-477B-9CC3-936120599B9B}"/>
              </a:ext>
            </a:extLst>
          </p:cNvPr>
          <p:cNvSpPr txBox="1"/>
          <p:nvPr/>
        </p:nvSpPr>
        <p:spPr>
          <a:xfrm>
            <a:off x="11035273" y="1205133"/>
            <a:ext cx="1023939" cy="369332"/>
          </a:xfrm>
          <a:prstGeom prst="rect">
            <a:avLst/>
          </a:prstGeom>
          <a:noFill/>
        </p:spPr>
        <p:txBody>
          <a:bodyPr wrap="square">
            <a:spAutoFit/>
          </a:bodyPr>
          <a:lstStyle/>
          <a:p>
            <a:r>
              <a:rPr lang="en-US" altLang="zh-CN" sz="900" dirty="0"/>
              <a:t>Sensing local model output</a:t>
            </a:r>
            <a:endParaRPr lang="zh-CN" altLang="en-US" sz="900" dirty="0"/>
          </a:p>
        </p:txBody>
      </p:sp>
      <p:cxnSp>
        <p:nvCxnSpPr>
          <p:cNvPr id="245" name="直接连接符 244">
            <a:extLst>
              <a:ext uri="{FF2B5EF4-FFF2-40B4-BE49-F238E27FC236}">
                <a16:creationId xmlns:a16="http://schemas.microsoft.com/office/drawing/2014/main" id="{213CB18B-AA3E-48B5-8FB5-4EECF99C96D4}"/>
              </a:ext>
            </a:extLst>
          </p:cNvPr>
          <p:cNvCxnSpPr>
            <a:cxnSpLocks/>
          </p:cNvCxnSpPr>
          <p:nvPr/>
        </p:nvCxnSpPr>
        <p:spPr>
          <a:xfrm flipV="1">
            <a:off x="9217317" y="1517801"/>
            <a:ext cx="2702017" cy="1332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46" name="文本框 245">
                <a:extLst>
                  <a:ext uri="{FF2B5EF4-FFF2-40B4-BE49-F238E27FC236}">
                    <a16:creationId xmlns:a16="http://schemas.microsoft.com/office/drawing/2014/main" id="{88FB6A28-C379-438A-A917-F93716C847A7}"/>
                  </a:ext>
                </a:extLst>
              </p:cNvPr>
              <p:cNvSpPr txBox="1"/>
              <p:nvPr/>
            </p:nvSpPr>
            <p:spPr>
              <a:xfrm rot="16200000">
                <a:off x="5014156" y="2292649"/>
                <a:ext cx="908222" cy="246221"/>
              </a:xfrm>
              <a:prstGeom prst="rect">
                <a:avLst/>
              </a:prstGeom>
              <a:noFill/>
            </p:spPr>
            <p:txBody>
              <a:bodyPr wrap="square" rtlCol="0">
                <a:spAutoFit/>
              </a:bodyPr>
              <a:lstStyle/>
              <a:p>
                <a:r>
                  <a:rPr lang="en-US" altLang="zh-CN" sz="1000" dirty="0">
                    <a:cs typeface="+mn-ea"/>
                    <a:sym typeface="+mn-lt"/>
                  </a:rPr>
                  <a:t>observed</a:t>
                </a:r>
                <a:r>
                  <a:rPr lang="zh-CN" altLang="en-US" sz="1000" dirty="0">
                    <a:cs typeface="+mn-ea"/>
                    <a:sym typeface="+mn-lt"/>
                  </a:rPr>
                  <a:t> </a:t>
                </a:r>
                <a14:m>
                  <m:oMath xmlns:m="http://schemas.openxmlformats.org/officeDocument/2006/math">
                    <m:sSub>
                      <m:sSubPr>
                        <m:ctrlPr>
                          <a:rPr lang="zh-CN" altLang="zh-CN" sz="1000" i="1">
                            <a:latin typeface="Cambria Math" panose="02040503050406030204" pitchFamily="18" charset="0"/>
                            <a:cs typeface="+mn-ea"/>
                            <a:sym typeface="+mn-lt"/>
                          </a:rPr>
                        </m:ctrlPr>
                      </m:sSubPr>
                      <m:e>
                        <m:r>
                          <m:rPr>
                            <m:sty m:val="p"/>
                          </m:rPr>
                          <a:rPr lang="en-US" altLang="zh-CN" sz="1000">
                            <a:latin typeface="Cambria Math" panose="02040503050406030204" pitchFamily="18" charset="0"/>
                            <a:cs typeface="+mn-ea"/>
                            <a:sym typeface="+mn-lt"/>
                          </a:rPr>
                          <m:t>h</m:t>
                        </m:r>
                      </m:e>
                      <m:sub>
                        <m:r>
                          <a:rPr lang="en-US" altLang="zh-CN" sz="1000" b="0" i="0" smtClean="0">
                            <a:latin typeface="Cambria Math" panose="02040503050406030204" pitchFamily="18" charset="0"/>
                            <a:cs typeface="+mn-ea"/>
                            <a:sym typeface="+mn-lt"/>
                          </a:rPr>
                          <m:t>2</m:t>
                        </m:r>
                      </m:sub>
                    </m:sSub>
                  </m:oMath>
                </a14:m>
                <a:endParaRPr lang="zh-CN" altLang="en-US" sz="1000" dirty="0">
                  <a:cs typeface="+mn-ea"/>
                  <a:sym typeface="+mn-lt"/>
                </a:endParaRPr>
              </a:p>
            </p:txBody>
          </p:sp>
        </mc:Choice>
        <mc:Fallback xmlns="">
          <p:sp>
            <p:nvSpPr>
              <p:cNvPr id="246" name="文本框 245">
                <a:extLst>
                  <a:ext uri="{FF2B5EF4-FFF2-40B4-BE49-F238E27FC236}">
                    <a16:creationId xmlns:a16="http://schemas.microsoft.com/office/drawing/2014/main" id="{88FB6A28-C379-438A-A917-F93716C847A7}"/>
                  </a:ext>
                </a:extLst>
              </p:cNvPr>
              <p:cNvSpPr txBox="1">
                <a:spLocks noRot="1" noChangeAspect="1" noMove="1" noResize="1" noEditPoints="1" noAdjustHandles="1" noChangeArrowheads="1" noChangeShapeType="1" noTextEdit="1"/>
              </p:cNvSpPr>
              <p:nvPr/>
            </p:nvSpPr>
            <p:spPr>
              <a:xfrm rot="16200000">
                <a:off x="5014156" y="2292649"/>
                <a:ext cx="908222" cy="246221"/>
              </a:xfrm>
              <a:prstGeom prst="rect">
                <a:avLst/>
              </a:prstGeom>
              <a:blipFill>
                <a:blip r:embed="rId34"/>
                <a:stretch>
                  <a:fillRect r="-15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47" name="文本框 246">
                <a:extLst>
                  <a:ext uri="{FF2B5EF4-FFF2-40B4-BE49-F238E27FC236}">
                    <a16:creationId xmlns:a16="http://schemas.microsoft.com/office/drawing/2014/main" id="{693A68E7-21C5-46FB-84A6-AD936E400553}"/>
                  </a:ext>
                </a:extLst>
              </p:cNvPr>
              <p:cNvSpPr txBox="1"/>
              <p:nvPr/>
            </p:nvSpPr>
            <p:spPr>
              <a:xfrm rot="16200000">
                <a:off x="5382456" y="2279949"/>
                <a:ext cx="908222" cy="246221"/>
              </a:xfrm>
              <a:prstGeom prst="rect">
                <a:avLst/>
              </a:prstGeom>
              <a:noFill/>
            </p:spPr>
            <p:txBody>
              <a:bodyPr wrap="square" rtlCol="0">
                <a:spAutoFit/>
              </a:bodyPr>
              <a:lstStyle/>
              <a:p>
                <a:r>
                  <a:rPr lang="en-US" altLang="zh-CN" sz="1000" dirty="0">
                    <a:cs typeface="+mn-ea"/>
                    <a:sym typeface="+mn-lt"/>
                  </a:rPr>
                  <a:t>expected</a:t>
                </a:r>
                <a:r>
                  <a:rPr lang="zh-CN" altLang="en-US" sz="1000" dirty="0">
                    <a:cs typeface="+mn-ea"/>
                    <a:sym typeface="+mn-lt"/>
                  </a:rPr>
                  <a:t> </a:t>
                </a:r>
                <a14:m>
                  <m:oMath xmlns:m="http://schemas.openxmlformats.org/officeDocument/2006/math">
                    <m:sSub>
                      <m:sSubPr>
                        <m:ctrlPr>
                          <a:rPr lang="zh-CN" altLang="zh-CN" sz="1000" i="1">
                            <a:latin typeface="Cambria Math" panose="02040503050406030204" pitchFamily="18" charset="0"/>
                            <a:cs typeface="+mn-ea"/>
                            <a:sym typeface="+mn-lt"/>
                          </a:rPr>
                        </m:ctrlPr>
                      </m:sSubPr>
                      <m:e>
                        <m:r>
                          <m:rPr>
                            <m:sty m:val="p"/>
                          </m:rPr>
                          <a:rPr lang="en-US" altLang="zh-CN" sz="1000">
                            <a:latin typeface="Cambria Math" panose="02040503050406030204" pitchFamily="18" charset="0"/>
                            <a:cs typeface="+mn-ea"/>
                            <a:sym typeface="+mn-lt"/>
                          </a:rPr>
                          <m:t>h</m:t>
                        </m:r>
                      </m:e>
                      <m:sub>
                        <m:r>
                          <a:rPr lang="en-US" altLang="zh-CN" sz="1000" b="0" i="0" smtClean="0">
                            <a:latin typeface="Cambria Math" panose="02040503050406030204" pitchFamily="18" charset="0"/>
                            <a:cs typeface="+mn-ea"/>
                            <a:sym typeface="+mn-lt"/>
                          </a:rPr>
                          <m:t>2</m:t>
                        </m:r>
                      </m:sub>
                    </m:sSub>
                  </m:oMath>
                </a14:m>
                <a:endParaRPr lang="zh-CN" altLang="en-US" sz="1000" dirty="0">
                  <a:cs typeface="+mn-ea"/>
                  <a:sym typeface="+mn-lt"/>
                </a:endParaRPr>
              </a:p>
            </p:txBody>
          </p:sp>
        </mc:Choice>
        <mc:Fallback xmlns="">
          <p:sp>
            <p:nvSpPr>
              <p:cNvPr id="247" name="文本框 246">
                <a:extLst>
                  <a:ext uri="{FF2B5EF4-FFF2-40B4-BE49-F238E27FC236}">
                    <a16:creationId xmlns:a16="http://schemas.microsoft.com/office/drawing/2014/main" id="{693A68E7-21C5-46FB-84A6-AD936E400553}"/>
                  </a:ext>
                </a:extLst>
              </p:cNvPr>
              <p:cNvSpPr txBox="1">
                <a:spLocks noRot="1" noChangeAspect="1" noMove="1" noResize="1" noEditPoints="1" noAdjustHandles="1" noChangeArrowheads="1" noChangeShapeType="1" noTextEdit="1"/>
              </p:cNvSpPr>
              <p:nvPr/>
            </p:nvSpPr>
            <p:spPr>
              <a:xfrm rot="16200000">
                <a:off x="5382456" y="2279949"/>
                <a:ext cx="908222" cy="246221"/>
              </a:xfrm>
              <a:prstGeom prst="rect">
                <a:avLst/>
              </a:prstGeom>
              <a:blipFill>
                <a:blip r:embed="rId35"/>
                <a:stretch>
                  <a:fillRect r="-1463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48" name="文本框 247">
                <a:extLst>
                  <a:ext uri="{FF2B5EF4-FFF2-40B4-BE49-F238E27FC236}">
                    <a16:creationId xmlns:a16="http://schemas.microsoft.com/office/drawing/2014/main" id="{EC5AB4B5-6BD1-4E29-977A-AD207E31F48C}"/>
                  </a:ext>
                </a:extLst>
              </p:cNvPr>
              <p:cNvSpPr txBox="1"/>
              <p:nvPr/>
            </p:nvSpPr>
            <p:spPr>
              <a:xfrm rot="1385333">
                <a:off x="7247308" y="2010253"/>
                <a:ext cx="908222" cy="246221"/>
              </a:xfrm>
              <a:prstGeom prst="rect">
                <a:avLst/>
              </a:prstGeom>
              <a:noFill/>
            </p:spPr>
            <p:txBody>
              <a:bodyPr wrap="square" rtlCol="0">
                <a:spAutoFit/>
              </a:bodyPr>
              <a:lstStyle/>
              <a:p>
                <a:r>
                  <a:rPr lang="en-US" altLang="zh-CN" sz="1000" dirty="0">
                    <a:cs typeface="+mn-ea"/>
                    <a:sym typeface="+mn-lt"/>
                  </a:rPr>
                  <a:t>observed</a:t>
                </a:r>
                <a:r>
                  <a:rPr lang="zh-CN" altLang="en-US" sz="1000" dirty="0">
                    <a:cs typeface="+mn-ea"/>
                    <a:sym typeface="+mn-lt"/>
                  </a:rPr>
                  <a:t> </a:t>
                </a:r>
                <a14:m>
                  <m:oMath xmlns:m="http://schemas.openxmlformats.org/officeDocument/2006/math">
                    <m:sSub>
                      <m:sSubPr>
                        <m:ctrlPr>
                          <a:rPr lang="zh-CN" altLang="zh-CN" sz="1000" i="1">
                            <a:latin typeface="Cambria Math" panose="02040503050406030204" pitchFamily="18" charset="0"/>
                            <a:cs typeface="+mn-ea"/>
                            <a:sym typeface="+mn-lt"/>
                          </a:rPr>
                        </m:ctrlPr>
                      </m:sSubPr>
                      <m:e>
                        <m:r>
                          <m:rPr>
                            <m:sty m:val="p"/>
                          </m:rPr>
                          <a:rPr lang="en-US" altLang="zh-CN" sz="1000">
                            <a:latin typeface="Cambria Math" panose="02040503050406030204" pitchFamily="18" charset="0"/>
                            <a:cs typeface="+mn-ea"/>
                            <a:sym typeface="+mn-lt"/>
                          </a:rPr>
                          <m:t>h</m:t>
                        </m:r>
                      </m:e>
                      <m:sub>
                        <m:r>
                          <a:rPr lang="en-US" altLang="zh-CN" sz="1000" b="0" i="1" smtClean="0">
                            <a:latin typeface="Cambria Math" panose="02040503050406030204" pitchFamily="18" charset="0"/>
                            <a:cs typeface="+mn-ea"/>
                            <a:sym typeface="+mn-lt"/>
                          </a:rPr>
                          <m:t>3</m:t>
                        </m:r>
                      </m:sub>
                    </m:sSub>
                  </m:oMath>
                </a14:m>
                <a:endParaRPr lang="zh-CN" altLang="en-US" sz="1000" dirty="0">
                  <a:cs typeface="+mn-ea"/>
                  <a:sym typeface="+mn-lt"/>
                </a:endParaRPr>
              </a:p>
            </p:txBody>
          </p:sp>
        </mc:Choice>
        <mc:Fallback xmlns="">
          <p:sp>
            <p:nvSpPr>
              <p:cNvPr id="248" name="文本框 247">
                <a:extLst>
                  <a:ext uri="{FF2B5EF4-FFF2-40B4-BE49-F238E27FC236}">
                    <a16:creationId xmlns:a16="http://schemas.microsoft.com/office/drawing/2014/main" id="{EC5AB4B5-6BD1-4E29-977A-AD207E31F48C}"/>
                  </a:ext>
                </a:extLst>
              </p:cNvPr>
              <p:cNvSpPr txBox="1">
                <a:spLocks noRot="1" noChangeAspect="1" noMove="1" noResize="1" noEditPoints="1" noAdjustHandles="1" noChangeArrowheads="1" noChangeShapeType="1" noTextEdit="1"/>
              </p:cNvSpPr>
              <p:nvPr/>
            </p:nvSpPr>
            <p:spPr>
              <a:xfrm rot="1385333">
                <a:off x="7247308" y="2010253"/>
                <a:ext cx="908222" cy="246221"/>
              </a:xfrm>
              <a:prstGeom prst="rect">
                <a:avLst/>
              </a:prstGeom>
              <a:blipFill>
                <a:blip r:embed="rId36"/>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49" name="文本框 248">
                <a:extLst>
                  <a:ext uri="{FF2B5EF4-FFF2-40B4-BE49-F238E27FC236}">
                    <a16:creationId xmlns:a16="http://schemas.microsoft.com/office/drawing/2014/main" id="{328D7018-3AA7-47CB-9979-62DDD1778AE6}"/>
                  </a:ext>
                </a:extLst>
              </p:cNvPr>
              <p:cNvSpPr txBox="1"/>
              <p:nvPr/>
            </p:nvSpPr>
            <p:spPr>
              <a:xfrm rot="1485859">
                <a:off x="7093475" y="2276281"/>
                <a:ext cx="1039648" cy="246221"/>
              </a:xfrm>
              <a:prstGeom prst="rect">
                <a:avLst/>
              </a:prstGeom>
              <a:noFill/>
            </p:spPr>
            <p:txBody>
              <a:bodyPr wrap="square" rtlCol="0">
                <a:spAutoFit/>
              </a:bodyPr>
              <a:lstStyle/>
              <a:p>
                <a:r>
                  <a:rPr lang="en-US" altLang="zh-CN" sz="1000" dirty="0">
                    <a:cs typeface="+mn-ea"/>
                    <a:sym typeface="+mn-lt"/>
                  </a:rPr>
                  <a:t>expected</a:t>
                </a:r>
                <a:r>
                  <a:rPr lang="zh-CN" altLang="en-US" sz="1000" dirty="0">
                    <a:cs typeface="+mn-ea"/>
                    <a:sym typeface="+mn-lt"/>
                  </a:rPr>
                  <a:t> </a:t>
                </a:r>
                <a14:m>
                  <m:oMath xmlns:m="http://schemas.openxmlformats.org/officeDocument/2006/math">
                    <m:sSub>
                      <m:sSubPr>
                        <m:ctrlPr>
                          <a:rPr lang="zh-CN" altLang="zh-CN" sz="1000" i="1">
                            <a:latin typeface="Cambria Math" panose="02040503050406030204" pitchFamily="18" charset="0"/>
                            <a:cs typeface="+mn-ea"/>
                            <a:sym typeface="+mn-lt"/>
                          </a:rPr>
                        </m:ctrlPr>
                      </m:sSubPr>
                      <m:e>
                        <m:r>
                          <m:rPr>
                            <m:sty m:val="p"/>
                          </m:rPr>
                          <a:rPr lang="en-US" altLang="zh-CN" sz="1000">
                            <a:latin typeface="Cambria Math" panose="02040503050406030204" pitchFamily="18" charset="0"/>
                            <a:cs typeface="+mn-ea"/>
                            <a:sym typeface="+mn-lt"/>
                          </a:rPr>
                          <m:t>h</m:t>
                        </m:r>
                      </m:e>
                      <m:sub>
                        <m:r>
                          <a:rPr lang="en-US" altLang="zh-CN" sz="1000" b="0" i="0" smtClean="0">
                            <a:latin typeface="Cambria Math" panose="02040503050406030204" pitchFamily="18" charset="0"/>
                            <a:cs typeface="+mn-ea"/>
                            <a:sym typeface="+mn-lt"/>
                          </a:rPr>
                          <m:t>3</m:t>
                        </m:r>
                      </m:sub>
                    </m:sSub>
                  </m:oMath>
                </a14:m>
                <a:endParaRPr lang="zh-CN" altLang="en-US" sz="1000" dirty="0">
                  <a:cs typeface="+mn-ea"/>
                  <a:sym typeface="+mn-lt"/>
                </a:endParaRPr>
              </a:p>
            </p:txBody>
          </p:sp>
        </mc:Choice>
        <mc:Fallback xmlns="">
          <p:sp>
            <p:nvSpPr>
              <p:cNvPr id="249" name="文本框 248">
                <a:extLst>
                  <a:ext uri="{FF2B5EF4-FFF2-40B4-BE49-F238E27FC236}">
                    <a16:creationId xmlns:a16="http://schemas.microsoft.com/office/drawing/2014/main" id="{328D7018-3AA7-47CB-9979-62DDD1778AE6}"/>
                  </a:ext>
                </a:extLst>
              </p:cNvPr>
              <p:cNvSpPr txBox="1">
                <a:spLocks noRot="1" noChangeAspect="1" noMove="1" noResize="1" noEditPoints="1" noAdjustHandles="1" noChangeArrowheads="1" noChangeShapeType="1" noTextEdit="1"/>
              </p:cNvSpPr>
              <p:nvPr/>
            </p:nvSpPr>
            <p:spPr>
              <a:xfrm rot="1485859">
                <a:off x="7093475" y="2276281"/>
                <a:ext cx="1039648" cy="246221"/>
              </a:xfrm>
              <a:prstGeom prst="rect">
                <a:avLst/>
              </a:prstGeom>
              <a:blipFill>
                <a:blip r:embed="rId37"/>
                <a:stretch>
                  <a:fillRect l="-581"/>
                </a:stretch>
              </a:blipFill>
            </p:spPr>
            <p:txBody>
              <a:bodyPr/>
              <a:lstStyle/>
              <a:p>
                <a:r>
                  <a:rPr lang="zh-CN" altLang="en-US">
                    <a:noFill/>
                  </a:rPr>
                  <a:t> </a:t>
                </a:r>
              </a:p>
            </p:txBody>
          </p:sp>
        </mc:Fallback>
      </mc:AlternateContent>
      <p:sp>
        <p:nvSpPr>
          <p:cNvPr id="251" name="文本框 250">
            <a:extLst>
              <a:ext uri="{FF2B5EF4-FFF2-40B4-BE49-F238E27FC236}">
                <a16:creationId xmlns:a16="http://schemas.microsoft.com/office/drawing/2014/main" id="{3CBB189B-A6A3-4112-9825-02BD020E8057}"/>
              </a:ext>
            </a:extLst>
          </p:cNvPr>
          <p:cNvSpPr txBox="1"/>
          <p:nvPr/>
        </p:nvSpPr>
        <p:spPr>
          <a:xfrm>
            <a:off x="6030769" y="4328778"/>
            <a:ext cx="2313206" cy="400110"/>
          </a:xfrm>
          <a:prstGeom prst="rect">
            <a:avLst/>
          </a:prstGeom>
          <a:noFill/>
        </p:spPr>
        <p:txBody>
          <a:bodyPr wrap="square" rtlCol="0">
            <a:spAutoFit/>
          </a:bodyPr>
          <a:lstStyle/>
          <a:p>
            <a:r>
              <a:rPr lang="en-US" altLang="zh-CN" sz="1000" dirty="0">
                <a:solidFill>
                  <a:srgbClr val="00B0F0"/>
                </a:solidFill>
                <a:cs typeface="+mn-ea"/>
                <a:sym typeface="+mn-lt"/>
              </a:rPr>
              <a:t>Local/collaborative decision on computing parameters X based on h2</a:t>
            </a:r>
            <a:endParaRPr lang="zh-CN" altLang="en-US" sz="1000" dirty="0">
              <a:solidFill>
                <a:srgbClr val="00B0F0"/>
              </a:solidFill>
              <a:cs typeface="+mn-ea"/>
              <a:sym typeface="+mn-lt"/>
            </a:endParaRPr>
          </a:p>
        </p:txBody>
      </p:sp>
      <p:sp>
        <p:nvSpPr>
          <p:cNvPr id="252" name="文本框 251">
            <a:extLst>
              <a:ext uri="{FF2B5EF4-FFF2-40B4-BE49-F238E27FC236}">
                <a16:creationId xmlns:a16="http://schemas.microsoft.com/office/drawing/2014/main" id="{3F41370D-90DC-4397-9669-79B96226E30B}"/>
              </a:ext>
            </a:extLst>
          </p:cNvPr>
          <p:cNvSpPr txBox="1"/>
          <p:nvPr/>
        </p:nvSpPr>
        <p:spPr>
          <a:xfrm>
            <a:off x="9564329" y="4316099"/>
            <a:ext cx="2018645" cy="400110"/>
          </a:xfrm>
          <a:prstGeom prst="rect">
            <a:avLst/>
          </a:prstGeom>
          <a:noFill/>
        </p:spPr>
        <p:txBody>
          <a:bodyPr wrap="square" rtlCol="0">
            <a:spAutoFit/>
          </a:bodyPr>
          <a:lstStyle/>
          <a:p>
            <a:r>
              <a:rPr lang="en-US" altLang="zh-CN" sz="1000" dirty="0">
                <a:solidFill>
                  <a:srgbClr val="00B0F0"/>
                </a:solidFill>
                <a:cs typeface="+mn-ea"/>
                <a:sym typeface="+mn-lt"/>
              </a:rPr>
              <a:t>Local/collaborative decision on sensing parameters X based on h3</a:t>
            </a:r>
            <a:endParaRPr lang="zh-CN" altLang="en-US" sz="1000" dirty="0">
              <a:solidFill>
                <a:srgbClr val="00B0F0"/>
              </a:solidFill>
              <a:cs typeface="+mn-ea"/>
              <a:sym typeface="+mn-lt"/>
            </a:endParaRPr>
          </a:p>
        </p:txBody>
      </p:sp>
      <p:sp>
        <p:nvSpPr>
          <p:cNvPr id="253" name="文本框 252">
            <a:extLst>
              <a:ext uri="{FF2B5EF4-FFF2-40B4-BE49-F238E27FC236}">
                <a16:creationId xmlns:a16="http://schemas.microsoft.com/office/drawing/2014/main" id="{B7061C09-C055-4EEB-98A8-CD572815246C}"/>
              </a:ext>
            </a:extLst>
          </p:cNvPr>
          <p:cNvSpPr txBox="1"/>
          <p:nvPr/>
        </p:nvSpPr>
        <p:spPr>
          <a:xfrm>
            <a:off x="2126032" y="4320425"/>
            <a:ext cx="2313206" cy="400110"/>
          </a:xfrm>
          <a:prstGeom prst="rect">
            <a:avLst/>
          </a:prstGeom>
          <a:noFill/>
        </p:spPr>
        <p:txBody>
          <a:bodyPr wrap="square" rtlCol="0">
            <a:spAutoFit/>
          </a:bodyPr>
          <a:lstStyle/>
          <a:p>
            <a:r>
              <a:rPr lang="en-US" altLang="zh-CN" sz="1000" dirty="0">
                <a:solidFill>
                  <a:srgbClr val="00B0F0"/>
                </a:solidFill>
                <a:cs typeface="+mn-ea"/>
                <a:sym typeface="+mn-lt"/>
              </a:rPr>
              <a:t>Local/collaborative decision on connectivity parameters X based on h1</a:t>
            </a:r>
            <a:endParaRPr lang="zh-CN" altLang="en-US" sz="1000" dirty="0">
              <a:solidFill>
                <a:srgbClr val="00B0F0"/>
              </a:solidFill>
              <a:cs typeface="+mn-ea"/>
              <a:sym typeface="+mn-lt"/>
            </a:endParaRPr>
          </a:p>
        </p:txBody>
      </p:sp>
      <p:pic>
        <p:nvPicPr>
          <p:cNvPr id="268" name="图形 267">
            <a:extLst>
              <a:ext uri="{FF2B5EF4-FFF2-40B4-BE49-F238E27FC236}">
                <a16:creationId xmlns:a16="http://schemas.microsoft.com/office/drawing/2014/main" id="{88F5984A-C51C-4CDB-A426-8E8D8730D6E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73762" y="4127365"/>
            <a:ext cx="286598" cy="256893"/>
          </a:xfrm>
          <a:prstGeom prst="rect">
            <a:avLst/>
          </a:prstGeom>
        </p:spPr>
      </p:pic>
      <p:pic>
        <p:nvPicPr>
          <p:cNvPr id="269" name="图形 268">
            <a:extLst>
              <a:ext uri="{FF2B5EF4-FFF2-40B4-BE49-F238E27FC236}">
                <a16:creationId xmlns:a16="http://schemas.microsoft.com/office/drawing/2014/main" id="{0C2FA319-D8B4-49A4-9B96-2CF967BF0757}"/>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507001" y="4137914"/>
            <a:ext cx="286598" cy="256893"/>
          </a:xfrm>
          <a:prstGeom prst="rect">
            <a:avLst/>
          </a:prstGeom>
        </p:spPr>
      </p:pic>
      <p:pic>
        <p:nvPicPr>
          <p:cNvPr id="270" name="图形 269">
            <a:extLst>
              <a:ext uri="{FF2B5EF4-FFF2-40B4-BE49-F238E27FC236}">
                <a16:creationId xmlns:a16="http://schemas.microsoft.com/office/drawing/2014/main" id="{C0C5EB5D-C582-4F71-85F5-E16DCD15941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07591" y="4080846"/>
            <a:ext cx="286598" cy="256893"/>
          </a:xfrm>
          <a:prstGeom prst="rect">
            <a:avLst/>
          </a:prstGeom>
        </p:spPr>
      </p:pic>
      <p:cxnSp>
        <p:nvCxnSpPr>
          <p:cNvPr id="271" name="直接箭头连接符 270">
            <a:extLst>
              <a:ext uri="{FF2B5EF4-FFF2-40B4-BE49-F238E27FC236}">
                <a16:creationId xmlns:a16="http://schemas.microsoft.com/office/drawing/2014/main" id="{9C40B385-AE6C-4CA0-A888-560831A86558}"/>
              </a:ext>
            </a:extLst>
          </p:cNvPr>
          <p:cNvCxnSpPr>
            <a:cxnSpLocks/>
          </p:cNvCxnSpPr>
          <p:nvPr/>
        </p:nvCxnSpPr>
        <p:spPr>
          <a:xfrm>
            <a:off x="1695622" y="3582754"/>
            <a:ext cx="193458" cy="2430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2" name="直接箭头连接符 271">
            <a:extLst>
              <a:ext uri="{FF2B5EF4-FFF2-40B4-BE49-F238E27FC236}">
                <a16:creationId xmlns:a16="http://schemas.microsoft.com/office/drawing/2014/main" id="{0AF1CF8C-568D-46EB-844F-ED5758EED0DE}"/>
              </a:ext>
            </a:extLst>
          </p:cNvPr>
          <p:cNvCxnSpPr>
            <a:cxnSpLocks/>
          </p:cNvCxnSpPr>
          <p:nvPr/>
        </p:nvCxnSpPr>
        <p:spPr>
          <a:xfrm flipH="1">
            <a:off x="1278435" y="3576520"/>
            <a:ext cx="353961" cy="2201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3" name="直接箭头连接符 272">
            <a:extLst>
              <a:ext uri="{FF2B5EF4-FFF2-40B4-BE49-F238E27FC236}">
                <a16:creationId xmlns:a16="http://schemas.microsoft.com/office/drawing/2014/main" id="{BC7EF746-B188-45E3-A1B7-C909E12E8C9F}"/>
              </a:ext>
            </a:extLst>
          </p:cNvPr>
          <p:cNvCxnSpPr>
            <a:cxnSpLocks/>
          </p:cNvCxnSpPr>
          <p:nvPr/>
        </p:nvCxnSpPr>
        <p:spPr>
          <a:xfrm>
            <a:off x="1727535" y="3569624"/>
            <a:ext cx="410801" cy="2302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4" name="iconfont-11253-5321794">
            <a:extLst>
              <a:ext uri="{FF2B5EF4-FFF2-40B4-BE49-F238E27FC236}">
                <a16:creationId xmlns:a16="http://schemas.microsoft.com/office/drawing/2014/main" id="{15BED85A-1A66-4BAF-AC99-3D68D7C74E6F}"/>
              </a:ext>
            </a:extLst>
          </p:cNvPr>
          <p:cNvSpPr/>
          <p:nvPr/>
        </p:nvSpPr>
        <p:spPr>
          <a:xfrm>
            <a:off x="1527777" y="3884398"/>
            <a:ext cx="240876" cy="301341"/>
          </a:xfrm>
          <a:custGeom>
            <a:avLst/>
            <a:gdLst>
              <a:gd name="T0" fmla="*/ 1165 w 10674"/>
              <a:gd name="T1" fmla="*/ 2551 h 9186"/>
              <a:gd name="T2" fmla="*/ 1907 w 10674"/>
              <a:gd name="T3" fmla="*/ 725 h 9186"/>
              <a:gd name="T4" fmla="*/ 2012 w 10674"/>
              <a:gd name="T5" fmla="*/ 325 h 9186"/>
              <a:gd name="T6" fmla="*/ 1716 w 10674"/>
              <a:gd name="T7" fmla="*/ 36 h 9186"/>
              <a:gd name="T8" fmla="*/ 1319 w 10674"/>
              <a:gd name="T9" fmla="*/ 151 h 9186"/>
              <a:gd name="T10" fmla="*/ 1356 w 10674"/>
              <a:gd name="T11" fmla="*/ 4990 h 9186"/>
              <a:gd name="T12" fmla="*/ 1937 w 10674"/>
              <a:gd name="T13" fmla="*/ 4988 h 9186"/>
              <a:gd name="T14" fmla="*/ 1936 w 10674"/>
              <a:gd name="T15" fmla="*/ 4406 h 9186"/>
              <a:gd name="T16" fmla="*/ 1165 w 10674"/>
              <a:gd name="T17" fmla="*/ 2551 h 9186"/>
              <a:gd name="T18" fmla="*/ 7301 w 10674"/>
              <a:gd name="T19" fmla="*/ 993 h 9186"/>
              <a:gd name="T20" fmla="*/ 7290 w 10674"/>
              <a:gd name="T21" fmla="*/ 1574 h 9186"/>
              <a:gd name="T22" fmla="*/ 7265 w 10674"/>
              <a:gd name="T23" fmla="*/ 3553 h 9186"/>
              <a:gd name="T24" fmla="*/ 7150 w 10674"/>
              <a:gd name="T25" fmla="*/ 3953 h 9186"/>
              <a:gd name="T26" fmla="*/ 7442 w 10674"/>
              <a:gd name="T27" fmla="*/ 4250 h 9186"/>
              <a:gd name="T28" fmla="*/ 7844 w 10674"/>
              <a:gd name="T29" fmla="*/ 4138 h 9186"/>
              <a:gd name="T30" fmla="*/ 7884 w 10674"/>
              <a:gd name="T31" fmla="*/ 1006 h 9186"/>
              <a:gd name="T32" fmla="*/ 7595 w 10674"/>
              <a:gd name="T33" fmla="*/ 880 h 9186"/>
              <a:gd name="T34" fmla="*/ 7301 w 10674"/>
              <a:gd name="T35" fmla="*/ 993 h 9186"/>
              <a:gd name="T36" fmla="*/ 7301 w 10674"/>
              <a:gd name="T37" fmla="*/ 993 h 9186"/>
              <a:gd name="T38" fmla="*/ 9357 w 10674"/>
              <a:gd name="T39" fmla="*/ 151 h 9186"/>
              <a:gd name="T40" fmla="*/ 8960 w 10674"/>
              <a:gd name="T41" fmla="*/ 36 h 9186"/>
              <a:gd name="T42" fmla="*/ 8664 w 10674"/>
              <a:gd name="T43" fmla="*/ 325 h 9186"/>
              <a:gd name="T44" fmla="*/ 8769 w 10674"/>
              <a:gd name="T45" fmla="*/ 725 h 9186"/>
              <a:gd name="T46" fmla="*/ 8740 w 10674"/>
              <a:gd name="T47" fmla="*/ 4404 h 9186"/>
              <a:gd name="T48" fmla="*/ 8739 w 10674"/>
              <a:gd name="T49" fmla="*/ 4986 h 9186"/>
              <a:gd name="T50" fmla="*/ 9321 w 10674"/>
              <a:gd name="T51" fmla="*/ 4987 h 9186"/>
              <a:gd name="T52" fmla="*/ 9357 w 10674"/>
              <a:gd name="T53" fmla="*/ 151 h 9186"/>
              <a:gd name="T54" fmla="*/ 3415 w 10674"/>
              <a:gd name="T55" fmla="*/ 4136 h 9186"/>
              <a:gd name="T56" fmla="*/ 3412 w 10674"/>
              <a:gd name="T57" fmla="*/ 3555 h 9186"/>
              <a:gd name="T58" fmla="*/ 3387 w 10674"/>
              <a:gd name="T59" fmla="*/ 1576 h 9186"/>
              <a:gd name="T60" fmla="*/ 3376 w 10674"/>
              <a:gd name="T61" fmla="*/ 995 h 9186"/>
              <a:gd name="T62" fmla="*/ 2795 w 10674"/>
              <a:gd name="T63" fmla="*/ 1006 h 9186"/>
              <a:gd name="T64" fmla="*/ 2835 w 10674"/>
              <a:gd name="T65" fmla="*/ 4138 h 9186"/>
              <a:gd name="T66" fmla="*/ 3415 w 10674"/>
              <a:gd name="T67" fmla="*/ 4136 h 9186"/>
              <a:gd name="T68" fmla="*/ 5940 w 10674"/>
              <a:gd name="T69" fmla="*/ 3511 h 9186"/>
              <a:gd name="T70" fmla="*/ 6381 w 10674"/>
              <a:gd name="T71" fmla="*/ 2283 h 9186"/>
              <a:gd name="T72" fmla="*/ 5336 w 10674"/>
              <a:gd name="T73" fmla="*/ 1502 h 9186"/>
              <a:gd name="T74" fmla="*/ 4282 w 10674"/>
              <a:gd name="T75" fmla="*/ 2272 h 9186"/>
              <a:gd name="T76" fmla="*/ 4711 w 10674"/>
              <a:gd name="T77" fmla="*/ 3505 h 9186"/>
              <a:gd name="T78" fmla="*/ 2864 w 10674"/>
              <a:gd name="T79" fmla="*/ 8581 h 9186"/>
              <a:gd name="T80" fmla="*/ 3110 w 10674"/>
              <a:gd name="T81" fmla="*/ 9108 h 9186"/>
              <a:gd name="T82" fmla="*/ 3637 w 10674"/>
              <a:gd name="T83" fmla="*/ 8862 h 9186"/>
              <a:gd name="T84" fmla="*/ 4029 w 10674"/>
              <a:gd name="T85" fmla="*/ 7788 h 9186"/>
              <a:gd name="T86" fmla="*/ 6621 w 10674"/>
              <a:gd name="T87" fmla="*/ 7788 h 9186"/>
              <a:gd name="T88" fmla="*/ 7021 w 10674"/>
              <a:gd name="T89" fmla="*/ 8888 h 9186"/>
              <a:gd name="T90" fmla="*/ 7497 w 10674"/>
              <a:gd name="T91" fmla="*/ 9111 h 9186"/>
              <a:gd name="T92" fmla="*/ 7572 w 10674"/>
              <a:gd name="T93" fmla="*/ 9083 h 9186"/>
              <a:gd name="T94" fmla="*/ 7795 w 10674"/>
              <a:gd name="T95" fmla="*/ 8607 h 9186"/>
              <a:gd name="T96" fmla="*/ 5940 w 10674"/>
              <a:gd name="T97" fmla="*/ 3511 h 9186"/>
              <a:gd name="T98" fmla="*/ 5324 w 10674"/>
              <a:gd name="T99" fmla="*/ 4226 h 9186"/>
              <a:gd name="T100" fmla="*/ 5821 w 10674"/>
              <a:gd name="T101" fmla="*/ 5593 h 9186"/>
              <a:gd name="T102" fmla="*/ 4826 w 10674"/>
              <a:gd name="T103" fmla="*/ 5593 h 9186"/>
              <a:gd name="T104" fmla="*/ 5324 w 10674"/>
              <a:gd name="T105" fmla="*/ 4226 h 9186"/>
              <a:gd name="T106" fmla="*/ 4293 w 10674"/>
              <a:gd name="T107" fmla="*/ 7056 h 9186"/>
              <a:gd name="T108" fmla="*/ 4560 w 10674"/>
              <a:gd name="T109" fmla="*/ 6325 h 9186"/>
              <a:gd name="T110" fmla="*/ 6087 w 10674"/>
              <a:gd name="T111" fmla="*/ 6325 h 9186"/>
              <a:gd name="T112" fmla="*/ 6353 w 10674"/>
              <a:gd name="T113" fmla="*/ 7056 h 9186"/>
              <a:gd name="T114" fmla="*/ 4293 w 10674"/>
              <a:gd name="T115" fmla="*/ 7056 h 9186"/>
              <a:gd name="T116" fmla="*/ 4293 w 10674"/>
              <a:gd name="T117" fmla="*/ 7056 h 9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74" h="9186">
                <a:moveTo>
                  <a:pt x="1165" y="2551"/>
                </a:moveTo>
                <a:cubicBezTo>
                  <a:pt x="1164" y="1868"/>
                  <a:pt x="1430" y="1212"/>
                  <a:pt x="1907" y="725"/>
                </a:cubicBezTo>
                <a:cubicBezTo>
                  <a:pt x="2012" y="620"/>
                  <a:pt x="2052" y="467"/>
                  <a:pt x="2012" y="325"/>
                </a:cubicBezTo>
                <a:cubicBezTo>
                  <a:pt x="1972" y="182"/>
                  <a:pt x="1860" y="72"/>
                  <a:pt x="1716" y="36"/>
                </a:cubicBezTo>
                <a:cubicBezTo>
                  <a:pt x="1572" y="0"/>
                  <a:pt x="1421" y="43"/>
                  <a:pt x="1319" y="151"/>
                </a:cubicBezTo>
                <a:cubicBezTo>
                  <a:pt x="0" y="1501"/>
                  <a:pt x="17" y="3661"/>
                  <a:pt x="1356" y="4990"/>
                </a:cubicBezTo>
                <a:cubicBezTo>
                  <a:pt x="1517" y="5150"/>
                  <a:pt x="1777" y="5150"/>
                  <a:pt x="1937" y="4988"/>
                </a:cubicBezTo>
                <a:cubicBezTo>
                  <a:pt x="2097" y="4827"/>
                  <a:pt x="2097" y="4567"/>
                  <a:pt x="1936" y="4406"/>
                </a:cubicBezTo>
                <a:cubicBezTo>
                  <a:pt x="1441" y="3916"/>
                  <a:pt x="1164" y="3248"/>
                  <a:pt x="1165" y="2551"/>
                </a:cubicBezTo>
                <a:close/>
                <a:moveTo>
                  <a:pt x="7301" y="993"/>
                </a:moveTo>
                <a:cubicBezTo>
                  <a:pt x="7137" y="1151"/>
                  <a:pt x="7132" y="1411"/>
                  <a:pt x="7290" y="1574"/>
                </a:cubicBezTo>
                <a:cubicBezTo>
                  <a:pt x="7824" y="2131"/>
                  <a:pt x="7812" y="3011"/>
                  <a:pt x="7265" y="3553"/>
                </a:cubicBezTo>
                <a:cubicBezTo>
                  <a:pt x="7157" y="3656"/>
                  <a:pt x="7112" y="3810"/>
                  <a:pt x="7150" y="3953"/>
                </a:cubicBezTo>
                <a:cubicBezTo>
                  <a:pt x="7186" y="4097"/>
                  <a:pt x="7298" y="4211"/>
                  <a:pt x="7442" y="4250"/>
                </a:cubicBezTo>
                <a:cubicBezTo>
                  <a:pt x="7586" y="4288"/>
                  <a:pt x="7740" y="4246"/>
                  <a:pt x="7844" y="4138"/>
                </a:cubicBezTo>
                <a:cubicBezTo>
                  <a:pt x="8710" y="3281"/>
                  <a:pt x="8728" y="1886"/>
                  <a:pt x="7884" y="1006"/>
                </a:cubicBezTo>
                <a:cubicBezTo>
                  <a:pt x="7809" y="927"/>
                  <a:pt x="7705" y="882"/>
                  <a:pt x="7595" y="880"/>
                </a:cubicBezTo>
                <a:cubicBezTo>
                  <a:pt x="7486" y="877"/>
                  <a:pt x="7380" y="918"/>
                  <a:pt x="7301" y="993"/>
                </a:cubicBezTo>
                <a:close/>
                <a:moveTo>
                  <a:pt x="7301" y="993"/>
                </a:moveTo>
                <a:close/>
                <a:moveTo>
                  <a:pt x="9357" y="151"/>
                </a:moveTo>
                <a:cubicBezTo>
                  <a:pt x="9255" y="43"/>
                  <a:pt x="9104" y="0"/>
                  <a:pt x="8960" y="36"/>
                </a:cubicBezTo>
                <a:cubicBezTo>
                  <a:pt x="8816" y="72"/>
                  <a:pt x="8704" y="182"/>
                  <a:pt x="8664" y="325"/>
                </a:cubicBezTo>
                <a:cubicBezTo>
                  <a:pt x="8623" y="467"/>
                  <a:pt x="8664" y="620"/>
                  <a:pt x="8769" y="725"/>
                </a:cubicBezTo>
                <a:cubicBezTo>
                  <a:pt x="9770" y="1751"/>
                  <a:pt x="9757" y="3393"/>
                  <a:pt x="8740" y="4404"/>
                </a:cubicBezTo>
                <a:cubicBezTo>
                  <a:pt x="8579" y="4565"/>
                  <a:pt x="8577" y="4826"/>
                  <a:pt x="8739" y="4986"/>
                </a:cubicBezTo>
                <a:cubicBezTo>
                  <a:pt x="8898" y="5147"/>
                  <a:pt x="9160" y="5148"/>
                  <a:pt x="9321" y="4987"/>
                </a:cubicBezTo>
                <a:cubicBezTo>
                  <a:pt x="10657" y="3660"/>
                  <a:pt x="10674" y="1501"/>
                  <a:pt x="9357" y="151"/>
                </a:cubicBezTo>
                <a:close/>
                <a:moveTo>
                  <a:pt x="3415" y="4136"/>
                </a:moveTo>
                <a:cubicBezTo>
                  <a:pt x="3575" y="3975"/>
                  <a:pt x="3574" y="3713"/>
                  <a:pt x="3412" y="3555"/>
                </a:cubicBezTo>
                <a:cubicBezTo>
                  <a:pt x="2865" y="3013"/>
                  <a:pt x="2854" y="2132"/>
                  <a:pt x="3387" y="1576"/>
                </a:cubicBezTo>
                <a:cubicBezTo>
                  <a:pt x="3545" y="1412"/>
                  <a:pt x="3540" y="1151"/>
                  <a:pt x="3376" y="995"/>
                </a:cubicBezTo>
                <a:cubicBezTo>
                  <a:pt x="3212" y="837"/>
                  <a:pt x="2951" y="842"/>
                  <a:pt x="2795" y="1006"/>
                </a:cubicBezTo>
                <a:cubicBezTo>
                  <a:pt x="1950" y="1886"/>
                  <a:pt x="1969" y="3281"/>
                  <a:pt x="2835" y="4138"/>
                </a:cubicBezTo>
                <a:cubicBezTo>
                  <a:pt x="2994" y="4298"/>
                  <a:pt x="3255" y="4297"/>
                  <a:pt x="3415" y="4136"/>
                </a:cubicBezTo>
                <a:close/>
                <a:moveTo>
                  <a:pt x="5940" y="3511"/>
                </a:moveTo>
                <a:cubicBezTo>
                  <a:pt x="6341" y="3243"/>
                  <a:pt x="6520" y="2745"/>
                  <a:pt x="6381" y="2283"/>
                </a:cubicBezTo>
                <a:cubicBezTo>
                  <a:pt x="6242" y="1822"/>
                  <a:pt x="5818" y="1505"/>
                  <a:pt x="5336" y="1502"/>
                </a:cubicBezTo>
                <a:cubicBezTo>
                  <a:pt x="4853" y="1500"/>
                  <a:pt x="4426" y="1812"/>
                  <a:pt x="4282" y="2272"/>
                </a:cubicBezTo>
                <a:cubicBezTo>
                  <a:pt x="4138" y="2732"/>
                  <a:pt x="4312" y="3232"/>
                  <a:pt x="4711" y="3505"/>
                </a:cubicBezTo>
                <a:lnTo>
                  <a:pt x="2864" y="8581"/>
                </a:lnTo>
                <a:cubicBezTo>
                  <a:pt x="2786" y="8795"/>
                  <a:pt x="2896" y="9030"/>
                  <a:pt x="3110" y="9108"/>
                </a:cubicBezTo>
                <a:cubicBezTo>
                  <a:pt x="3324" y="9186"/>
                  <a:pt x="3559" y="9075"/>
                  <a:pt x="3637" y="8862"/>
                </a:cubicBezTo>
                <a:lnTo>
                  <a:pt x="4029" y="7788"/>
                </a:lnTo>
                <a:lnTo>
                  <a:pt x="6621" y="7788"/>
                </a:lnTo>
                <a:lnTo>
                  <a:pt x="7021" y="8888"/>
                </a:lnTo>
                <a:cubicBezTo>
                  <a:pt x="7092" y="9081"/>
                  <a:pt x="7305" y="9181"/>
                  <a:pt x="7497" y="9111"/>
                </a:cubicBezTo>
                <a:lnTo>
                  <a:pt x="7572" y="9083"/>
                </a:lnTo>
                <a:cubicBezTo>
                  <a:pt x="7765" y="9012"/>
                  <a:pt x="7865" y="8799"/>
                  <a:pt x="7795" y="8607"/>
                </a:cubicBezTo>
                <a:lnTo>
                  <a:pt x="5940" y="3511"/>
                </a:lnTo>
                <a:close/>
                <a:moveTo>
                  <a:pt x="5324" y="4226"/>
                </a:moveTo>
                <a:lnTo>
                  <a:pt x="5821" y="5593"/>
                </a:lnTo>
                <a:lnTo>
                  <a:pt x="4826" y="5593"/>
                </a:lnTo>
                <a:lnTo>
                  <a:pt x="5324" y="4226"/>
                </a:lnTo>
                <a:close/>
                <a:moveTo>
                  <a:pt x="4293" y="7056"/>
                </a:moveTo>
                <a:lnTo>
                  <a:pt x="4560" y="6325"/>
                </a:lnTo>
                <a:lnTo>
                  <a:pt x="6087" y="6325"/>
                </a:lnTo>
                <a:lnTo>
                  <a:pt x="6353" y="7056"/>
                </a:lnTo>
                <a:lnTo>
                  <a:pt x="4293" y="7056"/>
                </a:lnTo>
                <a:close/>
                <a:moveTo>
                  <a:pt x="4293" y="7056"/>
                </a:moveTo>
                <a:close/>
              </a:path>
            </a:pathLst>
          </a:custGeom>
          <a:solidFill>
            <a:srgbClr val="0F7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5" name="cellphone_37378">
            <a:extLst>
              <a:ext uri="{FF2B5EF4-FFF2-40B4-BE49-F238E27FC236}">
                <a16:creationId xmlns:a16="http://schemas.microsoft.com/office/drawing/2014/main" id="{947D57A5-3973-4D31-A275-5C7F240376F8}"/>
              </a:ext>
            </a:extLst>
          </p:cNvPr>
          <p:cNvSpPr/>
          <p:nvPr/>
        </p:nvSpPr>
        <p:spPr>
          <a:xfrm>
            <a:off x="1266491" y="3868230"/>
            <a:ext cx="133608" cy="254232"/>
          </a:xfrm>
          <a:custGeom>
            <a:avLst/>
            <a:gdLst>
              <a:gd name="T0" fmla="*/ 4010 w 4354"/>
              <a:gd name="T1" fmla="*/ 0 h 7635"/>
              <a:gd name="T2" fmla="*/ 345 w 4354"/>
              <a:gd name="T3" fmla="*/ 0 h 7635"/>
              <a:gd name="T4" fmla="*/ 0 w 4354"/>
              <a:gd name="T5" fmla="*/ 344 h 7635"/>
              <a:gd name="T6" fmla="*/ 0 w 4354"/>
              <a:gd name="T7" fmla="*/ 7290 h 7635"/>
              <a:gd name="T8" fmla="*/ 345 w 4354"/>
              <a:gd name="T9" fmla="*/ 7635 h 7635"/>
              <a:gd name="T10" fmla="*/ 4010 w 4354"/>
              <a:gd name="T11" fmla="*/ 7635 h 7635"/>
              <a:gd name="T12" fmla="*/ 4354 w 4354"/>
              <a:gd name="T13" fmla="*/ 7290 h 7635"/>
              <a:gd name="T14" fmla="*/ 4354 w 4354"/>
              <a:gd name="T15" fmla="*/ 344 h 7635"/>
              <a:gd name="T16" fmla="*/ 4010 w 4354"/>
              <a:gd name="T17" fmla="*/ 0 h 7635"/>
              <a:gd name="T18" fmla="*/ 2660 w 4354"/>
              <a:gd name="T19" fmla="*/ 7270 h 7635"/>
              <a:gd name="T20" fmla="*/ 2613 w 4354"/>
              <a:gd name="T21" fmla="*/ 7316 h 7635"/>
              <a:gd name="T22" fmla="*/ 1741 w 4354"/>
              <a:gd name="T23" fmla="*/ 7316 h 7635"/>
              <a:gd name="T24" fmla="*/ 1694 w 4354"/>
              <a:gd name="T25" fmla="*/ 7270 h 7635"/>
              <a:gd name="T26" fmla="*/ 1694 w 4354"/>
              <a:gd name="T27" fmla="*/ 7037 h 7635"/>
              <a:gd name="T28" fmla="*/ 1741 w 4354"/>
              <a:gd name="T29" fmla="*/ 6990 h 7635"/>
              <a:gd name="T30" fmla="*/ 2613 w 4354"/>
              <a:gd name="T31" fmla="*/ 6990 h 7635"/>
              <a:gd name="T32" fmla="*/ 2660 w 4354"/>
              <a:gd name="T33" fmla="*/ 7037 h 7635"/>
              <a:gd name="T34" fmla="*/ 2660 w 4354"/>
              <a:gd name="T35" fmla="*/ 7270 h 7635"/>
              <a:gd name="T36" fmla="*/ 3965 w 4354"/>
              <a:gd name="T37" fmla="*/ 6785 h 7635"/>
              <a:gd name="T38" fmla="*/ 3918 w 4354"/>
              <a:gd name="T39" fmla="*/ 6832 h 7635"/>
              <a:gd name="T40" fmla="*/ 437 w 4354"/>
              <a:gd name="T41" fmla="*/ 6832 h 7635"/>
              <a:gd name="T42" fmla="*/ 390 w 4354"/>
              <a:gd name="T43" fmla="*/ 6785 h 7635"/>
              <a:gd name="T44" fmla="*/ 390 w 4354"/>
              <a:gd name="T45" fmla="*/ 739 h 7635"/>
              <a:gd name="T46" fmla="*/ 437 w 4354"/>
              <a:gd name="T47" fmla="*/ 692 h 7635"/>
              <a:gd name="T48" fmla="*/ 3918 w 4354"/>
              <a:gd name="T49" fmla="*/ 692 h 7635"/>
              <a:gd name="T50" fmla="*/ 3965 w 4354"/>
              <a:gd name="T51" fmla="*/ 739 h 7635"/>
              <a:gd name="T52" fmla="*/ 3965 w 4354"/>
              <a:gd name="T53" fmla="*/ 6785 h 7635"/>
              <a:gd name="T54" fmla="*/ 3965 w 4354"/>
              <a:gd name="T55" fmla="*/ 6785 h 7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54" h="7635">
                <a:moveTo>
                  <a:pt x="4010" y="0"/>
                </a:moveTo>
                <a:lnTo>
                  <a:pt x="345" y="0"/>
                </a:lnTo>
                <a:cubicBezTo>
                  <a:pt x="155" y="0"/>
                  <a:pt x="0" y="154"/>
                  <a:pt x="0" y="344"/>
                </a:cubicBezTo>
                <a:lnTo>
                  <a:pt x="0" y="7290"/>
                </a:lnTo>
                <a:cubicBezTo>
                  <a:pt x="0" y="7480"/>
                  <a:pt x="155" y="7635"/>
                  <a:pt x="345" y="7635"/>
                </a:cubicBezTo>
                <a:lnTo>
                  <a:pt x="4010" y="7635"/>
                </a:lnTo>
                <a:cubicBezTo>
                  <a:pt x="4200" y="7635"/>
                  <a:pt x="4354" y="7480"/>
                  <a:pt x="4354" y="7290"/>
                </a:cubicBezTo>
                <a:lnTo>
                  <a:pt x="4354" y="344"/>
                </a:lnTo>
                <a:cubicBezTo>
                  <a:pt x="4354" y="155"/>
                  <a:pt x="4200" y="0"/>
                  <a:pt x="4010" y="0"/>
                </a:cubicBezTo>
                <a:close/>
                <a:moveTo>
                  <a:pt x="2660" y="7270"/>
                </a:moveTo>
                <a:cubicBezTo>
                  <a:pt x="2660" y="7296"/>
                  <a:pt x="2639" y="7316"/>
                  <a:pt x="2613" y="7316"/>
                </a:cubicBezTo>
                <a:lnTo>
                  <a:pt x="1741" y="7316"/>
                </a:lnTo>
                <a:cubicBezTo>
                  <a:pt x="1715" y="7316"/>
                  <a:pt x="1694" y="7295"/>
                  <a:pt x="1694" y="7270"/>
                </a:cubicBezTo>
                <a:lnTo>
                  <a:pt x="1694" y="7037"/>
                </a:lnTo>
                <a:cubicBezTo>
                  <a:pt x="1694" y="7011"/>
                  <a:pt x="1715" y="6990"/>
                  <a:pt x="1741" y="6990"/>
                </a:cubicBezTo>
                <a:lnTo>
                  <a:pt x="2613" y="6990"/>
                </a:lnTo>
                <a:cubicBezTo>
                  <a:pt x="2639" y="6990"/>
                  <a:pt x="2660" y="7011"/>
                  <a:pt x="2660" y="7037"/>
                </a:cubicBezTo>
                <a:lnTo>
                  <a:pt x="2660" y="7270"/>
                </a:lnTo>
                <a:close/>
                <a:moveTo>
                  <a:pt x="3965" y="6785"/>
                </a:moveTo>
                <a:cubicBezTo>
                  <a:pt x="3965" y="6811"/>
                  <a:pt x="3944" y="6832"/>
                  <a:pt x="3918" y="6832"/>
                </a:cubicBezTo>
                <a:lnTo>
                  <a:pt x="437" y="6832"/>
                </a:lnTo>
                <a:cubicBezTo>
                  <a:pt x="411" y="6832"/>
                  <a:pt x="390" y="6811"/>
                  <a:pt x="390" y="6785"/>
                </a:cubicBezTo>
                <a:lnTo>
                  <a:pt x="390" y="739"/>
                </a:lnTo>
                <a:cubicBezTo>
                  <a:pt x="390" y="713"/>
                  <a:pt x="411" y="692"/>
                  <a:pt x="437" y="692"/>
                </a:cubicBezTo>
                <a:lnTo>
                  <a:pt x="3918" y="692"/>
                </a:lnTo>
                <a:cubicBezTo>
                  <a:pt x="3944" y="692"/>
                  <a:pt x="3965" y="713"/>
                  <a:pt x="3965" y="739"/>
                </a:cubicBezTo>
                <a:lnTo>
                  <a:pt x="3965" y="6785"/>
                </a:lnTo>
                <a:lnTo>
                  <a:pt x="3965" y="6785"/>
                </a:lnTo>
                <a:close/>
              </a:path>
            </a:pathLst>
          </a:custGeom>
          <a:solidFill>
            <a:srgbClr val="0F7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9" name="矩形 278">
            <a:extLst>
              <a:ext uri="{FF2B5EF4-FFF2-40B4-BE49-F238E27FC236}">
                <a16:creationId xmlns:a16="http://schemas.microsoft.com/office/drawing/2014/main" id="{159229BF-B9F3-4349-AB76-EE27EC631AA7}"/>
              </a:ext>
            </a:extLst>
          </p:cNvPr>
          <p:cNvSpPr/>
          <p:nvPr/>
        </p:nvSpPr>
        <p:spPr>
          <a:xfrm>
            <a:off x="1445566" y="3171082"/>
            <a:ext cx="576860" cy="350548"/>
          </a:xfrm>
          <a:prstGeom prst="rect">
            <a:avLst/>
          </a:prstGeom>
          <a:solidFill>
            <a:schemeClr val="bg1"/>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pic>
        <p:nvPicPr>
          <p:cNvPr id="281" name="图形 280">
            <a:extLst>
              <a:ext uri="{FF2B5EF4-FFF2-40B4-BE49-F238E27FC236}">
                <a16:creationId xmlns:a16="http://schemas.microsoft.com/office/drawing/2014/main" id="{78BAEAD5-4C35-488E-A805-84A9CAFBDDC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693133" y="3145581"/>
            <a:ext cx="333286" cy="278804"/>
          </a:xfrm>
          <a:prstGeom prst="rect">
            <a:avLst/>
          </a:prstGeom>
        </p:spPr>
      </p:pic>
      <p:sp>
        <p:nvSpPr>
          <p:cNvPr id="282" name="文本框 281">
            <a:extLst>
              <a:ext uri="{FF2B5EF4-FFF2-40B4-BE49-F238E27FC236}">
                <a16:creationId xmlns:a16="http://schemas.microsoft.com/office/drawing/2014/main" id="{CDE35974-3E64-4B15-BE3B-938FC4153574}"/>
              </a:ext>
            </a:extLst>
          </p:cNvPr>
          <p:cNvSpPr txBox="1"/>
          <p:nvPr/>
        </p:nvSpPr>
        <p:spPr>
          <a:xfrm>
            <a:off x="1411863" y="3157219"/>
            <a:ext cx="804414" cy="338554"/>
          </a:xfrm>
          <a:prstGeom prst="rect">
            <a:avLst/>
          </a:prstGeom>
          <a:noFill/>
          <a:ln>
            <a:noFill/>
          </a:ln>
        </p:spPr>
        <p:txBody>
          <a:bodyPr wrap="square" rtlCol="0">
            <a:spAutoFit/>
          </a:bodyPr>
          <a:lstStyle/>
          <a:p>
            <a:r>
              <a:rPr lang="en-US" altLang="zh-CN" sz="1000" dirty="0">
                <a:cs typeface="+mn-ea"/>
                <a:sym typeface="+mn-lt"/>
              </a:rPr>
              <a:t>PCF</a:t>
            </a:r>
          </a:p>
          <a:p>
            <a:r>
              <a:rPr lang="en-US" altLang="zh-CN" sz="500" dirty="0">
                <a:cs typeface="+mn-ea"/>
                <a:sym typeface="+mn-lt"/>
              </a:rPr>
              <a:t>(</a:t>
            </a:r>
            <a:r>
              <a:rPr lang="en-US" altLang="zh-CN" sz="600" dirty="0">
                <a:cs typeface="+mn-ea"/>
                <a:sym typeface="+mn-lt"/>
              </a:rPr>
              <a:t>for connectivity</a:t>
            </a:r>
            <a:r>
              <a:rPr lang="en-US" altLang="zh-CN" sz="500" dirty="0">
                <a:cs typeface="+mn-ea"/>
                <a:sym typeface="+mn-lt"/>
              </a:rPr>
              <a:t>)</a:t>
            </a:r>
            <a:endParaRPr lang="zh-CN" altLang="en-US" sz="500" dirty="0">
              <a:cs typeface="+mn-ea"/>
              <a:sym typeface="+mn-lt"/>
            </a:endParaRPr>
          </a:p>
        </p:txBody>
      </p:sp>
      <p:sp>
        <p:nvSpPr>
          <p:cNvPr id="285" name="pc_96818">
            <a:extLst>
              <a:ext uri="{FF2B5EF4-FFF2-40B4-BE49-F238E27FC236}">
                <a16:creationId xmlns:a16="http://schemas.microsoft.com/office/drawing/2014/main" id="{56B53DEB-0795-4862-BC6B-54B9A02CB57C}"/>
              </a:ext>
            </a:extLst>
          </p:cNvPr>
          <p:cNvSpPr/>
          <p:nvPr/>
        </p:nvSpPr>
        <p:spPr>
          <a:xfrm>
            <a:off x="2194038" y="3784387"/>
            <a:ext cx="154779" cy="283455"/>
          </a:xfrm>
          <a:custGeom>
            <a:avLst/>
            <a:gdLst>
              <a:gd name="T0" fmla="*/ 2317 w 5843"/>
              <a:gd name="T1" fmla="*/ 0 h 8160"/>
              <a:gd name="T2" fmla="*/ 0 w 5843"/>
              <a:gd name="T3" fmla="*/ 1353 h 8160"/>
              <a:gd name="T4" fmla="*/ 0 w 5843"/>
              <a:gd name="T5" fmla="*/ 6058 h 8160"/>
              <a:gd name="T6" fmla="*/ 3599 w 5843"/>
              <a:gd name="T7" fmla="*/ 8160 h 8160"/>
              <a:gd name="T8" fmla="*/ 5843 w 5843"/>
              <a:gd name="T9" fmla="*/ 6851 h 8160"/>
              <a:gd name="T10" fmla="*/ 5843 w 5843"/>
              <a:gd name="T11" fmla="*/ 2059 h 8160"/>
              <a:gd name="T12" fmla="*/ 2317 w 5843"/>
              <a:gd name="T13" fmla="*/ 0 h 8160"/>
              <a:gd name="T14" fmla="*/ 3410 w 5843"/>
              <a:gd name="T15" fmla="*/ 7582 h 8160"/>
              <a:gd name="T16" fmla="*/ 397 w 5843"/>
              <a:gd name="T17" fmla="*/ 5822 h 8160"/>
              <a:gd name="T18" fmla="*/ 397 w 5843"/>
              <a:gd name="T19" fmla="*/ 1845 h 8160"/>
              <a:gd name="T20" fmla="*/ 3410 w 5843"/>
              <a:gd name="T21" fmla="*/ 3604 h 8160"/>
              <a:gd name="T22" fmla="*/ 3410 w 5843"/>
              <a:gd name="T23" fmla="*/ 7582 h 8160"/>
              <a:gd name="T24" fmla="*/ 549 w 5843"/>
              <a:gd name="T25" fmla="*/ 1474 h 8160"/>
              <a:gd name="T26" fmla="*/ 2305 w 5843"/>
              <a:gd name="T27" fmla="*/ 448 h 8160"/>
              <a:gd name="T28" fmla="*/ 5360 w 5843"/>
              <a:gd name="T29" fmla="*/ 2233 h 8160"/>
              <a:gd name="T30" fmla="*/ 3604 w 5843"/>
              <a:gd name="T31" fmla="*/ 3258 h 8160"/>
              <a:gd name="T32" fmla="*/ 549 w 5843"/>
              <a:gd name="T33" fmla="*/ 1474 h 8160"/>
              <a:gd name="T34" fmla="*/ 5445 w 5843"/>
              <a:gd name="T35" fmla="*/ 6626 h 8160"/>
              <a:gd name="T36" fmla="*/ 3807 w 5843"/>
              <a:gd name="T37" fmla="*/ 7583 h 8160"/>
              <a:gd name="T38" fmla="*/ 3807 w 5843"/>
              <a:gd name="T39" fmla="*/ 3599 h 8160"/>
              <a:gd name="T40" fmla="*/ 5446 w 5843"/>
              <a:gd name="T41" fmla="*/ 2641 h 8160"/>
              <a:gd name="T42" fmla="*/ 5445 w 5843"/>
              <a:gd name="T43" fmla="*/ 6626 h 8160"/>
              <a:gd name="T44" fmla="*/ 4101 w 5843"/>
              <a:gd name="T45" fmla="*/ 4014 h 8160"/>
              <a:gd name="T46" fmla="*/ 4172 w 5843"/>
              <a:gd name="T47" fmla="*/ 3743 h 8160"/>
              <a:gd name="T48" fmla="*/ 4863 w 5843"/>
              <a:gd name="T49" fmla="*/ 3337 h 8160"/>
              <a:gd name="T50" fmla="*/ 5134 w 5843"/>
              <a:gd name="T51" fmla="*/ 3408 h 8160"/>
              <a:gd name="T52" fmla="*/ 5064 w 5843"/>
              <a:gd name="T53" fmla="*/ 3679 h 8160"/>
              <a:gd name="T54" fmla="*/ 4372 w 5843"/>
              <a:gd name="T55" fmla="*/ 4085 h 8160"/>
              <a:gd name="T56" fmla="*/ 4262 w 5843"/>
              <a:gd name="T57" fmla="*/ 4112 h 8160"/>
              <a:gd name="T58" fmla="*/ 4101 w 5843"/>
              <a:gd name="T59" fmla="*/ 4014 h 8160"/>
              <a:gd name="T60" fmla="*/ 5146 w 5843"/>
              <a:gd name="T61" fmla="*/ 4200 h 8160"/>
              <a:gd name="T62" fmla="*/ 5075 w 5843"/>
              <a:gd name="T63" fmla="*/ 4471 h 8160"/>
              <a:gd name="T64" fmla="*/ 4384 w 5843"/>
              <a:gd name="T65" fmla="*/ 4876 h 8160"/>
              <a:gd name="T66" fmla="*/ 4273 w 5843"/>
              <a:gd name="T67" fmla="*/ 4903 h 8160"/>
              <a:gd name="T68" fmla="*/ 4112 w 5843"/>
              <a:gd name="T69" fmla="*/ 4805 h 8160"/>
              <a:gd name="T70" fmla="*/ 4183 w 5843"/>
              <a:gd name="T71" fmla="*/ 4534 h 8160"/>
              <a:gd name="T72" fmla="*/ 4875 w 5843"/>
              <a:gd name="T73" fmla="*/ 4129 h 8160"/>
              <a:gd name="T74" fmla="*/ 5146 w 5843"/>
              <a:gd name="T75" fmla="*/ 4200 h 8160"/>
              <a:gd name="T76" fmla="*/ 4983 w 5843"/>
              <a:gd name="T77" fmla="*/ 6267 h 8160"/>
              <a:gd name="T78" fmla="*/ 4684 w 5843"/>
              <a:gd name="T79" fmla="*/ 6742 h 8160"/>
              <a:gd name="T80" fmla="*/ 4429 w 5843"/>
              <a:gd name="T81" fmla="*/ 6242 h 8160"/>
              <a:gd name="T82" fmla="*/ 4728 w 5843"/>
              <a:gd name="T83" fmla="*/ 5767 h 8160"/>
              <a:gd name="T84" fmla="*/ 4983 w 5843"/>
              <a:gd name="T85" fmla="*/ 6267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43" h="8160">
                <a:moveTo>
                  <a:pt x="2317" y="0"/>
                </a:moveTo>
                <a:cubicBezTo>
                  <a:pt x="2317" y="0"/>
                  <a:pt x="117" y="1281"/>
                  <a:pt x="0" y="1353"/>
                </a:cubicBezTo>
                <a:lnTo>
                  <a:pt x="0" y="6058"/>
                </a:lnTo>
                <a:lnTo>
                  <a:pt x="3599" y="8160"/>
                </a:lnTo>
                <a:cubicBezTo>
                  <a:pt x="3599" y="8160"/>
                  <a:pt x="5687" y="6942"/>
                  <a:pt x="5843" y="6851"/>
                </a:cubicBezTo>
                <a:lnTo>
                  <a:pt x="5843" y="2059"/>
                </a:lnTo>
                <a:lnTo>
                  <a:pt x="2317" y="0"/>
                </a:lnTo>
                <a:close/>
                <a:moveTo>
                  <a:pt x="3410" y="7582"/>
                </a:moveTo>
                <a:lnTo>
                  <a:pt x="397" y="5822"/>
                </a:lnTo>
                <a:lnTo>
                  <a:pt x="397" y="1845"/>
                </a:lnTo>
                <a:lnTo>
                  <a:pt x="3410" y="3604"/>
                </a:lnTo>
                <a:lnTo>
                  <a:pt x="3410" y="7582"/>
                </a:lnTo>
                <a:close/>
                <a:moveTo>
                  <a:pt x="549" y="1474"/>
                </a:moveTo>
                <a:lnTo>
                  <a:pt x="2305" y="448"/>
                </a:lnTo>
                <a:lnTo>
                  <a:pt x="5360" y="2233"/>
                </a:lnTo>
                <a:lnTo>
                  <a:pt x="3604" y="3258"/>
                </a:lnTo>
                <a:lnTo>
                  <a:pt x="549" y="1474"/>
                </a:lnTo>
                <a:close/>
                <a:moveTo>
                  <a:pt x="5445" y="6626"/>
                </a:moveTo>
                <a:lnTo>
                  <a:pt x="3807" y="7583"/>
                </a:lnTo>
                <a:lnTo>
                  <a:pt x="3807" y="3599"/>
                </a:lnTo>
                <a:lnTo>
                  <a:pt x="5446" y="2641"/>
                </a:lnTo>
                <a:lnTo>
                  <a:pt x="5445" y="6626"/>
                </a:lnTo>
                <a:close/>
                <a:moveTo>
                  <a:pt x="4101" y="4014"/>
                </a:moveTo>
                <a:cubicBezTo>
                  <a:pt x="4046" y="3920"/>
                  <a:pt x="4077" y="3799"/>
                  <a:pt x="4172" y="3743"/>
                </a:cubicBezTo>
                <a:lnTo>
                  <a:pt x="4863" y="3337"/>
                </a:lnTo>
                <a:cubicBezTo>
                  <a:pt x="4957" y="3282"/>
                  <a:pt x="5079" y="3313"/>
                  <a:pt x="5134" y="3408"/>
                </a:cubicBezTo>
                <a:cubicBezTo>
                  <a:pt x="5190" y="3502"/>
                  <a:pt x="5158" y="3624"/>
                  <a:pt x="5064" y="3679"/>
                </a:cubicBezTo>
                <a:lnTo>
                  <a:pt x="4372" y="4085"/>
                </a:lnTo>
                <a:cubicBezTo>
                  <a:pt x="4338" y="4105"/>
                  <a:pt x="4300" y="4114"/>
                  <a:pt x="4262" y="4112"/>
                </a:cubicBezTo>
                <a:cubicBezTo>
                  <a:pt x="4198" y="4109"/>
                  <a:pt x="4136" y="4074"/>
                  <a:pt x="4101" y="4014"/>
                </a:cubicBezTo>
                <a:close/>
                <a:moveTo>
                  <a:pt x="5146" y="4200"/>
                </a:moveTo>
                <a:cubicBezTo>
                  <a:pt x="5202" y="4294"/>
                  <a:pt x="5170" y="4416"/>
                  <a:pt x="5075" y="4471"/>
                </a:cubicBezTo>
                <a:lnTo>
                  <a:pt x="4384" y="4876"/>
                </a:lnTo>
                <a:cubicBezTo>
                  <a:pt x="4349" y="4896"/>
                  <a:pt x="4311" y="4905"/>
                  <a:pt x="4273" y="4903"/>
                </a:cubicBezTo>
                <a:cubicBezTo>
                  <a:pt x="4209" y="4900"/>
                  <a:pt x="4147" y="4865"/>
                  <a:pt x="4112" y="4805"/>
                </a:cubicBezTo>
                <a:cubicBezTo>
                  <a:pt x="4057" y="4711"/>
                  <a:pt x="4089" y="4589"/>
                  <a:pt x="4183" y="4534"/>
                </a:cubicBezTo>
                <a:lnTo>
                  <a:pt x="4875" y="4129"/>
                </a:lnTo>
                <a:cubicBezTo>
                  <a:pt x="4969" y="4074"/>
                  <a:pt x="5091" y="4105"/>
                  <a:pt x="5146" y="4200"/>
                </a:cubicBezTo>
                <a:close/>
                <a:moveTo>
                  <a:pt x="4983" y="6267"/>
                </a:moveTo>
                <a:cubicBezTo>
                  <a:pt x="4970" y="6536"/>
                  <a:pt x="4837" y="6749"/>
                  <a:pt x="4684" y="6742"/>
                </a:cubicBezTo>
                <a:cubicBezTo>
                  <a:pt x="4531" y="6735"/>
                  <a:pt x="4417" y="6511"/>
                  <a:pt x="4429" y="6242"/>
                </a:cubicBezTo>
                <a:cubicBezTo>
                  <a:pt x="4442" y="5973"/>
                  <a:pt x="4575" y="5760"/>
                  <a:pt x="4728" y="5767"/>
                </a:cubicBezTo>
                <a:cubicBezTo>
                  <a:pt x="4881" y="5774"/>
                  <a:pt x="4995" y="5998"/>
                  <a:pt x="4983" y="6267"/>
                </a:cubicBezTo>
                <a:close/>
              </a:path>
            </a:pathLst>
          </a:custGeom>
          <a:solidFill>
            <a:srgbClr val="0F7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6" name="database-settings_76274">
            <a:extLst>
              <a:ext uri="{FF2B5EF4-FFF2-40B4-BE49-F238E27FC236}">
                <a16:creationId xmlns:a16="http://schemas.microsoft.com/office/drawing/2014/main" id="{51D88EDC-E664-4196-95F0-CDE67B20895B}"/>
              </a:ext>
            </a:extLst>
          </p:cNvPr>
          <p:cNvSpPr/>
          <p:nvPr/>
        </p:nvSpPr>
        <p:spPr>
          <a:xfrm>
            <a:off x="1896156" y="3924316"/>
            <a:ext cx="220392" cy="219574"/>
          </a:xfrm>
          <a:custGeom>
            <a:avLst/>
            <a:gdLst>
              <a:gd name="T0" fmla="*/ 0 w 3464"/>
              <a:gd name="T1" fmla="*/ 733 h 3600"/>
              <a:gd name="T2" fmla="*/ 1400 w 3464"/>
              <a:gd name="T3" fmla="*/ 3600 h 3600"/>
              <a:gd name="T4" fmla="*/ 3464 w 3464"/>
              <a:gd name="T5" fmla="*/ 2867 h 3600"/>
              <a:gd name="T6" fmla="*/ 2373 w 3464"/>
              <a:gd name="T7" fmla="*/ 202 h 3600"/>
              <a:gd name="T8" fmla="*/ 2313 w 3464"/>
              <a:gd name="T9" fmla="*/ 322 h 3600"/>
              <a:gd name="T10" fmla="*/ 1400 w 3464"/>
              <a:gd name="T11" fmla="*/ 1333 h 3600"/>
              <a:gd name="T12" fmla="*/ 487 w 3464"/>
              <a:gd name="T13" fmla="*/ 322 h 3600"/>
              <a:gd name="T14" fmla="*/ 532 w 3464"/>
              <a:gd name="T15" fmla="*/ 411 h 3600"/>
              <a:gd name="T16" fmla="*/ 300 w 3464"/>
              <a:gd name="T17" fmla="*/ 734 h 3600"/>
              <a:gd name="T18" fmla="*/ 1400 w 3464"/>
              <a:gd name="T19" fmla="*/ 300 h 3600"/>
              <a:gd name="T20" fmla="*/ 1400 w 3464"/>
              <a:gd name="T21" fmla="*/ 233 h 3600"/>
              <a:gd name="T22" fmla="*/ 1400 w 3464"/>
              <a:gd name="T23" fmla="*/ 1467 h 3600"/>
              <a:gd name="T24" fmla="*/ 2667 w 3464"/>
              <a:gd name="T25" fmla="*/ 1444 h 3600"/>
              <a:gd name="T26" fmla="*/ 487 w 3464"/>
              <a:gd name="T27" fmla="*/ 1856 h 3600"/>
              <a:gd name="T28" fmla="*/ 134 w 3464"/>
              <a:gd name="T29" fmla="*/ 1762 h 3600"/>
              <a:gd name="T30" fmla="*/ 2373 w 3464"/>
              <a:gd name="T31" fmla="*/ 1975 h 3600"/>
              <a:gd name="T32" fmla="*/ 2022 w 3464"/>
              <a:gd name="T33" fmla="*/ 2676 h 3600"/>
              <a:gd name="T34" fmla="*/ 134 w 3464"/>
              <a:gd name="T35" fmla="*/ 2156 h 3600"/>
              <a:gd name="T36" fmla="*/ 3330 w 3464"/>
              <a:gd name="T37" fmla="*/ 2867 h 3600"/>
              <a:gd name="T38" fmla="*/ 2730 w 3464"/>
              <a:gd name="T39" fmla="*/ 2267 h 3600"/>
              <a:gd name="T40" fmla="*/ 2180 w 3464"/>
              <a:gd name="T41" fmla="*/ 2852 h 3600"/>
              <a:gd name="T42" fmla="*/ 2246 w 3464"/>
              <a:gd name="T43" fmla="*/ 2861 h 3600"/>
              <a:gd name="T44" fmla="*/ 2668 w 3464"/>
              <a:gd name="T45" fmla="*/ 2326 h 3600"/>
              <a:gd name="T46" fmla="*/ 2681 w 3464"/>
              <a:gd name="T47" fmla="*/ 2472 h 3600"/>
              <a:gd name="T48" fmla="*/ 2573 w 3464"/>
              <a:gd name="T49" fmla="*/ 2584 h 3600"/>
              <a:gd name="T50" fmla="*/ 2427 w 3464"/>
              <a:gd name="T51" fmla="*/ 2604 h 3600"/>
              <a:gd name="T52" fmla="*/ 2418 w 3464"/>
              <a:gd name="T53" fmla="*/ 2778 h 3600"/>
              <a:gd name="T54" fmla="*/ 2330 w 3464"/>
              <a:gd name="T55" fmla="*/ 2896 h 3600"/>
              <a:gd name="T56" fmla="*/ 2447 w 3464"/>
              <a:gd name="T57" fmla="*/ 3024 h 3600"/>
              <a:gd name="T58" fmla="*/ 2468 w 3464"/>
              <a:gd name="T59" fmla="*/ 3170 h 3600"/>
              <a:gd name="T60" fmla="*/ 2642 w 3464"/>
              <a:gd name="T61" fmla="*/ 3178 h 3600"/>
              <a:gd name="T62" fmla="*/ 2759 w 3464"/>
              <a:gd name="T63" fmla="*/ 3267 h 3600"/>
              <a:gd name="T64" fmla="*/ 2888 w 3464"/>
              <a:gd name="T65" fmla="*/ 3150 h 3600"/>
              <a:gd name="T66" fmla="*/ 3033 w 3464"/>
              <a:gd name="T67" fmla="*/ 3129 h 3600"/>
              <a:gd name="T68" fmla="*/ 3042 w 3464"/>
              <a:gd name="T69" fmla="*/ 2955 h 3600"/>
              <a:gd name="T70" fmla="*/ 3130 w 3464"/>
              <a:gd name="T71" fmla="*/ 2838 h 3600"/>
              <a:gd name="T72" fmla="*/ 3013 w 3464"/>
              <a:gd name="T73" fmla="*/ 2709 h 3600"/>
              <a:gd name="T74" fmla="*/ 2993 w 3464"/>
              <a:gd name="T75" fmla="*/ 2563 h 3600"/>
              <a:gd name="T76" fmla="*/ 2819 w 3464"/>
              <a:gd name="T77" fmla="*/ 2555 h 3600"/>
              <a:gd name="T78" fmla="*/ 2701 w 3464"/>
              <a:gd name="T79" fmla="*/ 2467 h 3600"/>
              <a:gd name="T80" fmla="*/ 1400 w 3464"/>
              <a:gd name="T81" fmla="*/ 2889 h 3600"/>
              <a:gd name="T82" fmla="*/ 2171 w 3464"/>
              <a:gd name="T83" fmla="*/ 3340 h 3600"/>
              <a:gd name="T84" fmla="*/ 134 w 3464"/>
              <a:gd name="T85" fmla="*/ 2867 h 3600"/>
              <a:gd name="T86" fmla="*/ 2890 w 3464"/>
              <a:gd name="T87" fmla="*/ 2867 h 3600"/>
              <a:gd name="T88" fmla="*/ 2730 w 3464"/>
              <a:gd name="T89" fmla="*/ 2707 h 3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4" h="3600">
                <a:moveTo>
                  <a:pt x="1400" y="0"/>
                </a:moveTo>
                <a:cubicBezTo>
                  <a:pt x="1023" y="0"/>
                  <a:pt x="681" y="76"/>
                  <a:pt x="428" y="202"/>
                </a:cubicBezTo>
                <a:cubicBezTo>
                  <a:pt x="174" y="329"/>
                  <a:pt x="0" y="513"/>
                  <a:pt x="0" y="733"/>
                </a:cubicBezTo>
                <a:lnTo>
                  <a:pt x="0" y="2867"/>
                </a:lnTo>
                <a:cubicBezTo>
                  <a:pt x="0" y="3087"/>
                  <a:pt x="174" y="3271"/>
                  <a:pt x="428" y="3398"/>
                </a:cubicBezTo>
                <a:cubicBezTo>
                  <a:pt x="681" y="3524"/>
                  <a:pt x="1023" y="3600"/>
                  <a:pt x="1400" y="3600"/>
                </a:cubicBezTo>
                <a:cubicBezTo>
                  <a:pt x="1732" y="3600"/>
                  <a:pt x="2035" y="3541"/>
                  <a:pt x="2276" y="3442"/>
                </a:cubicBezTo>
                <a:cubicBezTo>
                  <a:pt x="2401" y="3541"/>
                  <a:pt x="2559" y="3600"/>
                  <a:pt x="2730" y="3600"/>
                </a:cubicBezTo>
                <a:cubicBezTo>
                  <a:pt x="3134" y="3600"/>
                  <a:pt x="3464" y="3271"/>
                  <a:pt x="3464" y="2867"/>
                </a:cubicBezTo>
                <a:cubicBezTo>
                  <a:pt x="3464" y="2486"/>
                  <a:pt x="3172" y="2172"/>
                  <a:pt x="2800" y="2137"/>
                </a:cubicBezTo>
                <a:lnTo>
                  <a:pt x="2800" y="733"/>
                </a:lnTo>
                <a:cubicBezTo>
                  <a:pt x="2800" y="513"/>
                  <a:pt x="2626" y="329"/>
                  <a:pt x="2373" y="202"/>
                </a:cubicBezTo>
                <a:cubicBezTo>
                  <a:pt x="2120" y="76"/>
                  <a:pt x="1778" y="0"/>
                  <a:pt x="1400" y="0"/>
                </a:cubicBezTo>
                <a:close/>
                <a:moveTo>
                  <a:pt x="1400" y="133"/>
                </a:moveTo>
                <a:cubicBezTo>
                  <a:pt x="1760" y="133"/>
                  <a:pt x="2084" y="207"/>
                  <a:pt x="2313" y="322"/>
                </a:cubicBezTo>
                <a:cubicBezTo>
                  <a:pt x="2543" y="436"/>
                  <a:pt x="2667" y="585"/>
                  <a:pt x="2667" y="733"/>
                </a:cubicBezTo>
                <a:cubicBezTo>
                  <a:pt x="2667" y="881"/>
                  <a:pt x="2543" y="1031"/>
                  <a:pt x="2313" y="1145"/>
                </a:cubicBezTo>
                <a:cubicBezTo>
                  <a:pt x="2084" y="1260"/>
                  <a:pt x="1760" y="1333"/>
                  <a:pt x="1400" y="1333"/>
                </a:cubicBezTo>
                <a:cubicBezTo>
                  <a:pt x="1041" y="1333"/>
                  <a:pt x="717" y="1260"/>
                  <a:pt x="487" y="1145"/>
                </a:cubicBezTo>
                <a:cubicBezTo>
                  <a:pt x="258" y="1031"/>
                  <a:pt x="134" y="881"/>
                  <a:pt x="134" y="733"/>
                </a:cubicBezTo>
                <a:cubicBezTo>
                  <a:pt x="134" y="585"/>
                  <a:pt x="258" y="436"/>
                  <a:pt x="487" y="322"/>
                </a:cubicBezTo>
                <a:cubicBezTo>
                  <a:pt x="717" y="207"/>
                  <a:pt x="1041" y="133"/>
                  <a:pt x="1400" y="133"/>
                </a:cubicBezTo>
                <a:close/>
                <a:moveTo>
                  <a:pt x="1400" y="233"/>
                </a:moveTo>
                <a:cubicBezTo>
                  <a:pt x="1055" y="233"/>
                  <a:pt x="743" y="306"/>
                  <a:pt x="532" y="411"/>
                </a:cubicBezTo>
                <a:cubicBezTo>
                  <a:pt x="321" y="517"/>
                  <a:pt x="234" y="637"/>
                  <a:pt x="234" y="733"/>
                </a:cubicBezTo>
                <a:cubicBezTo>
                  <a:pt x="234" y="752"/>
                  <a:pt x="248" y="767"/>
                  <a:pt x="267" y="767"/>
                </a:cubicBezTo>
                <a:cubicBezTo>
                  <a:pt x="285" y="767"/>
                  <a:pt x="300" y="753"/>
                  <a:pt x="300" y="734"/>
                </a:cubicBezTo>
                <a:lnTo>
                  <a:pt x="300" y="733"/>
                </a:lnTo>
                <a:cubicBezTo>
                  <a:pt x="300" y="683"/>
                  <a:pt x="363" y="570"/>
                  <a:pt x="562" y="471"/>
                </a:cubicBezTo>
                <a:cubicBezTo>
                  <a:pt x="760" y="372"/>
                  <a:pt x="1064" y="300"/>
                  <a:pt x="1400" y="300"/>
                </a:cubicBezTo>
                <a:cubicBezTo>
                  <a:pt x="1419" y="300"/>
                  <a:pt x="1434" y="286"/>
                  <a:pt x="1434" y="267"/>
                </a:cubicBezTo>
                <a:cubicBezTo>
                  <a:pt x="1435" y="249"/>
                  <a:pt x="1420" y="234"/>
                  <a:pt x="1401" y="233"/>
                </a:cubicBezTo>
                <a:lnTo>
                  <a:pt x="1400" y="233"/>
                </a:lnTo>
                <a:close/>
                <a:moveTo>
                  <a:pt x="134" y="1051"/>
                </a:moveTo>
                <a:cubicBezTo>
                  <a:pt x="208" y="1133"/>
                  <a:pt x="309" y="1205"/>
                  <a:pt x="428" y="1264"/>
                </a:cubicBezTo>
                <a:cubicBezTo>
                  <a:pt x="681" y="1391"/>
                  <a:pt x="1023" y="1467"/>
                  <a:pt x="1400" y="1467"/>
                </a:cubicBezTo>
                <a:cubicBezTo>
                  <a:pt x="1778" y="1467"/>
                  <a:pt x="2120" y="1391"/>
                  <a:pt x="2373" y="1264"/>
                </a:cubicBezTo>
                <a:cubicBezTo>
                  <a:pt x="2492" y="1205"/>
                  <a:pt x="2593" y="1133"/>
                  <a:pt x="2667" y="1051"/>
                </a:cubicBezTo>
                <a:lnTo>
                  <a:pt x="2667" y="1444"/>
                </a:lnTo>
                <a:cubicBezTo>
                  <a:pt x="2667" y="1593"/>
                  <a:pt x="2543" y="1742"/>
                  <a:pt x="2313" y="1856"/>
                </a:cubicBezTo>
                <a:cubicBezTo>
                  <a:pt x="2084" y="1971"/>
                  <a:pt x="1760" y="2044"/>
                  <a:pt x="1400" y="2044"/>
                </a:cubicBezTo>
                <a:cubicBezTo>
                  <a:pt x="1041" y="2044"/>
                  <a:pt x="717" y="1971"/>
                  <a:pt x="487" y="1856"/>
                </a:cubicBezTo>
                <a:cubicBezTo>
                  <a:pt x="258" y="1742"/>
                  <a:pt x="134" y="1593"/>
                  <a:pt x="134" y="1444"/>
                </a:cubicBezTo>
                <a:lnTo>
                  <a:pt x="134" y="1051"/>
                </a:lnTo>
                <a:close/>
                <a:moveTo>
                  <a:pt x="134" y="1762"/>
                </a:moveTo>
                <a:cubicBezTo>
                  <a:pt x="208" y="1844"/>
                  <a:pt x="309" y="1916"/>
                  <a:pt x="428" y="1975"/>
                </a:cubicBezTo>
                <a:cubicBezTo>
                  <a:pt x="681" y="2102"/>
                  <a:pt x="1023" y="2178"/>
                  <a:pt x="1400" y="2178"/>
                </a:cubicBezTo>
                <a:cubicBezTo>
                  <a:pt x="1778" y="2178"/>
                  <a:pt x="2120" y="2102"/>
                  <a:pt x="2373" y="1975"/>
                </a:cubicBezTo>
                <a:cubicBezTo>
                  <a:pt x="2492" y="1916"/>
                  <a:pt x="2593" y="1844"/>
                  <a:pt x="2667" y="1762"/>
                </a:cubicBezTo>
                <a:lnTo>
                  <a:pt x="2667" y="2136"/>
                </a:lnTo>
                <a:cubicBezTo>
                  <a:pt x="2357" y="2163"/>
                  <a:pt x="2101" y="2384"/>
                  <a:pt x="2022" y="2676"/>
                </a:cubicBezTo>
                <a:cubicBezTo>
                  <a:pt x="1839" y="2727"/>
                  <a:pt x="1626" y="2756"/>
                  <a:pt x="1400" y="2756"/>
                </a:cubicBezTo>
                <a:cubicBezTo>
                  <a:pt x="1041" y="2756"/>
                  <a:pt x="717" y="2682"/>
                  <a:pt x="487" y="2567"/>
                </a:cubicBezTo>
                <a:cubicBezTo>
                  <a:pt x="258" y="2453"/>
                  <a:pt x="134" y="2304"/>
                  <a:pt x="134" y="2156"/>
                </a:cubicBezTo>
                <a:lnTo>
                  <a:pt x="134" y="1762"/>
                </a:lnTo>
                <a:close/>
                <a:moveTo>
                  <a:pt x="2730" y="2267"/>
                </a:moveTo>
                <a:cubicBezTo>
                  <a:pt x="3062" y="2267"/>
                  <a:pt x="3330" y="2535"/>
                  <a:pt x="3330" y="2867"/>
                </a:cubicBezTo>
                <a:cubicBezTo>
                  <a:pt x="3330" y="3199"/>
                  <a:pt x="3062" y="3467"/>
                  <a:pt x="2730" y="3467"/>
                </a:cubicBezTo>
                <a:cubicBezTo>
                  <a:pt x="2398" y="3467"/>
                  <a:pt x="2130" y="3199"/>
                  <a:pt x="2130" y="2867"/>
                </a:cubicBezTo>
                <a:cubicBezTo>
                  <a:pt x="2130" y="2535"/>
                  <a:pt x="2398" y="2267"/>
                  <a:pt x="2730" y="2267"/>
                </a:cubicBezTo>
                <a:close/>
                <a:moveTo>
                  <a:pt x="2668" y="2326"/>
                </a:moveTo>
                <a:cubicBezTo>
                  <a:pt x="2665" y="2326"/>
                  <a:pt x="2662" y="2326"/>
                  <a:pt x="2659" y="2327"/>
                </a:cubicBezTo>
                <a:cubicBezTo>
                  <a:pt x="2407" y="2386"/>
                  <a:pt x="2216" y="2595"/>
                  <a:pt x="2180" y="2852"/>
                </a:cubicBezTo>
                <a:cubicBezTo>
                  <a:pt x="2177" y="2870"/>
                  <a:pt x="2190" y="2887"/>
                  <a:pt x="2208" y="2890"/>
                </a:cubicBezTo>
                <a:cubicBezTo>
                  <a:pt x="2226" y="2893"/>
                  <a:pt x="2243" y="2881"/>
                  <a:pt x="2246" y="2863"/>
                </a:cubicBezTo>
                <a:cubicBezTo>
                  <a:pt x="2246" y="2862"/>
                  <a:pt x="2246" y="2862"/>
                  <a:pt x="2246" y="2861"/>
                </a:cubicBezTo>
                <a:cubicBezTo>
                  <a:pt x="2278" y="2631"/>
                  <a:pt x="2448" y="2445"/>
                  <a:pt x="2675" y="2392"/>
                </a:cubicBezTo>
                <a:cubicBezTo>
                  <a:pt x="2693" y="2388"/>
                  <a:pt x="2704" y="2370"/>
                  <a:pt x="2700" y="2352"/>
                </a:cubicBezTo>
                <a:cubicBezTo>
                  <a:pt x="2697" y="2337"/>
                  <a:pt x="2684" y="2326"/>
                  <a:pt x="2668" y="2326"/>
                </a:cubicBezTo>
                <a:close/>
                <a:moveTo>
                  <a:pt x="2701" y="2467"/>
                </a:moveTo>
                <a:lnTo>
                  <a:pt x="2701" y="2467"/>
                </a:lnTo>
                <a:cubicBezTo>
                  <a:pt x="2694" y="2467"/>
                  <a:pt x="2687" y="2469"/>
                  <a:pt x="2681" y="2472"/>
                </a:cubicBezTo>
                <a:cubicBezTo>
                  <a:pt x="2673" y="2477"/>
                  <a:pt x="2667" y="2484"/>
                  <a:pt x="2664" y="2493"/>
                </a:cubicBezTo>
                <a:lnTo>
                  <a:pt x="2642" y="2555"/>
                </a:lnTo>
                <a:cubicBezTo>
                  <a:pt x="2617" y="2562"/>
                  <a:pt x="2594" y="2571"/>
                  <a:pt x="2573" y="2584"/>
                </a:cubicBezTo>
                <a:lnTo>
                  <a:pt x="2513" y="2556"/>
                </a:lnTo>
                <a:cubicBezTo>
                  <a:pt x="2498" y="2548"/>
                  <a:pt x="2480" y="2552"/>
                  <a:pt x="2468" y="2563"/>
                </a:cubicBezTo>
                <a:lnTo>
                  <a:pt x="2427" y="2604"/>
                </a:lnTo>
                <a:cubicBezTo>
                  <a:pt x="2415" y="2616"/>
                  <a:pt x="2412" y="2634"/>
                  <a:pt x="2419" y="2650"/>
                </a:cubicBezTo>
                <a:lnTo>
                  <a:pt x="2447" y="2709"/>
                </a:lnTo>
                <a:cubicBezTo>
                  <a:pt x="2435" y="2731"/>
                  <a:pt x="2425" y="2754"/>
                  <a:pt x="2418" y="2778"/>
                </a:cubicBezTo>
                <a:lnTo>
                  <a:pt x="2357" y="2800"/>
                </a:lnTo>
                <a:cubicBezTo>
                  <a:pt x="2341" y="2806"/>
                  <a:pt x="2330" y="2821"/>
                  <a:pt x="2330" y="2838"/>
                </a:cubicBezTo>
                <a:lnTo>
                  <a:pt x="2330" y="2896"/>
                </a:lnTo>
                <a:cubicBezTo>
                  <a:pt x="2330" y="2912"/>
                  <a:pt x="2341" y="2927"/>
                  <a:pt x="2357" y="2933"/>
                </a:cubicBezTo>
                <a:lnTo>
                  <a:pt x="2419" y="2955"/>
                </a:lnTo>
                <a:cubicBezTo>
                  <a:pt x="2425" y="2979"/>
                  <a:pt x="2435" y="3002"/>
                  <a:pt x="2447" y="3024"/>
                </a:cubicBezTo>
                <a:lnTo>
                  <a:pt x="2419" y="3084"/>
                </a:lnTo>
                <a:cubicBezTo>
                  <a:pt x="2412" y="3099"/>
                  <a:pt x="2415" y="3117"/>
                  <a:pt x="2427" y="3129"/>
                </a:cubicBezTo>
                <a:lnTo>
                  <a:pt x="2468" y="3170"/>
                </a:lnTo>
                <a:cubicBezTo>
                  <a:pt x="2480" y="3182"/>
                  <a:pt x="2498" y="3185"/>
                  <a:pt x="2513" y="3178"/>
                </a:cubicBezTo>
                <a:lnTo>
                  <a:pt x="2572" y="3150"/>
                </a:lnTo>
                <a:cubicBezTo>
                  <a:pt x="2594" y="3162"/>
                  <a:pt x="2617" y="3172"/>
                  <a:pt x="2642" y="3178"/>
                </a:cubicBezTo>
                <a:lnTo>
                  <a:pt x="2664" y="3240"/>
                </a:lnTo>
                <a:cubicBezTo>
                  <a:pt x="2669" y="3256"/>
                  <a:pt x="2685" y="3267"/>
                  <a:pt x="2701" y="3267"/>
                </a:cubicBezTo>
                <a:lnTo>
                  <a:pt x="2759" y="3267"/>
                </a:lnTo>
                <a:cubicBezTo>
                  <a:pt x="2776" y="3267"/>
                  <a:pt x="2791" y="3256"/>
                  <a:pt x="2797" y="3240"/>
                </a:cubicBezTo>
                <a:lnTo>
                  <a:pt x="2819" y="3178"/>
                </a:lnTo>
                <a:cubicBezTo>
                  <a:pt x="2843" y="3171"/>
                  <a:pt x="2866" y="3162"/>
                  <a:pt x="2888" y="3150"/>
                </a:cubicBezTo>
                <a:lnTo>
                  <a:pt x="2947" y="3178"/>
                </a:lnTo>
                <a:cubicBezTo>
                  <a:pt x="2963" y="3185"/>
                  <a:pt x="2981" y="3182"/>
                  <a:pt x="2993" y="3170"/>
                </a:cubicBezTo>
                <a:lnTo>
                  <a:pt x="3033" y="3129"/>
                </a:lnTo>
                <a:cubicBezTo>
                  <a:pt x="3045" y="3117"/>
                  <a:pt x="3049" y="3099"/>
                  <a:pt x="3041" y="3084"/>
                </a:cubicBezTo>
                <a:lnTo>
                  <a:pt x="3013" y="3024"/>
                </a:lnTo>
                <a:cubicBezTo>
                  <a:pt x="3026" y="3003"/>
                  <a:pt x="3035" y="2979"/>
                  <a:pt x="3042" y="2955"/>
                </a:cubicBezTo>
                <a:lnTo>
                  <a:pt x="3104" y="2933"/>
                </a:lnTo>
                <a:cubicBezTo>
                  <a:pt x="3120" y="2927"/>
                  <a:pt x="3130" y="2912"/>
                  <a:pt x="3130" y="2896"/>
                </a:cubicBezTo>
                <a:lnTo>
                  <a:pt x="3130" y="2838"/>
                </a:lnTo>
                <a:cubicBezTo>
                  <a:pt x="3130" y="2821"/>
                  <a:pt x="3120" y="2806"/>
                  <a:pt x="3104" y="2800"/>
                </a:cubicBezTo>
                <a:lnTo>
                  <a:pt x="3042" y="2778"/>
                </a:lnTo>
                <a:cubicBezTo>
                  <a:pt x="3035" y="2754"/>
                  <a:pt x="3025" y="2731"/>
                  <a:pt x="3013" y="2709"/>
                </a:cubicBezTo>
                <a:lnTo>
                  <a:pt x="3041" y="2650"/>
                </a:lnTo>
                <a:cubicBezTo>
                  <a:pt x="3049" y="2634"/>
                  <a:pt x="3045" y="2616"/>
                  <a:pt x="3033" y="2604"/>
                </a:cubicBezTo>
                <a:lnTo>
                  <a:pt x="2993" y="2563"/>
                </a:lnTo>
                <a:cubicBezTo>
                  <a:pt x="2981" y="2552"/>
                  <a:pt x="2963" y="2548"/>
                  <a:pt x="2947" y="2556"/>
                </a:cubicBezTo>
                <a:lnTo>
                  <a:pt x="2888" y="2584"/>
                </a:lnTo>
                <a:cubicBezTo>
                  <a:pt x="2866" y="2571"/>
                  <a:pt x="2843" y="2562"/>
                  <a:pt x="2819" y="2555"/>
                </a:cubicBezTo>
                <a:lnTo>
                  <a:pt x="2797" y="2493"/>
                </a:lnTo>
                <a:cubicBezTo>
                  <a:pt x="2791" y="2477"/>
                  <a:pt x="2776" y="2467"/>
                  <a:pt x="2759" y="2467"/>
                </a:cubicBezTo>
                <a:lnTo>
                  <a:pt x="2701" y="2467"/>
                </a:lnTo>
                <a:close/>
                <a:moveTo>
                  <a:pt x="134" y="2473"/>
                </a:moveTo>
                <a:cubicBezTo>
                  <a:pt x="208" y="2555"/>
                  <a:pt x="309" y="2627"/>
                  <a:pt x="428" y="2687"/>
                </a:cubicBezTo>
                <a:cubicBezTo>
                  <a:pt x="681" y="2813"/>
                  <a:pt x="1023" y="2889"/>
                  <a:pt x="1400" y="2889"/>
                </a:cubicBezTo>
                <a:cubicBezTo>
                  <a:pt x="1614" y="2889"/>
                  <a:pt x="1817" y="2864"/>
                  <a:pt x="1999" y="2820"/>
                </a:cubicBezTo>
                <a:cubicBezTo>
                  <a:pt x="1998" y="2835"/>
                  <a:pt x="1997" y="2851"/>
                  <a:pt x="1997" y="2867"/>
                </a:cubicBezTo>
                <a:cubicBezTo>
                  <a:pt x="1997" y="3047"/>
                  <a:pt x="2062" y="3212"/>
                  <a:pt x="2171" y="3340"/>
                </a:cubicBezTo>
                <a:cubicBezTo>
                  <a:pt x="1958" y="3419"/>
                  <a:pt x="1690" y="3467"/>
                  <a:pt x="1400" y="3467"/>
                </a:cubicBezTo>
                <a:cubicBezTo>
                  <a:pt x="1041" y="3467"/>
                  <a:pt x="717" y="3393"/>
                  <a:pt x="487" y="3278"/>
                </a:cubicBezTo>
                <a:cubicBezTo>
                  <a:pt x="258" y="3164"/>
                  <a:pt x="134" y="3015"/>
                  <a:pt x="134" y="2867"/>
                </a:cubicBezTo>
                <a:lnTo>
                  <a:pt x="134" y="2473"/>
                </a:lnTo>
                <a:close/>
                <a:moveTo>
                  <a:pt x="2730" y="2707"/>
                </a:moveTo>
                <a:cubicBezTo>
                  <a:pt x="2819" y="2707"/>
                  <a:pt x="2890" y="2778"/>
                  <a:pt x="2890" y="2867"/>
                </a:cubicBezTo>
                <a:cubicBezTo>
                  <a:pt x="2890" y="2955"/>
                  <a:pt x="2819" y="3027"/>
                  <a:pt x="2730" y="3027"/>
                </a:cubicBezTo>
                <a:cubicBezTo>
                  <a:pt x="2642" y="3027"/>
                  <a:pt x="2570" y="2955"/>
                  <a:pt x="2570" y="2867"/>
                </a:cubicBezTo>
                <a:cubicBezTo>
                  <a:pt x="2570" y="2778"/>
                  <a:pt x="2642" y="2707"/>
                  <a:pt x="2730" y="2707"/>
                </a:cubicBezTo>
                <a:close/>
              </a:path>
            </a:pathLst>
          </a:custGeom>
          <a:solidFill>
            <a:srgbClr val="0F7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287" name="直接箭头连接符 286">
            <a:extLst>
              <a:ext uri="{FF2B5EF4-FFF2-40B4-BE49-F238E27FC236}">
                <a16:creationId xmlns:a16="http://schemas.microsoft.com/office/drawing/2014/main" id="{40819D5E-7827-4302-953F-9276FF584E84}"/>
              </a:ext>
            </a:extLst>
          </p:cNvPr>
          <p:cNvCxnSpPr>
            <a:cxnSpLocks/>
          </p:cNvCxnSpPr>
          <p:nvPr/>
        </p:nvCxnSpPr>
        <p:spPr>
          <a:xfrm flipH="1">
            <a:off x="1622958" y="3587025"/>
            <a:ext cx="29927" cy="2516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89" name="图形 288">
            <a:extLst>
              <a:ext uri="{FF2B5EF4-FFF2-40B4-BE49-F238E27FC236}">
                <a16:creationId xmlns:a16="http://schemas.microsoft.com/office/drawing/2014/main" id="{01909BA7-A419-44DB-BE0A-F665EF0DA53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205860" y="4016747"/>
            <a:ext cx="286598" cy="256893"/>
          </a:xfrm>
          <a:prstGeom prst="rect">
            <a:avLst/>
          </a:prstGeom>
        </p:spPr>
      </p:pic>
      <p:grpSp>
        <p:nvGrpSpPr>
          <p:cNvPr id="290" name="组合 289">
            <a:extLst>
              <a:ext uri="{FF2B5EF4-FFF2-40B4-BE49-F238E27FC236}">
                <a16:creationId xmlns:a16="http://schemas.microsoft.com/office/drawing/2014/main" id="{3FC56704-1F11-4812-90E3-B043A2B2A0EE}"/>
              </a:ext>
            </a:extLst>
          </p:cNvPr>
          <p:cNvGrpSpPr/>
          <p:nvPr/>
        </p:nvGrpSpPr>
        <p:grpSpPr>
          <a:xfrm>
            <a:off x="2453394" y="3197749"/>
            <a:ext cx="1619650" cy="978736"/>
            <a:chOff x="4176006" y="4390707"/>
            <a:chExt cx="1901691" cy="1034904"/>
          </a:xfrm>
        </p:grpSpPr>
        <mc:AlternateContent xmlns:mc="http://schemas.openxmlformats.org/markup-compatibility/2006" xmlns:a14="http://schemas.microsoft.com/office/drawing/2010/main">
          <mc:Choice Requires="a14">
            <p:sp>
              <p:nvSpPr>
                <p:cNvPr id="291" name="矩形 290">
                  <a:extLst>
                    <a:ext uri="{FF2B5EF4-FFF2-40B4-BE49-F238E27FC236}">
                      <a16:creationId xmlns:a16="http://schemas.microsoft.com/office/drawing/2014/main" id="{DB1A17A4-789E-400E-9E26-C84D19C49AD6}"/>
                    </a:ext>
                  </a:extLst>
                </p:cNvPr>
                <p:cNvSpPr/>
                <p:nvPr/>
              </p:nvSpPr>
              <p:spPr>
                <a:xfrm>
                  <a:off x="5701564" y="4885517"/>
                  <a:ext cx="376133" cy="28683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m:rPr>
                                <m:sty m:val="p"/>
                              </m:rPr>
                              <a:rPr lang="en-US" altLang="zh-CN" sz="1200" i="1">
                                <a:solidFill>
                                  <a:srgbClr val="FF0000"/>
                                </a:solidFill>
                                <a:latin typeface="Cambria Math" panose="02040503050406030204" pitchFamily="18" charset="0"/>
                                <a:cs typeface="+mn-ea"/>
                                <a:sym typeface="+mn-lt"/>
                              </a:rPr>
                              <m:t>h</m:t>
                            </m:r>
                          </m:e>
                          <m:sub>
                            <m:r>
                              <a:rPr lang="en-US" altLang="zh-CN" sz="1200" b="0" i="1" smtClean="0">
                                <a:solidFill>
                                  <a:srgbClr val="FF0000"/>
                                </a:solidFill>
                                <a:latin typeface="Cambria Math" panose="02040503050406030204" pitchFamily="18" charset="0"/>
                                <a:cs typeface="+mn-ea"/>
                                <a:sym typeface="+mn-lt"/>
                              </a:rPr>
                              <m:t>1</m:t>
                            </m:r>
                          </m:sub>
                        </m:sSub>
                      </m:oMath>
                    </m:oMathPara>
                  </a14:m>
                  <a:endParaRPr lang="en-GB" sz="1200" dirty="0"/>
                </a:p>
              </p:txBody>
            </p:sp>
          </mc:Choice>
          <mc:Fallback xmlns="">
            <p:sp>
              <p:nvSpPr>
                <p:cNvPr id="291" name="矩形 290">
                  <a:extLst>
                    <a:ext uri="{FF2B5EF4-FFF2-40B4-BE49-F238E27FC236}">
                      <a16:creationId xmlns:a16="http://schemas.microsoft.com/office/drawing/2014/main" id="{DB1A17A4-789E-400E-9E26-C84D19C49AD6}"/>
                    </a:ext>
                  </a:extLst>
                </p:cNvPr>
                <p:cNvSpPr>
                  <a:spLocks noRot="1" noChangeAspect="1" noMove="1" noResize="1" noEditPoints="1" noAdjustHandles="1" noChangeArrowheads="1" noChangeShapeType="1" noTextEdit="1"/>
                </p:cNvSpPr>
                <p:nvPr/>
              </p:nvSpPr>
              <p:spPr>
                <a:xfrm>
                  <a:off x="5701564" y="4885517"/>
                  <a:ext cx="376133" cy="286836"/>
                </a:xfrm>
                <a:prstGeom prst="rect">
                  <a:avLst/>
                </a:prstGeom>
                <a:blipFill>
                  <a:blip r:embed="rId38"/>
                  <a:stretch>
                    <a:fillRect/>
                  </a:stretch>
                </a:blipFill>
              </p:spPr>
              <p:txBody>
                <a:bodyPr/>
                <a:lstStyle/>
                <a:p>
                  <a:r>
                    <a:rPr lang="zh-CN" altLang="en-US">
                      <a:noFill/>
                    </a:rPr>
                    <a:t> </a:t>
                  </a:r>
                </a:p>
              </p:txBody>
            </p:sp>
          </mc:Fallback>
        </mc:AlternateContent>
        <p:cxnSp>
          <p:nvCxnSpPr>
            <p:cNvPr id="292" name="直接箭头连接符 291">
              <a:extLst>
                <a:ext uri="{FF2B5EF4-FFF2-40B4-BE49-F238E27FC236}">
                  <a16:creationId xmlns:a16="http://schemas.microsoft.com/office/drawing/2014/main" id="{DE59D0EC-73B0-4CD2-BB06-AC0941ADFF9A}"/>
                </a:ext>
              </a:extLst>
            </p:cNvPr>
            <p:cNvCxnSpPr>
              <a:cxnSpLocks/>
            </p:cNvCxnSpPr>
            <p:nvPr/>
          </p:nvCxnSpPr>
          <p:spPr>
            <a:xfrm>
              <a:off x="4664193" y="4699322"/>
              <a:ext cx="455214" cy="15765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3" name="直接箭头连接符 292">
              <a:extLst>
                <a:ext uri="{FF2B5EF4-FFF2-40B4-BE49-F238E27FC236}">
                  <a16:creationId xmlns:a16="http://schemas.microsoft.com/office/drawing/2014/main" id="{51632D84-B66F-48F0-955A-2320855B8120}"/>
                </a:ext>
              </a:extLst>
            </p:cNvPr>
            <p:cNvCxnSpPr>
              <a:cxnSpLocks/>
            </p:cNvCxnSpPr>
            <p:nvPr/>
          </p:nvCxnSpPr>
          <p:spPr>
            <a:xfrm>
              <a:off x="4602759" y="5015588"/>
              <a:ext cx="514340" cy="1766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94" name="矩形 293">
                  <a:extLst>
                    <a:ext uri="{FF2B5EF4-FFF2-40B4-BE49-F238E27FC236}">
                      <a16:creationId xmlns:a16="http://schemas.microsoft.com/office/drawing/2014/main" id="{E3154B1F-6B1D-48A9-9493-538E423C4D0A}"/>
                    </a:ext>
                  </a:extLst>
                </p:cNvPr>
                <p:cNvSpPr/>
                <p:nvPr/>
              </p:nvSpPr>
              <p:spPr>
                <a:xfrm>
                  <a:off x="4225205" y="4390707"/>
                  <a:ext cx="414794" cy="318707"/>
                </a:xfrm>
                <a:prstGeom prst="rect">
                  <a:avLst/>
                </a:prstGeom>
              </p:spPr>
              <p:txBody>
                <a:bodyPr wrap="square">
                  <a:spAutoFit/>
                </a:bodyPr>
                <a:lstStyle/>
                <a:p>
                  <a:pPr marL="12700" lvl="2">
                    <a:buClr>
                      <a:srgbClr val="461100"/>
                    </a:buClr>
                  </a:pPr>
                  <a14:m>
                    <m:oMathPara xmlns:m="http://schemas.openxmlformats.org/officeDocument/2006/math">
                      <m:oMathParaPr>
                        <m:jc m:val="centerGroup"/>
                      </m:oMathParaPr>
                      <m:oMath xmlns:m="http://schemas.openxmlformats.org/officeDocument/2006/math">
                        <m:sSub>
                          <m:sSubPr>
                            <m:ctrlPr>
                              <a:rPr lang="zh-CN" altLang="zh-CN" sz="1400" i="1" smtClean="0">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a:rPr lang="en-US" altLang="zh-CN" sz="1400" b="0" i="1" smtClean="0">
                                <a:solidFill>
                                  <a:srgbClr val="FF0000"/>
                                </a:solidFill>
                                <a:latin typeface="Cambria Math" panose="02040503050406030204" pitchFamily="18" charset="0"/>
                                <a:cs typeface="+mn-ea"/>
                                <a:sym typeface="+mn-lt"/>
                              </a:rPr>
                              <m:t>1</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294" name="矩形 293">
                  <a:extLst>
                    <a:ext uri="{FF2B5EF4-FFF2-40B4-BE49-F238E27FC236}">
                      <a16:creationId xmlns:a16="http://schemas.microsoft.com/office/drawing/2014/main" id="{E3154B1F-6B1D-48A9-9493-538E423C4D0A}"/>
                    </a:ext>
                  </a:extLst>
                </p:cNvPr>
                <p:cNvSpPr>
                  <a:spLocks noRot="1" noChangeAspect="1" noMove="1" noResize="1" noEditPoints="1" noAdjustHandles="1" noChangeArrowheads="1" noChangeShapeType="1" noTextEdit="1"/>
                </p:cNvSpPr>
                <p:nvPr/>
              </p:nvSpPr>
              <p:spPr>
                <a:xfrm>
                  <a:off x="4225205" y="4390707"/>
                  <a:ext cx="414794" cy="318707"/>
                </a:xfrm>
                <a:prstGeom prst="rect">
                  <a:avLst/>
                </a:prstGeom>
                <a:blipFill>
                  <a:blip r:embed="rId39"/>
                  <a:stretch>
                    <a:fillRect/>
                  </a:stretch>
                </a:blipFill>
              </p:spPr>
              <p:txBody>
                <a:bodyPr/>
                <a:lstStyle/>
                <a:p>
                  <a:r>
                    <a:rPr lang="zh-CN" altLang="en-US">
                      <a:noFill/>
                    </a:rPr>
                    <a:t> </a:t>
                  </a:r>
                </a:p>
              </p:txBody>
            </p:sp>
          </mc:Fallback>
        </mc:AlternateContent>
        <p:grpSp>
          <p:nvGrpSpPr>
            <p:cNvPr id="295" name="组合 294">
              <a:extLst>
                <a:ext uri="{FF2B5EF4-FFF2-40B4-BE49-F238E27FC236}">
                  <a16:creationId xmlns:a16="http://schemas.microsoft.com/office/drawing/2014/main" id="{D4C178E6-D9FD-429A-AC21-58C9B4295FF6}"/>
                </a:ext>
              </a:extLst>
            </p:cNvPr>
            <p:cNvGrpSpPr/>
            <p:nvPr/>
          </p:nvGrpSpPr>
          <p:grpSpPr>
            <a:xfrm>
              <a:off x="4176006" y="4729789"/>
              <a:ext cx="428366" cy="458385"/>
              <a:chOff x="1173861" y="4621067"/>
              <a:chExt cx="428366" cy="458385"/>
            </a:xfrm>
          </p:grpSpPr>
          <mc:AlternateContent xmlns:mc="http://schemas.openxmlformats.org/markup-compatibility/2006" xmlns:a14="http://schemas.microsoft.com/office/drawing/2010/main">
            <mc:Choice Requires="a14">
              <p:sp>
                <p:nvSpPr>
                  <p:cNvPr id="305" name="矩形 304">
                    <a:extLst>
                      <a:ext uri="{FF2B5EF4-FFF2-40B4-BE49-F238E27FC236}">
                        <a16:creationId xmlns:a16="http://schemas.microsoft.com/office/drawing/2014/main" id="{0A5D1717-8DA7-482F-B08D-84912E08C769}"/>
                      </a:ext>
                    </a:extLst>
                  </p:cNvPr>
                  <p:cNvSpPr/>
                  <p:nvPr/>
                </p:nvSpPr>
                <p:spPr>
                  <a:xfrm>
                    <a:off x="1232209" y="4621067"/>
                    <a:ext cx="370018" cy="307777"/>
                  </a:xfrm>
                  <a:prstGeom prst="rect">
                    <a:avLst/>
                  </a:prstGeom>
                </p:spPr>
                <p:txBody>
                  <a:bodyPr wrap="square">
                    <a:spAutoFit/>
                  </a:bodyPr>
                  <a:lstStyle/>
                  <a:p>
                    <a:pPr marL="12700" lvl="2" fontAlgn="auto">
                      <a:buClr>
                        <a:srgbClr val="461100"/>
                      </a:buClr>
                      <a:buFontTx/>
                      <a:buNone/>
                    </a:pPr>
                    <a14:m>
                      <m:oMathPara xmlns:m="http://schemas.openxmlformats.org/officeDocument/2006/math">
                        <m:oMathParaPr>
                          <m:jc m:val="centerGroup"/>
                        </m:oMathParaPr>
                        <m:oMath xmlns:m="http://schemas.openxmlformats.org/officeDocument/2006/math">
                          <m:sSub>
                            <m:sSubPr>
                              <m:ctrlPr>
                                <a:rPr lang="zh-CN" altLang="zh-CN" sz="1400" i="1" smtClean="0">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a:rPr lang="en-US" altLang="zh-CN" sz="1400" b="0" i="1" smtClean="0">
                                  <a:solidFill>
                                    <a:srgbClr val="FF0000"/>
                                  </a:solidFill>
                                  <a:latin typeface="Cambria Math" panose="02040503050406030204" pitchFamily="18" charset="0"/>
                                  <a:cs typeface="+mn-ea"/>
                                  <a:sym typeface="+mn-lt"/>
                                </a:rPr>
                                <m:t>…</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165" name="矩形 164">
                    <a:extLst>
                      <a:ext uri="{FF2B5EF4-FFF2-40B4-BE49-F238E27FC236}">
                        <a16:creationId xmlns:a16="http://schemas.microsoft.com/office/drawing/2014/main" id="{F2778D98-E583-4573-BE10-7B5B439F8BBA}"/>
                      </a:ext>
                    </a:extLst>
                  </p:cNvPr>
                  <p:cNvSpPr>
                    <a:spLocks noRot="1" noChangeAspect="1" noMove="1" noResize="1" noEditPoints="1" noAdjustHandles="1" noChangeArrowheads="1" noChangeShapeType="1" noTextEdit="1"/>
                  </p:cNvSpPr>
                  <p:nvPr/>
                </p:nvSpPr>
                <p:spPr>
                  <a:xfrm>
                    <a:off x="1232209" y="4621067"/>
                    <a:ext cx="370018" cy="307777"/>
                  </a:xfrm>
                  <a:prstGeom prst="rect">
                    <a:avLst/>
                  </a:prstGeom>
                  <a:blipFill>
                    <a:blip r:embed="rId21"/>
                    <a:stretch>
                      <a:fillRect/>
                    </a:stretch>
                  </a:blipFill>
                </p:spPr>
                <p:txBody>
                  <a:bodyPr/>
                  <a:lstStyle/>
                  <a:p>
                    <a:r>
                      <a:rPr lang="en-GB">
                        <a:noFill/>
                      </a:rPr>
                      <a:t> </a:t>
                    </a:r>
                  </a:p>
                </p:txBody>
              </p:sp>
            </mc:Fallback>
          </mc:AlternateContent>
          <p:sp>
            <p:nvSpPr>
              <p:cNvPr id="306" name="矩形 305">
                <a:extLst>
                  <a:ext uri="{FF2B5EF4-FFF2-40B4-BE49-F238E27FC236}">
                    <a16:creationId xmlns:a16="http://schemas.microsoft.com/office/drawing/2014/main" id="{A8D45A69-C5E7-48C2-B648-0862335C84E7}"/>
                  </a:ext>
                </a:extLst>
              </p:cNvPr>
              <p:cNvSpPr/>
              <p:nvPr/>
            </p:nvSpPr>
            <p:spPr>
              <a:xfrm>
                <a:off x="1173861" y="4833231"/>
                <a:ext cx="332142" cy="246221"/>
              </a:xfrm>
              <a:prstGeom prst="rect">
                <a:avLst/>
              </a:prstGeom>
            </p:spPr>
            <p:txBody>
              <a:bodyPr wrap="none">
                <a:spAutoFit/>
              </a:bodyPr>
              <a:lstStyle/>
              <a:p>
                <a:r>
                  <a:rPr lang="en-US" altLang="zh-CN" sz="1000" i="1" dirty="0">
                    <a:solidFill>
                      <a:srgbClr val="FF0000"/>
                    </a:solidFill>
                    <a:latin typeface="Cambria Math" panose="02040503050406030204" pitchFamily="18" charset="0"/>
                    <a:cs typeface="+mn-ea"/>
                    <a:sym typeface="+mn-lt"/>
                  </a:rPr>
                  <a:t>…..</a:t>
                </a:r>
                <a:endParaRPr lang="en-GB" sz="1000" dirty="0"/>
              </a:p>
            </p:txBody>
          </p:sp>
        </p:grpSp>
        <mc:AlternateContent xmlns:mc="http://schemas.openxmlformats.org/markup-compatibility/2006" xmlns:a14="http://schemas.microsoft.com/office/drawing/2010/main">
          <mc:Choice Requires="a14">
            <p:sp>
              <p:nvSpPr>
                <p:cNvPr id="296" name="矩形 295">
                  <a:extLst>
                    <a:ext uri="{FF2B5EF4-FFF2-40B4-BE49-F238E27FC236}">
                      <a16:creationId xmlns:a16="http://schemas.microsoft.com/office/drawing/2014/main" id="{A5935216-C65D-4861-B444-9E7D49990944}"/>
                    </a:ext>
                  </a:extLst>
                </p:cNvPr>
                <p:cNvSpPr/>
                <p:nvPr/>
              </p:nvSpPr>
              <p:spPr>
                <a:xfrm>
                  <a:off x="4773722" y="4583184"/>
                  <a:ext cx="381450" cy="292896"/>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US" altLang="zh-CN" sz="1200" b="0" i="1" smtClean="0">
                                <a:solidFill>
                                  <a:srgbClr val="FF0000"/>
                                </a:solidFill>
                                <a:latin typeface="Cambria Math" panose="02040503050406030204" pitchFamily="18" charset="0"/>
                                <a:cs typeface="+mn-ea"/>
                                <a:sym typeface="+mn-lt"/>
                              </a:rPr>
                              <m:t>1</m:t>
                            </m:r>
                          </m:sub>
                        </m:sSub>
                      </m:oMath>
                    </m:oMathPara>
                  </a14:m>
                  <a:endParaRPr lang="en-GB" sz="1200" dirty="0"/>
                </a:p>
              </p:txBody>
            </p:sp>
          </mc:Choice>
          <mc:Fallback xmlns="">
            <p:sp>
              <p:nvSpPr>
                <p:cNvPr id="296" name="矩形 295">
                  <a:extLst>
                    <a:ext uri="{FF2B5EF4-FFF2-40B4-BE49-F238E27FC236}">
                      <a16:creationId xmlns:a16="http://schemas.microsoft.com/office/drawing/2014/main" id="{A5935216-C65D-4861-B444-9E7D49990944}"/>
                    </a:ext>
                  </a:extLst>
                </p:cNvPr>
                <p:cNvSpPr>
                  <a:spLocks noRot="1" noChangeAspect="1" noMove="1" noResize="1" noEditPoints="1" noAdjustHandles="1" noChangeArrowheads="1" noChangeShapeType="1" noTextEdit="1"/>
                </p:cNvSpPr>
                <p:nvPr/>
              </p:nvSpPr>
              <p:spPr>
                <a:xfrm>
                  <a:off x="4773722" y="4583184"/>
                  <a:ext cx="381450" cy="292896"/>
                </a:xfrm>
                <a:prstGeom prst="rect">
                  <a:avLst/>
                </a:prstGeom>
                <a:blipFill>
                  <a:blip r:embed="rId40"/>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97" name="矩形 296">
                  <a:extLst>
                    <a:ext uri="{FF2B5EF4-FFF2-40B4-BE49-F238E27FC236}">
                      <a16:creationId xmlns:a16="http://schemas.microsoft.com/office/drawing/2014/main" id="{A3ADBAB5-9A1B-406D-A40A-F7EBE2C1531B}"/>
                    </a:ext>
                  </a:extLst>
                </p:cNvPr>
                <p:cNvSpPr/>
                <p:nvPr/>
              </p:nvSpPr>
              <p:spPr>
                <a:xfrm>
                  <a:off x="4695883" y="4787452"/>
                  <a:ext cx="423385"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US" altLang="zh-CN" sz="1200" b="0" i="1" smtClean="0">
                                <a:solidFill>
                                  <a:srgbClr val="FF0000"/>
                                </a:solidFill>
                                <a:latin typeface="Cambria Math" panose="02040503050406030204" pitchFamily="18" charset="0"/>
                                <a:cs typeface="+mn-ea"/>
                                <a:sym typeface="+mn-lt"/>
                              </a:rPr>
                              <m:t>…</m:t>
                            </m:r>
                          </m:sub>
                        </m:sSub>
                      </m:oMath>
                    </m:oMathPara>
                  </a14:m>
                  <a:endParaRPr lang="en-GB" sz="1200" dirty="0"/>
                </a:p>
              </p:txBody>
            </p:sp>
          </mc:Choice>
          <mc:Fallback xmlns="">
            <p:sp>
              <p:nvSpPr>
                <p:cNvPr id="155" name="矩形 154">
                  <a:extLst>
                    <a:ext uri="{FF2B5EF4-FFF2-40B4-BE49-F238E27FC236}">
                      <a16:creationId xmlns:a16="http://schemas.microsoft.com/office/drawing/2014/main" id="{CE5C2EE3-7187-48E4-9376-710FD404F27C}"/>
                    </a:ext>
                  </a:extLst>
                </p:cNvPr>
                <p:cNvSpPr>
                  <a:spLocks noRot="1" noChangeAspect="1" noMove="1" noResize="1" noEditPoints="1" noAdjustHandles="1" noChangeArrowheads="1" noChangeShapeType="1" noTextEdit="1"/>
                </p:cNvSpPr>
                <p:nvPr/>
              </p:nvSpPr>
              <p:spPr>
                <a:xfrm>
                  <a:off x="4695883" y="4787452"/>
                  <a:ext cx="423385" cy="276999"/>
                </a:xfrm>
                <a:prstGeom prst="rect">
                  <a:avLst/>
                </a:prstGeom>
                <a:blipFill>
                  <a:blip r:embed="rId23"/>
                  <a:stretch>
                    <a:fillRect/>
                  </a:stretch>
                </a:blipFill>
              </p:spPr>
              <p:txBody>
                <a:bodyPr/>
                <a:lstStyle/>
                <a:p>
                  <a:r>
                    <a:rPr lang="en-GB">
                      <a:noFill/>
                    </a:rPr>
                    <a:t> </a:t>
                  </a:r>
                </a:p>
              </p:txBody>
            </p:sp>
          </mc:Fallback>
        </mc:AlternateContent>
        <p:grpSp>
          <p:nvGrpSpPr>
            <p:cNvPr id="298" name="组合 297">
              <a:extLst>
                <a:ext uri="{FF2B5EF4-FFF2-40B4-BE49-F238E27FC236}">
                  <a16:creationId xmlns:a16="http://schemas.microsoft.com/office/drawing/2014/main" id="{39ADBC5B-C970-4E20-965F-7B0C73097E44}"/>
                </a:ext>
              </a:extLst>
            </p:cNvPr>
            <p:cNvGrpSpPr/>
            <p:nvPr/>
          </p:nvGrpSpPr>
          <p:grpSpPr>
            <a:xfrm>
              <a:off x="5218854" y="4912245"/>
              <a:ext cx="216000" cy="216000"/>
              <a:chOff x="2362200" y="4552895"/>
              <a:chExt cx="216000" cy="216000"/>
            </a:xfrm>
          </p:grpSpPr>
          <p:sp>
            <p:nvSpPr>
              <p:cNvPr id="303" name="椭圆 302">
                <a:extLst>
                  <a:ext uri="{FF2B5EF4-FFF2-40B4-BE49-F238E27FC236}">
                    <a16:creationId xmlns:a16="http://schemas.microsoft.com/office/drawing/2014/main" id="{E80F2BCD-6A9E-45DA-81D8-3476EA00C770}"/>
                  </a:ext>
                </a:extLst>
              </p:cNvPr>
              <p:cNvSpPr/>
              <p:nvPr/>
            </p:nvSpPr>
            <p:spPr>
              <a:xfrm>
                <a:off x="2362200" y="4552895"/>
                <a:ext cx="216000" cy="216000"/>
              </a:xfrm>
              <a:prstGeom prst="ellipse">
                <a:avLst/>
              </a:prstGeom>
              <a:solidFill>
                <a:schemeClr val="bg1"/>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en-GB"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304" name="加号 303">
                <a:extLst>
                  <a:ext uri="{FF2B5EF4-FFF2-40B4-BE49-F238E27FC236}">
                    <a16:creationId xmlns:a16="http://schemas.microsoft.com/office/drawing/2014/main" id="{4048FA34-1E9C-4A07-B8CB-CA2BAA28EB84}"/>
                  </a:ext>
                </a:extLst>
              </p:cNvPr>
              <p:cNvSpPr/>
              <p:nvPr/>
            </p:nvSpPr>
            <p:spPr>
              <a:xfrm>
                <a:off x="2381765" y="4570214"/>
                <a:ext cx="180000" cy="180000"/>
              </a:xfrm>
              <a:prstGeom prst="mathPlus">
                <a:avLst>
                  <a:gd name="adj1" fmla="val 2353"/>
                </a:avLst>
              </a:prstGeom>
              <a:solidFill>
                <a:srgbClr val="FF0000"/>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en-GB"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cxnSp>
          <p:nvCxnSpPr>
            <p:cNvPr id="299" name="直接箭头连接符 298">
              <a:extLst>
                <a:ext uri="{FF2B5EF4-FFF2-40B4-BE49-F238E27FC236}">
                  <a16:creationId xmlns:a16="http://schemas.microsoft.com/office/drawing/2014/main" id="{EB848274-8DAF-4EC5-8465-C1F96C6278A3}"/>
                </a:ext>
              </a:extLst>
            </p:cNvPr>
            <p:cNvCxnSpPr>
              <a:cxnSpLocks/>
              <a:endCxn id="291" idx="1"/>
            </p:cNvCxnSpPr>
            <p:nvPr/>
          </p:nvCxnSpPr>
          <p:spPr>
            <a:xfrm>
              <a:off x="5498537" y="5024017"/>
              <a:ext cx="203027" cy="491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0" name="直接箭头连接符 299">
              <a:extLst>
                <a:ext uri="{FF2B5EF4-FFF2-40B4-BE49-F238E27FC236}">
                  <a16:creationId xmlns:a16="http://schemas.microsoft.com/office/drawing/2014/main" id="{C6E98CFD-CE33-4F16-A0B2-C7EC98AF7B8A}"/>
                </a:ext>
              </a:extLst>
            </p:cNvPr>
            <p:cNvCxnSpPr>
              <a:cxnSpLocks/>
            </p:cNvCxnSpPr>
            <p:nvPr/>
          </p:nvCxnSpPr>
          <p:spPr>
            <a:xfrm flipV="1">
              <a:off x="4679655" y="5141625"/>
              <a:ext cx="433278" cy="15078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01" name="矩形 300">
                  <a:extLst>
                    <a:ext uri="{FF2B5EF4-FFF2-40B4-BE49-F238E27FC236}">
                      <a16:creationId xmlns:a16="http://schemas.microsoft.com/office/drawing/2014/main" id="{7A5240BD-AA4C-402E-8E40-6367EC5087EF}"/>
                    </a:ext>
                  </a:extLst>
                </p:cNvPr>
                <p:cNvSpPr/>
                <p:nvPr/>
              </p:nvSpPr>
              <p:spPr>
                <a:xfrm>
                  <a:off x="4728558" y="5148612"/>
                  <a:ext cx="402738"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sz="1200" i="1" smtClean="0">
                                <a:solidFill>
                                  <a:srgbClr val="FF0000"/>
                                </a:solidFill>
                                <a:latin typeface="Cambria Math" panose="02040503050406030204" pitchFamily="18" charset="0"/>
                                <a:cs typeface="+mn-ea"/>
                                <a:sym typeface="+mn-lt"/>
                              </a:rPr>
                            </m:ctrlPr>
                          </m:sSubPr>
                          <m:e>
                            <m:r>
                              <a:rPr lang="en-GB" altLang="zh-CN" sz="1200" i="1">
                                <a:solidFill>
                                  <a:srgbClr val="FF0000"/>
                                </a:solidFill>
                                <a:latin typeface="Cambria Math" panose="02040503050406030204" pitchFamily="18" charset="0"/>
                                <a:cs typeface="+mn-ea"/>
                                <a:sym typeface="+mn-lt"/>
                              </a:rPr>
                              <m:t>𝑤</m:t>
                            </m:r>
                          </m:e>
                          <m:sub>
                            <m:r>
                              <a:rPr lang="en-US" altLang="zh-CN" sz="1200" b="0" i="1" smtClean="0">
                                <a:solidFill>
                                  <a:srgbClr val="FF0000"/>
                                </a:solidFill>
                                <a:latin typeface="Cambria Math" panose="02040503050406030204" pitchFamily="18" charset="0"/>
                                <a:cs typeface="+mn-ea"/>
                                <a:sym typeface="+mn-lt"/>
                              </a:rPr>
                              <m:t>𝑒</m:t>
                            </m:r>
                          </m:sub>
                        </m:sSub>
                      </m:oMath>
                    </m:oMathPara>
                  </a14:m>
                  <a:endParaRPr lang="en-GB" sz="1200" dirty="0"/>
                </a:p>
              </p:txBody>
            </p:sp>
          </mc:Choice>
          <mc:Fallback xmlns="">
            <p:sp>
              <p:nvSpPr>
                <p:cNvPr id="159" name="矩形 158">
                  <a:extLst>
                    <a:ext uri="{FF2B5EF4-FFF2-40B4-BE49-F238E27FC236}">
                      <a16:creationId xmlns:a16="http://schemas.microsoft.com/office/drawing/2014/main" id="{3693BFDC-D0E9-40CC-B40C-223A4FA10F1B}"/>
                    </a:ext>
                  </a:extLst>
                </p:cNvPr>
                <p:cNvSpPr>
                  <a:spLocks noRot="1" noChangeAspect="1" noMove="1" noResize="1" noEditPoints="1" noAdjustHandles="1" noChangeArrowheads="1" noChangeShapeType="1" noTextEdit="1"/>
                </p:cNvSpPr>
                <p:nvPr/>
              </p:nvSpPr>
              <p:spPr>
                <a:xfrm>
                  <a:off x="4728558" y="5148612"/>
                  <a:ext cx="402738" cy="276999"/>
                </a:xfrm>
                <a:prstGeom prst="rect">
                  <a:avLst/>
                </a:prstGeom>
                <a:blipFill>
                  <a:blip r:embed="rId2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02" name="矩形 301">
                  <a:extLst>
                    <a:ext uri="{FF2B5EF4-FFF2-40B4-BE49-F238E27FC236}">
                      <a16:creationId xmlns:a16="http://schemas.microsoft.com/office/drawing/2014/main" id="{B1EB1962-8A90-4088-8899-10BA4CE80D97}"/>
                    </a:ext>
                  </a:extLst>
                </p:cNvPr>
                <p:cNvSpPr/>
                <p:nvPr/>
              </p:nvSpPr>
              <p:spPr>
                <a:xfrm>
                  <a:off x="4232256" y="5068464"/>
                  <a:ext cx="370018" cy="307777"/>
                </a:xfrm>
                <a:prstGeom prst="rect">
                  <a:avLst/>
                </a:prstGeom>
              </p:spPr>
              <p:txBody>
                <a:bodyPr wrap="square">
                  <a:spAutoFit/>
                </a:bodyPr>
                <a:lstStyle/>
                <a:p>
                  <a:pPr marL="12700" lvl="2" fontAlgn="auto">
                    <a:buClr>
                      <a:srgbClr val="461100"/>
                    </a:buClr>
                    <a:buFontTx/>
                    <a:buNone/>
                  </a:pPr>
                  <a14:m>
                    <m:oMathPara xmlns:m="http://schemas.openxmlformats.org/officeDocument/2006/math">
                      <m:oMathParaPr>
                        <m:jc m:val="centerGroup"/>
                      </m:oMathParaPr>
                      <m:oMath xmlns:m="http://schemas.openxmlformats.org/officeDocument/2006/math">
                        <m:sSub>
                          <m:sSubPr>
                            <m:ctrlPr>
                              <a:rPr lang="zh-CN" altLang="zh-CN" sz="1400" i="1" smtClean="0">
                                <a:solidFill>
                                  <a:srgbClr val="FF0000"/>
                                </a:solidFill>
                                <a:latin typeface="Cambria Math" panose="02040503050406030204" pitchFamily="18" charset="0"/>
                                <a:cs typeface="+mn-ea"/>
                                <a:sym typeface="+mn-lt"/>
                              </a:rPr>
                            </m:ctrlPr>
                          </m:sSubPr>
                          <m:e>
                            <m:r>
                              <a:rPr lang="en-GB" altLang="zh-CN" sz="1400" i="1">
                                <a:solidFill>
                                  <a:srgbClr val="FF0000"/>
                                </a:solidFill>
                                <a:latin typeface="Cambria Math" panose="02040503050406030204" pitchFamily="18" charset="0"/>
                                <a:cs typeface="+mn-ea"/>
                                <a:sym typeface="+mn-lt"/>
                              </a:rPr>
                              <m:t>𝑥</m:t>
                            </m:r>
                          </m:e>
                          <m:sub>
                            <m:r>
                              <m:rPr>
                                <m:sty m:val="p"/>
                              </m:rPr>
                              <a:rPr lang="en-US" altLang="zh-CN" sz="1400" i="1">
                                <a:solidFill>
                                  <a:srgbClr val="FF0000"/>
                                </a:solidFill>
                                <a:latin typeface="Cambria Math" panose="02040503050406030204" pitchFamily="18" charset="0"/>
                                <a:cs typeface="+mn-ea"/>
                                <a:sym typeface="+mn-lt"/>
                              </a:rPr>
                              <m:t>e</m:t>
                            </m:r>
                          </m:sub>
                        </m:sSub>
                      </m:oMath>
                    </m:oMathPara>
                  </a14:m>
                  <a:endParaRPr lang="en-US" altLang="zh-CN" sz="1400" i="1" dirty="0">
                    <a:solidFill>
                      <a:srgbClr val="FF0000"/>
                    </a:solidFill>
                    <a:latin typeface="Cambria Math" panose="02040503050406030204" pitchFamily="18" charset="0"/>
                    <a:cs typeface="+mn-ea"/>
                    <a:sym typeface="+mn-lt"/>
                  </a:endParaRPr>
                </a:p>
              </p:txBody>
            </p:sp>
          </mc:Choice>
          <mc:Fallback xmlns="">
            <p:sp>
              <p:nvSpPr>
                <p:cNvPr id="167" name="矩形 166">
                  <a:extLst>
                    <a:ext uri="{FF2B5EF4-FFF2-40B4-BE49-F238E27FC236}">
                      <a16:creationId xmlns:a16="http://schemas.microsoft.com/office/drawing/2014/main" id="{64091EE5-8AF5-4BF3-9826-8612D0E20FBC}"/>
                    </a:ext>
                  </a:extLst>
                </p:cNvPr>
                <p:cNvSpPr>
                  <a:spLocks noRot="1" noChangeAspect="1" noMove="1" noResize="1" noEditPoints="1" noAdjustHandles="1" noChangeArrowheads="1" noChangeShapeType="1" noTextEdit="1"/>
                </p:cNvSpPr>
                <p:nvPr/>
              </p:nvSpPr>
              <p:spPr>
                <a:xfrm>
                  <a:off x="4232256" y="5068464"/>
                  <a:ext cx="370018" cy="307777"/>
                </a:xfrm>
                <a:prstGeom prst="rect">
                  <a:avLst/>
                </a:prstGeom>
                <a:blipFill>
                  <a:blip r:embed="rId25"/>
                  <a:stretch>
                    <a:fillRect/>
                  </a:stretch>
                </a:blipFill>
              </p:spPr>
              <p:txBody>
                <a:bodyPr/>
                <a:lstStyle/>
                <a:p>
                  <a:r>
                    <a:rPr lang="zh-CN" altLang="en-US">
                      <a:noFill/>
                    </a:rPr>
                    <a:t> </a:t>
                  </a:r>
                </a:p>
              </p:txBody>
            </p:sp>
          </mc:Fallback>
        </mc:AlternateContent>
      </p:grpSp>
      <p:sp>
        <p:nvSpPr>
          <p:cNvPr id="307" name="箭头: 下弧形 306">
            <a:extLst>
              <a:ext uri="{FF2B5EF4-FFF2-40B4-BE49-F238E27FC236}">
                <a16:creationId xmlns:a16="http://schemas.microsoft.com/office/drawing/2014/main" id="{D2290C2B-EE5B-4BC8-BCA7-5C4257F5F503}"/>
              </a:ext>
            </a:extLst>
          </p:cNvPr>
          <p:cNvSpPr/>
          <p:nvPr/>
        </p:nvSpPr>
        <p:spPr>
          <a:xfrm rot="10950067" flipH="1">
            <a:off x="2702441" y="3157864"/>
            <a:ext cx="1372310" cy="185363"/>
          </a:xfrm>
          <a:prstGeom prst="curvedUpArrow">
            <a:avLst>
              <a:gd name="adj1" fmla="val 25000"/>
              <a:gd name="adj2" fmla="val 79384"/>
              <a:gd name="adj3" fmla="val 25000"/>
            </a:avLst>
          </a:prstGeom>
          <a:solidFill>
            <a:srgbClr val="00B0F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308" name="箭头: 下弧形 307">
            <a:extLst>
              <a:ext uri="{FF2B5EF4-FFF2-40B4-BE49-F238E27FC236}">
                <a16:creationId xmlns:a16="http://schemas.microsoft.com/office/drawing/2014/main" id="{5D21B10B-928F-4172-9A9C-1C347A1F78FF}"/>
              </a:ext>
            </a:extLst>
          </p:cNvPr>
          <p:cNvSpPr/>
          <p:nvPr/>
        </p:nvSpPr>
        <p:spPr>
          <a:xfrm flipH="1">
            <a:off x="2581832" y="4110561"/>
            <a:ext cx="1476934" cy="185363"/>
          </a:xfrm>
          <a:prstGeom prst="curvedUpArrow">
            <a:avLst>
              <a:gd name="adj1" fmla="val 25000"/>
              <a:gd name="adj2" fmla="val 79384"/>
              <a:gd name="adj3" fmla="val 25000"/>
            </a:avLst>
          </a:prstGeom>
          <a:solidFill>
            <a:srgbClr val="00B0F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spcBef>
                <a:spcPts val="0"/>
              </a:spcBef>
              <a:spcAft>
                <a:spcPts val="0"/>
              </a:spcAft>
              <a:buClrTx/>
              <a:buSzTx/>
              <a:buFontTx/>
              <a:buNone/>
              <a:tabLst/>
            </a:pP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37087645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02B2B-4FA6-29E5-8E30-FB68C06EDEDD}"/>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9C8CC1F5-2467-AB1E-D607-A3884CA7F48C}"/>
              </a:ext>
            </a:extLst>
          </p:cNvPr>
          <p:cNvSpPr>
            <a:spLocks noGrp="1"/>
          </p:cNvSpPr>
          <p:nvPr>
            <p:ph type="body" sz="quarter" idx="61"/>
          </p:nvPr>
        </p:nvSpPr>
        <p:spPr>
          <a:xfrm>
            <a:off x="509944" y="188732"/>
            <a:ext cx="9194219" cy="456860"/>
          </a:xfrm>
        </p:spPr>
        <p:txBody>
          <a:bodyPr vert="horz" lIns="0" tIns="0" rIns="0" bIns="0" rtlCol="0" anchor="ctr">
            <a:noAutofit/>
          </a:bodyPr>
          <a:lstStyle/>
          <a:p>
            <a:pPr>
              <a:lnSpc>
                <a:spcPct val="100000"/>
              </a:lnSpc>
            </a:pPr>
            <a:r>
              <a:rPr lang="en-US" altLang="zh-CN" sz="2400" dirty="0">
                <a:solidFill>
                  <a:prstClr val="white"/>
                </a:solidFill>
              </a:rPr>
              <a:t>Gap Analysis: Limitations on 5G AI</a:t>
            </a:r>
            <a:endParaRPr lang="zh-CN" altLang="en-US" sz="2400" dirty="0">
              <a:solidFill>
                <a:prstClr val="white"/>
              </a:solidFill>
            </a:endParaRPr>
          </a:p>
        </p:txBody>
      </p:sp>
      <p:sp>
        <p:nvSpPr>
          <p:cNvPr id="4" name="文本框 3">
            <a:extLst>
              <a:ext uri="{FF2B5EF4-FFF2-40B4-BE49-F238E27FC236}">
                <a16:creationId xmlns:a16="http://schemas.microsoft.com/office/drawing/2014/main" id="{BCB252DE-809F-25D4-E374-9EE0B707BA26}"/>
              </a:ext>
            </a:extLst>
          </p:cNvPr>
          <p:cNvSpPr txBox="1"/>
          <p:nvPr/>
        </p:nvSpPr>
        <p:spPr>
          <a:xfrm>
            <a:off x="125128" y="902687"/>
            <a:ext cx="12066872" cy="369332"/>
          </a:xfrm>
          <a:prstGeom prst="rect">
            <a:avLst/>
          </a:prstGeom>
          <a:noFill/>
        </p:spPr>
        <p:txBody>
          <a:bodyPr wrap="square">
            <a:spAutoFit/>
          </a:bodyPr>
          <a:lstStyle/>
          <a:p>
            <a:r>
              <a:rPr lang="en-GB" altLang="zh-CN" b="1" i="1" dirty="0">
                <a:solidFill>
                  <a:schemeClr val="bg2">
                    <a:lumMod val="75000"/>
                  </a:schemeClr>
                </a:solidFill>
              </a:rPr>
              <a:t>Gap Analysis:</a:t>
            </a:r>
            <a:r>
              <a:rPr lang="en-GB" altLang="zh-CN" i="1" dirty="0">
                <a:solidFill>
                  <a:schemeClr val="bg2">
                    <a:lumMod val="75000"/>
                  </a:schemeClr>
                </a:solidFill>
              </a:rPr>
              <a:t> What are the limitations or gaps in existing architecture (from Rel-15 to Rel-20) that this proposal aims to resolve?</a:t>
            </a:r>
            <a:endParaRPr lang="zh-CN" altLang="zh-CN" i="1" dirty="0">
              <a:solidFill>
                <a:schemeClr val="bg2">
                  <a:lumMod val="75000"/>
                </a:schemeClr>
              </a:solidFill>
            </a:endParaRPr>
          </a:p>
        </p:txBody>
      </p:sp>
      <p:sp>
        <p:nvSpPr>
          <p:cNvPr id="10" name="직사각형 3">
            <a:extLst>
              <a:ext uri="{FF2B5EF4-FFF2-40B4-BE49-F238E27FC236}">
                <a16:creationId xmlns:a16="http://schemas.microsoft.com/office/drawing/2014/main" id="{CE427674-0C10-4DCE-B1FA-51994CA3E178}"/>
              </a:ext>
            </a:extLst>
          </p:cNvPr>
          <p:cNvSpPr/>
          <p:nvPr/>
        </p:nvSpPr>
        <p:spPr>
          <a:xfrm>
            <a:off x="7171274" y="1357407"/>
            <a:ext cx="3893948" cy="2734167"/>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맑은 고딕" panose="020F0502020204030204"/>
              <a:ea typeface="맑은 고딕" panose="020B0503020000020004" pitchFamily="34" charset="-127"/>
              <a:cs typeface="+mn-cs"/>
            </a:endParaRPr>
          </a:p>
        </p:txBody>
      </p:sp>
      <p:sp>
        <p:nvSpPr>
          <p:cNvPr id="11" name="Rectangle 2">
            <a:extLst>
              <a:ext uri="{FF2B5EF4-FFF2-40B4-BE49-F238E27FC236}">
                <a16:creationId xmlns:a16="http://schemas.microsoft.com/office/drawing/2014/main" id="{6DF703E0-344F-4B11-AB97-C70CDFF519C5}"/>
              </a:ext>
            </a:extLst>
          </p:cNvPr>
          <p:cNvSpPr>
            <a:spLocks noChangeArrowheads="1"/>
          </p:cNvSpPr>
          <p:nvPr/>
        </p:nvSpPr>
        <p:spPr bwMode="auto">
          <a:xfrm>
            <a:off x="1098471" y="2432156"/>
            <a:ext cx="18473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sz="1000">
              <a:solidFill>
                <a:prstClr val="black"/>
              </a:solidFill>
              <a:latin typeface="Arial" panose="020B0604020202020204" pitchFamily="34" charset="0"/>
              <a:cs typeface="Arial" panose="020B0604020202020204" pitchFamily="34" charset="0"/>
            </a:endParaRPr>
          </a:p>
        </p:txBody>
      </p:sp>
      <p:sp>
        <p:nvSpPr>
          <p:cNvPr id="12" name="矩形 11">
            <a:extLst>
              <a:ext uri="{FF2B5EF4-FFF2-40B4-BE49-F238E27FC236}">
                <a16:creationId xmlns:a16="http://schemas.microsoft.com/office/drawing/2014/main" id="{F06CE89C-B742-4C71-851F-CF0FB07ED938}"/>
              </a:ext>
            </a:extLst>
          </p:cNvPr>
          <p:cNvSpPr/>
          <p:nvPr/>
        </p:nvSpPr>
        <p:spPr>
          <a:xfrm>
            <a:off x="316203" y="4312049"/>
            <a:ext cx="11040833" cy="2585323"/>
          </a:xfrm>
          <a:prstGeom prst="rect">
            <a:avLst/>
          </a:prstGeom>
        </p:spPr>
        <p:txBody>
          <a:bodyPr wrap="square">
            <a:spAutoFit/>
          </a:bodyPr>
          <a:lstStyle/>
          <a:p>
            <a:pPr marL="285750" indent="-285750" eaLnBrk="0" fontAlgn="base" hangingPunct="0">
              <a:spcBef>
                <a:spcPct val="0"/>
              </a:spcBef>
              <a:spcAft>
                <a:spcPct val="0"/>
              </a:spcAft>
              <a:buFont typeface="Arial" panose="020B0604020202020204" pitchFamily="34" charset="0"/>
              <a:buChar char="•"/>
            </a:pPr>
            <a:r>
              <a:rPr lang="en-GB" sz="1600" dirty="0">
                <a:solidFill>
                  <a:prstClr val="black"/>
                </a:solidFill>
                <a:latin typeface="Calibri" panose="020F0502020204030204" pitchFamily="34" charset="0"/>
                <a:cs typeface="Calibri" panose="020F0502020204030204" pitchFamily="34" charset="0"/>
              </a:rPr>
              <a:t>5G NWDAF(Network Data Analytics Function) provides analytics to consumers e.g. 5GC NFs to assist intelligent procedures</a:t>
            </a:r>
            <a:endParaRPr lang="en-US" sz="1600" dirty="0">
              <a:solidFill>
                <a:prstClr val="black"/>
              </a:solidFill>
              <a:latin typeface="Calibri" panose="020F0502020204030204" pitchFamily="34" charset="0"/>
              <a:cs typeface="Calibri" panose="020F0502020204030204" pitchFamily="34" charset="0"/>
            </a:endParaRPr>
          </a:p>
          <a:p>
            <a:pPr marL="285750" indent="-285750" eaLnBrk="0" fontAlgn="base" hangingPunct="0">
              <a:spcBef>
                <a:spcPct val="0"/>
              </a:spcBef>
              <a:spcAft>
                <a:spcPct val="0"/>
              </a:spcAft>
              <a:buFont typeface="Arial" panose="020B0604020202020204" pitchFamily="34" charset="0"/>
              <a:buChar char="•"/>
            </a:pPr>
            <a:r>
              <a:rPr lang="en-GB" sz="1600" dirty="0">
                <a:solidFill>
                  <a:prstClr val="black"/>
                </a:solidFill>
                <a:latin typeface="Calibri" panose="020F0502020204030204" pitchFamily="34" charset="0"/>
                <a:cs typeface="Calibri" panose="020F0502020204030204" pitchFamily="34" charset="0"/>
              </a:rPr>
              <a:t>Data collection framework for AIML in 5G</a:t>
            </a:r>
          </a:p>
          <a:p>
            <a:pPr marL="742950" lvl="1" indent="-285750" eaLnBrk="0" fontAlgn="base" hangingPunct="0">
              <a:spcBef>
                <a:spcPct val="0"/>
              </a:spcBef>
              <a:spcAft>
                <a:spcPct val="0"/>
              </a:spcAft>
              <a:buFont typeface="Arial" panose="020B0604020202020204" pitchFamily="34" charset="0"/>
              <a:buChar char="•"/>
            </a:pPr>
            <a:r>
              <a:rPr lang="en-US" sz="1400" dirty="0">
                <a:solidFill>
                  <a:prstClr val="black"/>
                </a:solidFill>
                <a:latin typeface="Calibri" panose="020F0502020204030204" pitchFamily="34" charset="0"/>
                <a:cs typeface="Calibri" panose="020F0502020204030204" pitchFamily="34" charset="0"/>
              </a:rPr>
              <a:t>DCCF (Data Collection Coordination Function) </a:t>
            </a:r>
            <a:r>
              <a:rPr lang="en-GB" sz="1400" dirty="0">
                <a:solidFill>
                  <a:prstClr val="black"/>
                </a:solidFill>
                <a:latin typeface="Calibri" panose="020F0502020204030204" pitchFamily="34" charset="0"/>
                <a:cs typeface="Calibri" panose="020F0502020204030204" pitchFamily="34" charset="0"/>
              </a:rPr>
              <a:t>is to coordinate data collection to avoid duplication data collection </a:t>
            </a:r>
            <a:endParaRPr lang="en-US" sz="1400" dirty="0">
              <a:solidFill>
                <a:prstClr val="black"/>
              </a:solidFill>
              <a:latin typeface="Calibri" panose="020F0502020204030204" pitchFamily="34" charset="0"/>
              <a:cs typeface="Calibri" panose="020F0502020204030204" pitchFamily="34" charset="0"/>
            </a:endParaRPr>
          </a:p>
          <a:p>
            <a:pPr marL="742950" lvl="1" indent="-285750" eaLnBrk="0" fontAlgn="base" hangingPunct="0">
              <a:spcBef>
                <a:spcPct val="0"/>
              </a:spcBef>
              <a:spcAft>
                <a:spcPct val="0"/>
              </a:spcAft>
              <a:buFont typeface="Arial" panose="020B0604020202020204" pitchFamily="34" charset="0"/>
              <a:buChar char="•"/>
            </a:pPr>
            <a:r>
              <a:rPr lang="en-US" sz="1400" dirty="0">
                <a:solidFill>
                  <a:prstClr val="black"/>
                </a:solidFill>
                <a:latin typeface="Calibri" panose="020F0502020204030204" pitchFamily="34" charset="0"/>
                <a:cs typeface="Calibri" panose="020F0502020204030204" pitchFamily="34" charset="0"/>
              </a:rPr>
              <a:t>ADRF(Analytics Data Repository Function) </a:t>
            </a:r>
            <a:r>
              <a:rPr lang="en-GB" sz="1400" dirty="0">
                <a:solidFill>
                  <a:prstClr val="black"/>
                </a:solidFill>
                <a:latin typeface="Calibri" panose="020F0502020204030204" pitchFamily="34" charset="0"/>
                <a:cs typeface="Calibri" panose="020F0502020204030204" pitchFamily="34" charset="0"/>
              </a:rPr>
              <a:t>is to </a:t>
            </a:r>
            <a:r>
              <a:rPr lang="en-US" sz="1400" dirty="0">
                <a:solidFill>
                  <a:prstClr val="black"/>
                </a:solidFill>
                <a:latin typeface="Calibri" panose="020F0502020204030204" pitchFamily="34" charset="0"/>
                <a:cs typeface="Calibri" panose="020F0502020204030204" pitchFamily="34" charset="0"/>
              </a:rPr>
              <a:t>store and retrieve the collected data and analytics</a:t>
            </a:r>
          </a:p>
          <a:p>
            <a:pPr marL="742950" lvl="1" indent="-285750" eaLnBrk="0" fontAlgn="base" hangingPunct="0">
              <a:spcBef>
                <a:spcPct val="0"/>
              </a:spcBef>
              <a:spcAft>
                <a:spcPct val="0"/>
              </a:spcAft>
              <a:buFont typeface="Arial" panose="020B0604020202020204" pitchFamily="34" charset="0"/>
              <a:buChar char="•"/>
            </a:pPr>
            <a:r>
              <a:rPr lang="en-GB" sz="1400" dirty="0">
                <a:solidFill>
                  <a:prstClr val="black"/>
                </a:solidFill>
                <a:latin typeface="Calibri" panose="020F0502020204030204" pitchFamily="34" charset="0"/>
                <a:cs typeface="Calibri" panose="020F0502020204030204" pitchFamily="34" charset="0"/>
              </a:rPr>
              <a:t>MFAF (Messaging Framework Adaptor Function) is a logical Messaging Framework to improve the data exchange </a:t>
            </a:r>
          </a:p>
          <a:p>
            <a:endParaRPr lang="en-US" altLang="zh-CN" sz="1600" b="1" dirty="0">
              <a:solidFill>
                <a:prstClr val="black"/>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altLang="zh-CN" sz="1600" b="1" dirty="0">
                <a:solidFill>
                  <a:srgbClr val="C00000"/>
                </a:solidFill>
                <a:latin typeface="Calibri" panose="020F0502020204030204" pitchFamily="34" charset="0"/>
                <a:cs typeface="Calibri" panose="020F0502020204030204" pitchFamily="34" charset="0"/>
              </a:rPr>
              <a:t>Limitations of 5G AI  </a:t>
            </a:r>
          </a:p>
          <a:p>
            <a:pPr marL="742950" lvl="1" indent="-285750">
              <a:buFont typeface="Arial" panose="020B0604020202020204" pitchFamily="34" charset="0"/>
              <a:buChar char="•"/>
            </a:pPr>
            <a:r>
              <a:rPr lang="en-US" altLang="zh-CN" sz="1400" dirty="0">
                <a:solidFill>
                  <a:prstClr val="black"/>
                </a:solidFill>
                <a:latin typeface="Calibri" panose="020F0502020204030204" pitchFamily="34" charset="0"/>
                <a:cs typeface="Calibri" panose="020F0502020204030204" pitchFamily="34" charset="0"/>
              </a:rPr>
              <a:t>Only NWDAF has AIML capability and other 5G NF has no AIML capability</a:t>
            </a:r>
          </a:p>
          <a:p>
            <a:pPr marL="742950" lvl="1" indent="-285750">
              <a:buFont typeface="Arial" panose="020B0604020202020204" pitchFamily="34" charset="0"/>
              <a:buChar char="•"/>
            </a:pPr>
            <a:r>
              <a:rPr lang="en-US" altLang="zh-CN" sz="1400" dirty="0">
                <a:solidFill>
                  <a:prstClr val="black"/>
                </a:solidFill>
                <a:latin typeface="Calibri" panose="020F0502020204030204" pitchFamily="34" charset="0"/>
                <a:cs typeface="Calibri" panose="020F0502020204030204" pitchFamily="34" charset="0"/>
              </a:rPr>
              <a:t>NWDAF only provides statistics/prediction to NF consumer, which will be taken into account by NF consumer to make decision </a:t>
            </a:r>
          </a:p>
          <a:p>
            <a:pPr marL="742950" lvl="1" indent="-285750">
              <a:buFont typeface="Arial" panose="020B0604020202020204" pitchFamily="34" charset="0"/>
              <a:buChar char="•"/>
            </a:pPr>
            <a:r>
              <a:rPr lang="en-US" altLang="zh-CN" sz="1400" dirty="0">
                <a:solidFill>
                  <a:prstClr val="black"/>
                </a:solidFill>
                <a:latin typeface="Calibri" panose="020F0502020204030204" pitchFamily="34" charset="0"/>
                <a:cs typeface="Calibri" panose="020F0502020204030204" pitchFamily="34" charset="0"/>
              </a:rPr>
              <a:t>Data collection framework for AIML is defined ,which is not extended to support other cases e.g. energy efficiently  </a:t>
            </a:r>
          </a:p>
          <a:p>
            <a:pPr marL="742950" lvl="1" indent="-285750">
              <a:buFont typeface="Arial" panose="020B0604020202020204" pitchFamily="34" charset="0"/>
              <a:buChar char="•"/>
            </a:pPr>
            <a:r>
              <a:rPr lang="en-US" altLang="zh-CN" sz="1400" dirty="0">
                <a:solidFill>
                  <a:prstClr val="black"/>
                </a:solidFill>
                <a:latin typeface="Calibri" panose="020F0502020204030204" pitchFamily="34" charset="0"/>
                <a:cs typeface="Calibri" panose="020F0502020204030204" pitchFamily="34" charset="0"/>
              </a:rPr>
              <a:t>NWDAF communication with RAN is not supported </a:t>
            </a:r>
          </a:p>
        </p:txBody>
      </p:sp>
      <p:sp>
        <p:nvSpPr>
          <p:cNvPr id="13" name="Rectangle 11">
            <a:extLst>
              <a:ext uri="{FF2B5EF4-FFF2-40B4-BE49-F238E27FC236}">
                <a16:creationId xmlns:a16="http://schemas.microsoft.com/office/drawing/2014/main" id="{2910E808-0B34-4A3E-ACE6-7A21562E3EB3}"/>
              </a:ext>
            </a:extLst>
          </p:cNvPr>
          <p:cNvSpPr>
            <a:spLocks noChangeArrowheads="1"/>
          </p:cNvSpPr>
          <p:nvPr/>
        </p:nvSpPr>
        <p:spPr bwMode="auto">
          <a:xfrm>
            <a:off x="316204" y="2411867"/>
            <a:ext cx="528934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sz="1000">
              <a:solidFill>
                <a:prstClr val="black"/>
              </a:solidFill>
              <a:latin typeface="Arial" panose="020B0604020202020204" pitchFamily="34" charset="0"/>
              <a:cs typeface="Arial" panose="020B0604020202020204" pitchFamily="34" charset="0"/>
            </a:endParaRPr>
          </a:p>
        </p:txBody>
      </p:sp>
      <p:sp>
        <p:nvSpPr>
          <p:cNvPr id="15" name="Line 47">
            <a:extLst>
              <a:ext uri="{FF2B5EF4-FFF2-40B4-BE49-F238E27FC236}">
                <a16:creationId xmlns:a16="http://schemas.microsoft.com/office/drawing/2014/main" id="{0C29F65B-43BB-4F1C-9E6A-5CEA1FFFCC14}"/>
              </a:ext>
            </a:extLst>
          </p:cNvPr>
          <p:cNvSpPr>
            <a:spLocks noChangeShapeType="1"/>
          </p:cNvSpPr>
          <p:nvPr/>
        </p:nvSpPr>
        <p:spPr bwMode="auto">
          <a:xfrm>
            <a:off x="2031343" y="1381277"/>
            <a:ext cx="3742" cy="172056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cap="rnd">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18" name="Rectangle 46">
            <a:extLst>
              <a:ext uri="{FF2B5EF4-FFF2-40B4-BE49-F238E27FC236}">
                <a16:creationId xmlns:a16="http://schemas.microsoft.com/office/drawing/2014/main" id="{1F2D7C62-A985-48CD-9280-1D0BD7638168}"/>
              </a:ext>
            </a:extLst>
          </p:cNvPr>
          <p:cNvSpPr>
            <a:spLocks noChangeArrowheads="1"/>
          </p:cNvSpPr>
          <p:nvPr/>
        </p:nvSpPr>
        <p:spPr bwMode="auto">
          <a:xfrm>
            <a:off x="1584805" y="1515348"/>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NEF</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19" name="Rectangle 45">
            <a:extLst>
              <a:ext uri="{FF2B5EF4-FFF2-40B4-BE49-F238E27FC236}">
                <a16:creationId xmlns:a16="http://schemas.microsoft.com/office/drawing/2014/main" id="{A4CDCB65-2AD5-4C11-8E9D-4CB4509EC246}"/>
              </a:ext>
            </a:extLst>
          </p:cNvPr>
          <p:cNvSpPr>
            <a:spLocks noChangeArrowheads="1"/>
          </p:cNvSpPr>
          <p:nvPr/>
        </p:nvSpPr>
        <p:spPr bwMode="auto">
          <a:xfrm>
            <a:off x="2490354" y="1310374"/>
            <a:ext cx="868130" cy="512547"/>
          </a:xfrm>
          <a:prstGeom prst="rect">
            <a:avLst/>
          </a:prstGeom>
          <a:solidFill>
            <a:schemeClr val="accent1">
              <a:lumMod val="40000"/>
              <a:lumOff val="60000"/>
            </a:schemeClr>
          </a:solidFill>
          <a:ln w="9525" cap="flat" cmpd="sng" algn="ctr">
            <a:solidFill>
              <a:schemeClr val="accent1">
                <a:lumMod val="40000"/>
                <a:lumOff val="6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endParaRPr lang="en-GB" altLang="zh-CN" sz="1000" dirty="0">
              <a:solidFill>
                <a:prstClr val="black"/>
              </a:solidFill>
              <a:latin typeface="Arial" charset="0"/>
              <a:ea typeface="宋体" panose="02010600030101010101" pitchFamily="2" charset="-122"/>
              <a:cs typeface="Arial" panose="020B0604020202020204" pitchFamily="34" charset="0"/>
            </a:endParaRPr>
          </a:p>
          <a:p>
            <a:pPr algn="ctr" eaLnBrk="0" fontAlgn="base" hangingPunct="0">
              <a:spcBef>
                <a:spcPct val="0"/>
              </a:spcBef>
              <a:spcAft>
                <a:spcPct val="0"/>
              </a:spcAft>
            </a:pPr>
            <a:r>
              <a:rPr lang="en-GB" altLang="zh-CN" sz="1000" dirty="0">
                <a:solidFill>
                  <a:prstClr val="black"/>
                </a:solidFill>
                <a:latin typeface="Arial" charset="0"/>
                <a:ea typeface="宋体" panose="02010600030101010101" pitchFamily="2" charset="-122"/>
                <a:cs typeface="Arial" panose="020B0604020202020204" pitchFamily="34" charset="0"/>
              </a:rPr>
              <a:t>NWDAF</a:t>
            </a:r>
          </a:p>
        </p:txBody>
      </p:sp>
      <p:sp>
        <p:nvSpPr>
          <p:cNvPr id="20" name="Rectangle 44">
            <a:extLst>
              <a:ext uri="{FF2B5EF4-FFF2-40B4-BE49-F238E27FC236}">
                <a16:creationId xmlns:a16="http://schemas.microsoft.com/office/drawing/2014/main" id="{76048C41-1619-4E49-AF43-51A1C788EDD4}"/>
              </a:ext>
            </a:extLst>
          </p:cNvPr>
          <p:cNvSpPr>
            <a:spLocks noChangeArrowheads="1"/>
          </p:cNvSpPr>
          <p:nvPr/>
        </p:nvSpPr>
        <p:spPr bwMode="auto">
          <a:xfrm>
            <a:off x="3403388" y="1523234"/>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AF</a:t>
            </a:r>
            <a:endParaRPr lang="en-GB" altLang="zh-CN" sz="1200" dirty="0">
              <a:solidFill>
                <a:srgbClr val="000000"/>
              </a:solidFill>
              <a:latin typeface="Times New Roman" panose="02020603050405020304" pitchFamily="18" charset="0"/>
              <a:ea typeface="等线"/>
              <a:cs typeface="Times New Roman" panose="02020603050405020304" pitchFamily="18" charset="0"/>
            </a:endParaRPr>
          </a:p>
        </p:txBody>
      </p:sp>
      <p:sp>
        <p:nvSpPr>
          <p:cNvPr id="21" name="Rectangle 43">
            <a:extLst>
              <a:ext uri="{FF2B5EF4-FFF2-40B4-BE49-F238E27FC236}">
                <a16:creationId xmlns:a16="http://schemas.microsoft.com/office/drawing/2014/main" id="{BCE8738B-A1AE-45FF-81E7-802B6F5CE4A1}"/>
              </a:ext>
            </a:extLst>
          </p:cNvPr>
          <p:cNvSpPr>
            <a:spLocks noChangeArrowheads="1"/>
          </p:cNvSpPr>
          <p:nvPr/>
        </p:nvSpPr>
        <p:spPr bwMode="auto">
          <a:xfrm>
            <a:off x="4301455" y="1515348"/>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PCF</a:t>
            </a:r>
            <a:endParaRPr lang="en-GB" altLang="zh-CN" sz="100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22" name="AutoShape 42">
            <a:extLst>
              <a:ext uri="{FF2B5EF4-FFF2-40B4-BE49-F238E27FC236}">
                <a16:creationId xmlns:a16="http://schemas.microsoft.com/office/drawing/2014/main" id="{177123EF-EA60-4E5D-BFE2-F7A8C9513C93}"/>
              </a:ext>
            </a:extLst>
          </p:cNvPr>
          <p:cNvSpPr>
            <a:spLocks noChangeShapeType="1"/>
          </p:cNvSpPr>
          <p:nvPr/>
        </p:nvSpPr>
        <p:spPr bwMode="auto">
          <a:xfrm flipV="1">
            <a:off x="604416" y="2280334"/>
            <a:ext cx="5515622" cy="1577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23" name="Rectangle 41">
            <a:extLst>
              <a:ext uri="{FF2B5EF4-FFF2-40B4-BE49-F238E27FC236}">
                <a16:creationId xmlns:a16="http://schemas.microsoft.com/office/drawing/2014/main" id="{C80F5B9C-AA22-4DEA-BF53-101B6B48B92A}"/>
              </a:ext>
            </a:extLst>
          </p:cNvPr>
          <p:cNvSpPr>
            <a:spLocks noChangeArrowheads="1"/>
          </p:cNvSpPr>
          <p:nvPr/>
        </p:nvSpPr>
        <p:spPr bwMode="auto">
          <a:xfrm>
            <a:off x="2973534" y="2785067"/>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dirty="0">
                <a:solidFill>
                  <a:srgbClr val="000000"/>
                </a:solidFill>
                <a:latin typeface="Times New Roman" panose="02020603050405020304" pitchFamily="18" charset="0"/>
                <a:ea typeface="等线"/>
                <a:cs typeface="Times New Roman" panose="02020603050405020304" pitchFamily="18" charset="0"/>
              </a:rPr>
              <a:t>AMF</a:t>
            </a:r>
            <a:endParaRPr lang="en-GB" altLang="zh-CN" sz="100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24" name="Rectangle 40">
            <a:extLst>
              <a:ext uri="{FF2B5EF4-FFF2-40B4-BE49-F238E27FC236}">
                <a16:creationId xmlns:a16="http://schemas.microsoft.com/office/drawing/2014/main" id="{5484103C-F3C1-46C0-92D1-5582C31DEE4C}"/>
              </a:ext>
            </a:extLst>
          </p:cNvPr>
          <p:cNvSpPr>
            <a:spLocks noChangeArrowheads="1"/>
          </p:cNvSpPr>
          <p:nvPr/>
        </p:nvSpPr>
        <p:spPr bwMode="auto">
          <a:xfrm>
            <a:off x="4028761" y="2785067"/>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SMF</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25" name="Rectangle 39">
            <a:extLst>
              <a:ext uri="{FF2B5EF4-FFF2-40B4-BE49-F238E27FC236}">
                <a16:creationId xmlns:a16="http://schemas.microsoft.com/office/drawing/2014/main" id="{65854F35-30C4-4652-A4B7-CE99B8E8D432}"/>
              </a:ext>
            </a:extLst>
          </p:cNvPr>
          <p:cNvSpPr>
            <a:spLocks noChangeArrowheads="1"/>
          </p:cNvSpPr>
          <p:nvPr/>
        </p:nvSpPr>
        <p:spPr bwMode="auto">
          <a:xfrm>
            <a:off x="4036245" y="3486961"/>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UPF</a:t>
            </a:r>
            <a:endParaRPr lang="en-GB" altLang="zh-CN" sz="100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26" name="AutoShape 38">
            <a:extLst>
              <a:ext uri="{FF2B5EF4-FFF2-40B4-BE49-F238E27FC236}">
                <a16:creationId xmlns:a16="http://schemas.microsoft.com/office/drawing/2014/main" id="{27496B0C-888B-473C-8C88-1C57F4E25F63}"/>
              </a:ext>
            </a:extLst>
          </p:cNvPr>
          <p:cNvSpPr>
            <a:spLocks noChangeShapeType="1"/>
          </p:cNvSpPr>
          <p:nvPr/>
        </p:nvSpPr>
        <p:spPr bwMode="auto">
          <a:xfrm>
            <a:off x="3407599" y="2288219"/>
            <a:ext cx="0" cy="48896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27" name="AutoShape 37">
            <a:extLst>
              <a:ext uri="{FF2B5EF4-FFF2-40B4-BE49-F238E27FC236}">
                <a16:creationId xmlns:a16="http://schemas.microsoft.com/office/drawing/2014/main" id="{33CCC8CA-4757-41E4-8B3D-79EAE847ADA9}"/>
              </a:ext>
            </a:extLst>
          </p:cNvPr>
          <p:cNvSpPr>
            <a:spLocks noChangeShapeType="1"/>
          </p:cNvSpPr>
          <p:nvPr/>
        </p:nvSpPr>
        <p:spPr bwMode="auto">
          <a:xfrm>
            <a:off x="4470311" y="2296106"/>
            <a:ext cx="0" cy="48896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28" name="AutoShape 36">
            <a:extLst>
              <a:ext uri="{FF2B5EF4-FFF2-40B4-BE49-F238E27FC236}">
                <a16:creationId xmlns:a16="http://schemas.microsoft.com/office/drawing/2014/main" id="{E92CA72E-3FA8-488B-9DC0-8AC4BD5C06AD}"/>
              </a:ext>
            </a:extLst>
          </p:cNvPr>
          <p:cNvSpPr>
            <a:spLocks noChangeShapeType="1"/>
          </p:cNvSpPr>
          <p:nvPr/>
        </p:nvSpPr>
        <p:spPr bwMode="auto">
          <a:xfrm flipV="1">
            <a:off x="2018870" y="1807145"/>
            <a:ext cx="0" cy="4810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29" name="AutoShape 35">
            <a:extLst>
              <a:ext uri="{FF2B5EF4-FFF2-40B4-BE49-F238E27FC236}">
                <a16:creationId xmlns:a16="http://schemas.microsoft.com/office/drawing/2014/main" id="{7B97A0F1-68E7-40A3-BBBF-2E2F5F6AE680}"/>
              </a:ext>
            </a:extLst>
          </p:cNvPr>
          <p:cNvSpPr>
            <a:spLocks noChangeShapeType="1"/>
          </p:cNvSpPr>
          <p:nvPr/>
        </p:nvSpPr>
        <p:spPr bwMode="auto">
          <a:xfrm flipV="1">
            <a:off x="2909451" y="1807145"/>
            <a:ext cx="0" cy="4810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30" name="AutoShape 34">
            <a:extLst>
              <a:ext uri="{FF2B5EF4-FFF2-40B4-BE49-F238E27FC236}">
                <a16:creationId xmlns:a16="http://schemas.microsoft.com/office/drawing/2014/main" id="{8D9EED22-8F85-482F-A9CD-851C3C21C520}"/>
              </a:ext>
            </a:extLst>
          </p:cNvPr>
          <p:cNvSpPr>
            <a:spLocks noChangeShapeType="1"/>
          </p:cNvSpPr>
          <p:nvPr/>
        </p:nvSpPr>
        <p:spPr bwMode="auto">
          <a:xfrm flipV="1">
            <a:off x="3837453" y="1822918"/>
            <a:ext cx="0" cy="44952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31" name="AutoShape 33">
            <a:extLst>
              <a:ext uri="{FF2B5EF4-FFF2-40B4-BE49-F238E27FC236}">
                <a16:creationId xmlns:a16="http://schemas.microsoft.com/office/drawing/2014/main" id="{4361233B-56C7-4306-AD62-49EEFE26B653}"/>
              </a:ext>
            </a:extLst>
          </p:cNvPr>
          <p:cNvSpPr>
            <a:spLocks noChangeShapeType="1"/>
          </p:cNvSpPr>
          <p:nvPr/>
        </p:nvSpPr>
        <p:spPr bwMode="auto">
          <a:xfrm flipV="1">
            <a:off x="4720552" y="1822918"/>
            <a:ext cx="0" cy="4810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32" name="AutoShape 32">
            <a:extLst>
              <a:ext uri="{FF2B5EF4-FFF2-40B4-BE49-F238E27FC236}">
                <a16:creationId xmlns:a16="http://schemas.microsoft.com/office/drawing/2014/main" id="{592D8D3E-A719-4E45-B02A-C9F506FDB87B}"/>
              </a:ext>
            </a:extLst>
          </p:cNvPr>
          <p:cNvSpPr>
            <a:spLocks noChangeShapeType="1"/>
          </p:cNvSpPr>
          <p:nvPr/>
        </p:nvSpPr>
        <p:spPr bwMode="auto">
          <a:xfrm>
            <a:off x="4477794" y="3092637"/>
            <a:ext cx="0" cy="41009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33" name="Rectangle 31">
            <a:extLst>
              <a:ext uri="{FF2B5EF4-FFF2-40B4-BE49-F238E27FC236}">
                <a16:creationId xmlns:a16="http://schemas.microsoft.com/office/drawing/2014/main" id="{3E20B675-DFA1-4EB5-85EA-351E4753237F}"/>
              </a:ext>
            </a:extLst>
          </p:cNvPr>
          <p:cNvSpPr>
            <a:spLocks noChangeArrowheads="1"/>
          </p:cNvSpPr>
          <p:nvPr/>
        </p:nvSpPr>
        <p:spPr bwMode="auto">
          <a:xfrm>
            <a:off x="1996419" y="1807145"/>
            <a:ext cx="501421"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Nnef</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4" name="Rectangle 30">
            <a:extLst>
              <a:ext uri="{FF2B5EF4-FFF2-40B4-BE49-F238E27FC236}">
                <a16:creationId xmlns:a16="http://schemas.microsoft.com/office/drawing/2014/main" id="{1C86245E-31D8-4976-9145-51911C36623E}"/>
              </a:ext>
            </a:extLst>
          </p:cNvPr>
          <p:cNvSpPr>
            <a:spLocks noChangeArrowheads="1"/>
          </p:cNvSpPr>
          <p:nvPr/>
        </p:nvSpPr>
        <p:spPr bwMode="auto">
          <a:xfrm>
            <a:off x="2877021" y="1815032"/>
            <a:ext cx="671834"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Nnwdaf</a:t>
            </a:r>
            <a:endParaRPr lang="en-GB" altLang="zh-CN" sz="100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5" name="Rectangle 29">
            <a:extLst>
              <a:ext uri="{FF2B5EF4-FFF2-40B4-BE49-F238E27FC236}">
                <a16:creationId xmlns:a16="http://schemas.microsoft.com/office/drawing/2014/main" id="{21994E62-3FB6-4DDD-A2A4-3085BA5F30BB}"/>
              </a:ext>
            </a:extLst>
          </p:cNvPr>
          <p:cNvSpPr>
            <a:spLocks noChangeArrowheads="1"/>
          </p:cNvSpPr>
          <p:nvPr/>
        </p:nvSpPr>
        <p:spPr bwMode="auto">
          <a:xfrm>
            <a:off x="3807519" y="1799259"/>
            <a:ext cx="501421"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Naf</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6" name="Rectangle 28">
            <a:extLst>
              <a:ext uri="{FF2B5EF4-FFF2-40B4-BE49-F238E27FC236}">
                <a16:creationId xmlns:a16="http://schemas.microsoft.com/office/drawing/2014/main" id="{B0C78112-695D-490D-840A-BD644B2BD8F8}"/>
              </a:ext>
            </a:extLst>
          </p:cNvPr>
          <p:cNvSpPr>
            <a:spLocks noChangeArrowheads="1"/>
          </p:cNvSpPr>
          <p:nvPr/>
        </p:nvSpPr>
        <p:spPr bwMode="auto">
          <a:xfrm>
            <a:off x="4675650" y="1782172"/>
            <a:ext cx="501421"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Npcf</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7" name="Rectangle 27">
            <a:extLst>
              <a:ext uri="{FF2B5EF4-FFF2-40B4-BE49-F238E27FC236}">
                <a16:creationId xmlns:a16="http://schemas.microsoft.com/office/drawing/2014/main" id="{B55C6C58-4542-42B2-8AD2-4C82FFCDAD63}"/>
              </a:ext>
            </a:extLst>
          </p:cNvPr>
          <p:cNvSpPr>
            <a:spLocks noChangeArrowheads="1"/>
          </p:cNvSpPr>
          <p:nvPr/>
        </p:nvSpPr>
        <p:spPr bwMode="auto">
          <a:xfrm>
            <a:off x="3445019" y="2311878"/>
            <a:ext cx="501421"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Namf</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8" name="Rectangle 26">
            <a:extLst>
              <a:ext uri="{FF2B5EF4-FFF2-40B4-BE49-F238E27FC236}">
                <a16:creationId xmlns:a16="http://schemas.microsoft.com/office/drawing/2014/main" id="{9D644538-D61C-40C7-9BD9-D69F97EE8798}"/>
              </a:ext>
            </a:extLst>
          </p:cNvPr>
          <p:cNvSpPr>
            <a:spLocks noChangeArrowheads="1"/>
          </p:cNvSpPr>
          <p:nvPr/>
        </p:nvSpPr>
        <p:spPr bwMode="auto">
          <a:xfrm>
            <a:off x="4477795" y="2288219"/>
            <a:ext cx="501421"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Nsmf</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9" name="Rectangle 25">
            <a:extLst>
              <a:ext uri="{FF2B5EF4-FFF2-40B4-BE49-F238E27FC236}">
                <a16:creationId xmlns:a16="http://schemas.microsoft.com/office/drawing/2014/main" id="{86538824-B4CE-485B-A5A4-C4B7E5473219}"/>
              </a:ext>
            </a:extLst>
          </p:cNvPr>
          <p:cNvSpPr>
            <a:spLocks noChangeArrowheads="1"/>
          </p:cNvSpPr>
          <p:nvPr/>
        </p:nvSpPr>
        <p:spPr bwMode="auto">
          <a:xfrm>
            <a:off x="4477795" y="3100524"/>
            <a:ext cx="501421"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N4</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40" name="Rectangle 24">
            <a:extLst>
              <a:ext uri="{FF2B5EF4-FFF2-40B4-BE49-F238E27FC236}">
                <a16:creationId xmlns:a16="http://schemas.microsoft.com/office/drawing/2014/main" id="{E440261B-3E49-4D26-9578-EFD300790EDD}"/>
              </a:ext>
            </a:extLst>
          </p:cNvPr>
          <p:cNvSpPr>
            <a:spLocks noChangeArrowheads="1"/>
          </p:cNvSpPr>
          <p:nvPr/>
        </p:nvSpPr>
        <p:spPr bwMode="auto">
          <a:xfrm>
            <a:off x="679254" y="1515348"/>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UDR</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41" name="AutoShape 23">
            <a:extLst>
              <a:ext uri="{FF2B5EF4-FFF2-40B4-BE49-F238E27FC236}">
                <a16:creationId xmlns:a16="http://schemas.microsoft.com/office/drawing/2014/main" id="{99AD2A26-7B69-4D30-BBB1-303A3CF2A6E8}"/>
              </a:ext>
            </a:extLst>
          </p:cNvPr>
          <p:cNvSpPr>
            <a:spLocks noChangeShapeType="1"/>
          </p:cNvSpPr>
          <p:nvPr/>
        </p:nvSpPr>
        <p:spPr bwMode="auto">
          <a:xfrm flipV="1">
            <a:off x="1120803" y="1807145"/>
            <a:ext cx="0" cy="4810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42" name="Rectangle 22">
            <a:extLst>
              <a:ext uri="{FF2B5EF4-FFF2-40B4-BE49-F238E27FC236}">
                <a16:creationId xmlns:a16="http://schemas.microsoft.com/office/drawing/2014/main" id="{22047829-A9A5-4712-B475-DD401A44C332}"/>
              </a:ext>
            </a:extLst>
          </p:cNvPr>
          <p:cNvSpPr>
            <a:spLocks noChangeArrowheads="1"/>
          </p:cNvSpPr>
          <p:nvPr/>
        </p:nvSpPr>
        <p:spPr bwMode="auto">
          <a:xfrm>
            <a:off x="1120804" y="1838691"/>
            <a:ext cx="501421"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Nudr</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43" name="Rectangle 21">
            <a:extLst>
              <a:ext uri="{FF2B5EF4-FFF2-40B4-BE49-F238E27FC236}">
                <a16:creationId xmlns:a16="http://schemas.microsoft.com/office/drawing/2014/main" id="{7B596ADB-296F-4E8F-8CF9-892AE36BCEA2}"/>
              </a:ext>
            </a:extLst>
          </p:cNvPr>
          <p:cNvSpPr>
            <a:spLocks noChangeArrowheads="1"/>
          </p:cNvSpPr>
          <p:nvPr/>
        </p:nvSpPr>
        <p:spPr bwMode="auto">
          <a:xfrm>
            <a:off x="5199520" y="1523234"/>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fr-FR" altLang="zh-CN" sz="1200">
                <a:solidFill>
                  <a:srgbClr val="000000"/>
                </a:solidFill>
                <a:latin typeface="Times New Roman" panose="02020603050405020304" pitchFamily="18" charset="0"/>
                <a:ea typeface="等线"/>
                <a:cs typeface="Times New Roman" panose="02020603050405020304" pitchFamily="18" charset="0"/>
              </a:rPr>
              <a:t>CHF</a:t>
            </a:r>
            <a:endParaRPr lang="fr-FR"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44" name="AutoShape 20">
            <a:extLst>
              <a:ext uri="{FF2B5EF4-FFF2-40B4-BE49-F238E27FC236}">
                <a16:creationId xmlns:a16="http://schemas.microsoft.com/office/drawing/2014/main" id="{8AF928D8-C0A8-49CC-9053-52C3B8642CE3}"/>
              </a:ext>
            </a:extLst>
          </p:cNvPr>
          <p:cNvSpPr>
            <a:spLocks noChangeShapeType="1"/>
          </p:cNvSpPr>
          <p:nvPr/>
        </p:nvSpPr>
        <p:spPr bwMode="auto">
          <a:xfrm>
            <a:off x="5611134" y="1838691"/>
            <a:ext cx="0" cy="42586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45" name="Rectangle 19">
            <a:extLst>
              <a:ext uri="{FF2B5EF4-FFF2-40B4-BE49-F238E27FC236}">
                <a16:creationId xmlns:a16="http://schemas.microsoft.com/office/drawing/2014/main" id="{78261D52-5104-4808-8E4F-496EC5D65C98}"/>
              </a:ext>
            </a:extLst>
          </p:cNvPr>
          <p:cNvSpPr>
            <a:spLocks noChangeArrowheads="1"/>
          </p:cNvSpPr>
          <p:nvPr/>
        </p:nvSpPr>
        <p:spPr bwMode="auto">
          <a:xfrm>
            <a:off x="5596167" y="1807145"/>
            <a:ext cx="501421" cy="27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GB" altLang="zh-CN" sz="1000">
                <a:solidFill>
                  <a:srgbClr val="000000"/>
                </a:solidFill>
                <a:latin typeface="Times New Roman" panose="02020603050405020304" pitchFamily="18" charset="0"/>
                <a:ea typeface="等线"/>
                <a:cs typeface="Times New Roman" panose="02020603050405020304" pitchFamily="18" charset="0"/>
              </a:rPr>
              <a:t>Nchf</a:t>
            </a:r>
            <a:endParaRPr lang="en-GB" altLang="zh-CN" sz="100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46" name="Oval 18">
            <a:extLst>
              <a:ext uri="{FF2B5EF4-FFF2-40B4-BE49-F238E27FC236}">
                <a16:creationId xmlns:a16="http://schemas.microsoft.com/office/drawing/2014/main" id="{7843BD2F-5F9E-49B9-A5F1-46519752A0EA}"/>
              </a:ext>
            </a:extLst>
          </p:cNvPr>
          <p:cNvSpPr>
            <a:spLocks noChangeArrowheads="1"/>
          </p:cNvSpPr>
          <p:nvPr/>
        </p:nvSpPr>
        <p:spPr bwMode="auto">
          <a:xfrm>
            <a:off x="1063428" y="1763771"/>
            <a:ext cx="104775" cy="7492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47" name="Oval 17">
            <a:extLst>
              <a:ext uri="{FF2B5EF4-FFF2-40B4-BE49-F238E27FC236}">
                <a16:creationId xmlns:a16="http://schemas.microsoft.com/office/drawing/2014/main" id="{7E3F1AB2-4EA7-499D-A662-AA617581FCA4}"/>
              </a:ext>
            </a:extLst>
          </p:cNvPr>
          <p:cNvSpPr>
            <a:spLocks noChangeArrowheads="1"/>
          </p:cNvSpPr>
          <p:nvPr/>
        </p:nvSpPr>
        <p:spPr bwMode="auto">
          <a:xfrm>
            <a:off x="1971473" y="1774287"/>
            <a:ext cx="104775" cy="7492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48" name="Oval 16">
            <a:extLst>
              <a:ext uri="{FF2B5EF4-FFF2-40B4-BE49-F238E27FC236}">
                <a16:creationId xmlns:a16="http://schemas.microsoft.com/office/drawing/2014/main" id="{998AECA4-595E-4BC9-974E-E242BB10AC79}"/>
              </a:ext>
            </a:extLst>
          </p:cNvPr>
          <p:cNvSpPr>
            <a:spLocks noChangeArrowheads="1"/>
          </p:cNvSpPr>
          <p:nvPr/>
        </p:nvSpPr>
        <p:spPr bwMode="auto">
          <a:xfrm>
            <a:off x="2857065" y="1769029"/>
            <a:ext cx="104775" cy="7492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49" name="Oval 15">
            <a:extLst>
              <a:ext uri="{FF2B5EF4-FFF2-40B4-BE49-F238E27FC236}">
                <a16:creationId xmlns:a16="http://schemas.microsoft.com/office/drawing/2014/main" id="{E251820A-D81A-43AC-97C2-1A16D06EE9B5}"/>
              </a:ext>
            </a:extLst>
          </p:cNvPr>
          <p:cNvSpPr>
            <a:spLocks noChangeArrowheads="1"/>
          </p:cNvSpPr>
          <p:nvPr/>
        </p:nvSpPr>
        <p:spPr bwMode="auto">
          <a:xfrm>
            <a:off x="3797540" y="1766400"/>
            <a:ext cx="104775" cy="7492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50" name="Oval 14">
            <a:extLst>
              <a:ext uri="{FF2B5EF4-FFF2-40B4-BE49-F238E27FC236}">
                <a16:creationId xmlns:a16="http://schemas.microsoft.com/office/drawing/2014/main" id="{9409EC5E-9DEA-4B79-A667-B44AF7F1F01A}"/>
              </a:ext>
            </a:extLst>
          </p:cNvPr>
          <p:cNvSpPr>
            <a:spLocks noChangeArrowheads="1"/>
          </p:cNvSpPr>
          <p:nvPr/>
        </p:nvSpPr>
        <p:spPr bwMode="auto">
          <a:xfrm>
            <a:off x="4675650" y="1769029"/>
            <a:ext cx="104775" cy="7492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51" name="Oval 13">
            <a:extLst>
              <a:ext uri="{FF2B5EF4-FFF2-40B4-BE49-F238E27FC236}">
                <a16:creationId xmlns:a16="http://schemas.microsoft.com/office/drawing/2014/main" id="{F61ED7C7-6303-40C3-A414-281A853F7C78}"/>
              </a:ext>
            </a:extLst>
          </p:cNvPr>
          <p:cNvSpPr>
            <a:spLocks noChangeArrowheads="1"/>
          </p:cNvSpPr>
          <p:nvPr/>
        </p:nvSpPr>
        <p:spPr bwMode="auto">
          <a:xfrm>
            <a:off x="3352718" y="2741692"/>
            <a:ext cx="104775" cy="7492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52" name="Oval 12">
            <a:extLst>
              <a:ext uri="{FF2B5EF4-FFF2-40B4-BE49-F238E27FC236}">
                <a16:creationId xmlns:a16="http://schemas.microsoft.com/office/drawing/2014/main" id="{F1C06930-13BD-46F0-8897-29FE06D32502}"/>
              </a:ext>
            </a:extLst>
          </p:cNvPr>
          <p:cNvSpPr>
            <a:spLocks noChangeArrowheads="1"/>
          </p:cNvSpPr>
          <p:nvPr/>
        </p:nvSpPr>
        <p:spPr bwMode="auto">
          <a:xfrm>
            <a:off x="4420418" y="2736434"/>
            <a:ext cx="104775" cy="7492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53" name="Oval 11">
            <a:extLst>
              <a:ext uri="{FF2B5EF4-FFF2-40B4-BE49-F238E27FC236}">
                <a16:creationId xmlns:a16="http://schemas.microsoft.com/office/drawing/2014/main" id="{201D1E45-CA34-4F98-BB5F-2424E371BDEB}"/>
              </a:ext>
            </a:extLst>
          </p:cNvPr>
          <p:cNvSpPr>
            <a:spLocks noChangeArrowheads="1"/>
          </p:cNvSpPr>
          <p:nvPr/>
        </p:nvSpPr>
        <p:spPr bwMode="auto">
          <a:xfrm>
            <a:off x="5561242" y="1782173"/>
            <a:ext cx="104775" cy="7492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54" name="Rectangle 41">
            <a:extLst>
              <a:ext uri="{FF2B5EF4-FFF2-40B4-BE49-F238E27FC236}">
                <a16:creationId xmlns:a16="http://schemas.microsoft.com/office/drawing/2014/main" id="{628D9F74-43ED-480C-A25C-577A3F6642A4}"/>
              </a:ext>
            </a:extLst>
          </p:cNvPr>
          <p:cNvSpPr>
            <a:spLocks noChangeArrowheads="1"/>
          </p:cNvSpPr>
          <p:nvPr/>
        </p:nvSpPr>
        <p:spPr bwMode="auto">
          <a:xfrm>
            <a:off x="1946215" y="2787475"/>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OAM</a:t>
            </a:r>
            <a:endParaRPr lang="en-GB" altLang="zh-CN" sz="1200" dirty="0">
              <a:solidFill>
                <a:srgbClr val="000000"/>
              </a:solidFill>
              <a:latin typeface="Times New Roman" panose="02020603050405020304" pitchFamily="18" charset="0"/>
              <a:ea typeface="等线"/>
              <a:cs typeface="Times New Roman" panose="02020603050405020304" pitchFamily="18" charset="0"/>
            </a:endParaRPr>
          </a:p>
        </p:txBody>
      </p:sp>
      <p:sp>
        <p:nvSpPr>
          <p:cNvPr id="55" name="Rectangle 39">
            <a:extLst>
              <a:ext uri="{FF2B5EF4-FFF2-40B4-BE49-F238E27FC236}">
                <a16:creationId xmlns:a16="http://schemas.microsoft.com/office/drawing/2014/main" id="{7436A4C6-365D-4037-BB54-37C36987E0B5}"/>
              </a:ext>
            </a:extLst>
          </p:cNvPr>
          <p:cNvSpPr>
            <a:spLocks noChangeArrowheads="1"/>
          </p:cNvSpPr>
          <p:nvPr/>
        </p:nvSpPr>
        <p:spPr bwMode="auto">
          <a:xfrm>
            <a:off x="1946215" y="3486961"/>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RAN</a:t>
            </a:r>
            <a:endParaRPr lang="en-GB" altLang="zh-CN" sz="1200" dirty="0">
              <a:solidFill>
                <a:srgbClr val="000000"/>
              </a:solidFill>
              <a:latin typeface="Times New Roman" panose="02020603050405020304" pitchFamily="18" charset="0"/>
              <a:ea typeface="等线"/>
              <a:cs typeface="Times New Roman" panose="02020603050405020304" pitchFamily="18" charset="0"/>
            </a:endParaRPr>
          </a:p>
        </p:txBody>
      </p:sp>
      <p:sp>
        <p:nvSpPr>
          <p:cNvPr id="56" name="AutoShape 32">
            <a:extLst>
              <a:ext uri="{FF2B5EF4-FFF2-40B4-BE49-F238E27FC236}">
                <a16:creationId xmlns:a16="http://schemas.microsoft.com/office/drawing/2014/main" id="{06C0F467-FA5C-4B7E-933B-0587331B66D2}"/>
              </a:ext>
            </a:extLst>
          </p:cNvPr>
          <p:cNvSpPr>
            <a:spLocks noChangeShapeType="1"/>
          </p:cNvSpPr>
          <p:nvPr/>
        </p:nvSpPr>
        <p:spPr bwMode="auto">
          <a:xfrm>
            <a:off x="2387765" y="3093767"/>
            <a:ext cx="0" cy="41009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57" name="Rectangle 39">
            <a:extLst>
              <a:ext uri="{FF2B5EF4-FFF2-40B4-BE49-F238E27FC236}">
                <a16:creationId xmlns:a16="http://schemas.microsoft.com/office/drawing/2014/main" id="{78165334-D2D8-46C8-A3E0-8622206D8B57}"/>
              </a:ext>
            </a:extLst>
          </p:cNvPr>
          <p:cNvSpPr>
            <a:spLocks noChangeArrowheads="1"/>
          </p:cNvSpPr>
          <p:nvPr/>
        </p:nvSpPr>
        <p:spPr bwMode="auto">
          <a:xfrm>
            <a:off x="830740" y="3489977"/>
            <a:ext cx="868130" cy="2917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GB" altLang="zh-CN" sz="1200">
                <a:solidFill>
                  <a:srgbClr val="000000"/>
                </a:solidFill>
                <a:latin typeface="Times New Roman" panose="02020603050405020304" pitchFamily="18" charset="0"/>
                <a:ea typeface="等线"/>
                <a:cs typeface="Times New Roman" panose="02020603050405020304" pitchFamily="18" charset="0"/>
              </a:rPr>
              <a:t>UE</a:t>
            </a:r>
            <a:endParaRPr lang="en-GB" altLang="zh-CN" sz="1200" dirty="0">
              <a:solidFill>
                <a:srgbClr val="000000"/>
              </a:solidFill>
              <a:latin typeface="Times New Roman" panose="02020603050405020304" pitchFamily="18" charset="0"/>
              <a:ea typeface="等线"/>
              <a:cs typeface="Times New Roman" panose="02020603050405020304" pitchFamily="18" charset="0"/>
            </a:endParaRPr>
          </a:p>
        </p:txBody>
      </p:sp>
      <p:cxnSp>
        <p:nvCxnSpPr>
          <p:cNvPr id="58" name="直接连接符 57">
            <a:extLst>
              <a:ext uri="{FF2B5EF4-FFF2-40B4-BE49-F238E27FC236}">
                <a16:creationId xmlns:a16="http://schemas.microsoft.com/office/drawing/2014/main" id="{A1C29BAE-23CC-428E-A468-D2134757DDE1}"/>
              </a:ext>
            </a:extLst>
          </p:cNvPr>
          <p:cNvCxnSpPr>
            <a:stCxn id="57" idx="3"/>
            <a:endCxn id="55" idx="1"/>
          </p:cNvCxnSpPr>
          <p:nvPr/>
        </p:nvCxnSpPr>
        <p:spPr bwMode="auto">
          <a:xfrm flipV="1">
            <a:off x="1698872" y="3632860"/>
            <a:ext cx="247345" cy="3016"/>
          </a:xfrm>
          <a:prstGeom prst="line">
            <a:avLst/>
          </a:prstGeom>
          <a:noFill/>
          <a:ln w="9525" cap="flat" cmpd="sng" algn="ctr">
            <a:solidFill>
              <a:schemeClr val="tx1"/>
            </a:solidFill>
            <a:prstDash val="solid"/>
            <a:round/>
            <a:headEnd type="none" w="med" len="med"/>
            <a:tailEnd type="none" w="med" len="med"/>
          </a:ln>
          <a:effectLst/>
        </p:spPr>
      </p:cxnSp>
      <p:sp>
        <p:nvSpPr>
          <p:cNvPr id="59" name="AutoShape 32">
            <a:extLst>
              <a:ext uri="{FF2B5EF4-FFF2-40B4-BE49-F238E27FC236}">
                <a16:creationId xmlns:a16="http://schemas.microsoft.com/office/drawing/2014/main" id="{1DA87BA1-D325-4F9F-B23D-D83CB937721B}"/>
              </a:ext>
            </a:extLst>
          </p:cNvPr>
          <p:cNvSpPr>
            <a:spLocks noChangeShapeType="1"/>
          </p:cNvSpPr>
          <p:nvPr/>
        </p:nvSpPr>
        <p:spPr bwMode="auto">
          <a:xfrm flipH="1">
            <a:off x="2814345" y="3084753"/>
            <a:ext cx="589042" cy="549237"/>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4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60" name="AutoShape 3">
            <a:extLst>
              <a:ext uri="{FF2B5EF4-FFF2-40B4-BE49-F238E27FC236}">
                <a16:creationId xmlns:a16="http://schemas.microsoft.com/office/drawing/2014/main" id="{2B1525A7-824E-4056-8AB4-5D09A9A75426}"/>
              </a:ext>
            </a:extLst>
          </p:cNvPr>
          <p:cNvSpPr>
            <a:spLocks noChangeShapeType="1"/>
          </p:cNvSpPr>
          <p:nvPr/>
        </p:nvSpPr>
        <p:spPr bwMode="auto">
          <a:xfrm flipH="1">
            <a:off x="2809584" y="3632860"/>
            <a:ext cx="1240236" cy="0"/>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1600">
              <a:solidFill>
                <a:srgbClr val="FFFFFF"/>
              </a:solidFill>
              <a:latin typeface="FrutigerNext LT Regular" pitchFamily="34" charset="0"/>
              <a:ea typeface="ＭＳ Ｐゴシック" pitchFamily="34" charset="-128"/>
              <a:cs typeface="Arial" panose="020B0604020202020204" pitchFamily="34" charset="0"/>
            </a:endParaRPr>
          </a:p>
        </p:txBody>
      </p:sp>
      <p:sp>
        <p:nvSpPr>
          <p:cNvPr id="61" name="箭头: 右 60">
            <a:extLst>
              <a:ext uri="{FF2B5EF4-FFF2-40B4-BE49-F238E27FC236}">
                <a16:creationId xmlns:a16="http://schemas.microsoft.com/office/drawing/2014/main" id="{3ABCE290-C0B9-4CB8-BAAE-8D4C5AB45057}"/>
              </a:ext>
            </a:extLst>
          </p:cNvPr>
          <p:cNvSpPr/>
          <p:nvPr/>
        </p:nvSpPr>
        <p:spPr bwMode="auto">
          <a:xfrm rot="841958">
            <a:off x="3404076" y="2168477"/>
            <a:ext cx="3001609" cy="276999"/>
          </a:xfrm>
          <a:prstGeom prst="rightArrow">
            <a:avLst/>
          </a:prstGeom>
          <a:solidFill>
            <a:schemeClr val="accent1">
              <a:lumMod val="40000"/>
              <a:lumOff val="60000"/>
            </a:schemeClr>
          </a:solidFill>
          <a:ln w="9525" cap="flat" cmpd="sng" algn="ctr">
            <a:solidFill>
              <a:schemeClr val="accent1">
                <a:lumMod val="40000"/>
                <a:lumOff val="6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zh-CN" altLang="en-US" sz="1000">
              <a:solidFill>
                <a:prstClr val="black"/>
              </a:solidFill>
              <a:latin typeface="Arial" charset="0"/>
              <a:ea typeface="宋体" panose="02010600030101010101" pitchFamily="2" charset="-122"/>
              <a:cs typeface="Arial" panose="020B0604020202020204" pitchFamily="34" charset="0"/>
            </a:endParaRPr>
          </a:p>
        </p:txBody>
      </p:sp>
      <p:pic>
        <p:nvPicPr>
          <p:cNvPr id="62" name="图片 61">
            <a:extLst>
              <a:ext uri="{FF2B5EF4-FFF2-40B4-BE49-F238E27FC236}">
                <a16:creationId xmlns:a16="http://schemas.microsoft.com/office/drawing/2014/main" id="{B4D6E2C9-E150-4F86-9E57-881A572C1AF0}"/>
              </a:ext>
            </a:extLst>
          </p:cNvPr>
          <p:cNvPicPr>
            <a:picLocks noChangeAspect="1"/>
          </p:cNvPicPr>
          <p:nvPr/>
        </p:nvPicPr>
        <p:blipFill>
          <a:blip r:embed="rId4"/>
          <a:stretch>
            <a:fillRect/>
          </a:stretch>
        </p:blipFill>
        <p:spPr>
          <a:xfrm>
            <a:off x="7243035" y="2730118"/>
            <a:ext cx="3648122" cy="1237160"/>
          </a:xfrm>
          <a:prstGeom prst="rect">
            <a:avLst/>
          </a:prstGeom>
        </p:spPr>
      </p:pic>
      <p:sp>
        <p:nvSpPr>
          <p:cNvPr id="63" name="左大括号 62">
            <a:extLst>
              <a:ext uri="{FF2B5EF4-FFF2-40B4-BE49-F238E27FC236}">
                <a16:creationId xmlns:a16="http://schemas.microsoft.com/office/drawing/2014/main" id="{A0DE58BB-1E78-4E29-8A59-D41C87473F71}"/>
              </a:ext>
            </a:extLst>
          </p:cNvPr>
          <p:cNvSpPr/>
          <p:nvPr/>
        </p:nvSpPr>
        <p:spPr bwMode="auto">
          <a:xfrm>
            <a:off x="6487745" y="1481541"/>
            <a:ext cx="646700" cy="2456227"/>
          </a:xfrm>
          <a:prstGeom prst="leftBrace">
            <a:avLst/>
          </a:prstGeom>
          <a:solidFill>
            <a:schemeClr val="bg1"/>
          </a:solidFill>
          <a:ln w="381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aphicFrame>
        <p:nvGraphicFramePr>
          <p:cNvPr id="64" name="对象 63">
            <a:extLst>
              <a:ext uri="{FF2B5EF4-FFF2-40B4-BE49-F238E27FC236}">
                <a16:creationId xmlns:a16="http://schemas.microsoft.com/office/drawing/2014/main" id="{CF30B258-76AF-42F7-95C7-241A7D57AF71}"/>
              </a:ext>
            </a:extLst>
          </p:cNvPr>
          <p:cNvGraphicFramePr>
            <a:graphicFrameLocks noChangeAspect="1"/>
          </p:cNvGraphicFramePr>
          <p:nvPr>
            <p:extLst>
              <p:ext uri="{D42A27DB-BD31-4B8C-83A1-F6EECF244321}">
                <p14:modId xmlns:p14="http://schemas.microsoft.com/office/powerpoint/2010/main" val="917752243"/>
              </p:ext>
            </p:extLst>
          </p:nvPr>
        </p:nvGraphicFramePr>
        <p:xfrm>
          <a:off x="7302352" y="1423084"/>
          <a:ext cx="3590925" cy="857250"/>
        </p:xfrm>
        <a:graphic>
          <a:graphicData uri="http://schemas.openxmlformats.org/presentationml/2006/ole">
            <mc:AlternateContent xmlns:mc="http://schemas.openxmlformats.org/markup-compatibility/2006">
              <mc:Choice xmlns:v="urn:schemas-microsoft-com:vml" Requires="v">
                <p:oleObj spid="_x0000_s1095" name="Visio" r:id="rId5" imgW="2714453" imgH="647836" progId="Visio.Drawing.11">
                  <p:embed/>
                </p:oleObj>
              </mc:Choice>
              <mc:Fallback>
                <p:oleObj name="Visio" r:id="rId5" imgW="2714453" imgH="647836" progId="Visio.Drawing.11">
                  <p:embed/>
                  <p:pic>
                    <p:nvPicPr>
                      <p:cNvPr id="4" name="对象 3">
                        <a:extLst>
                          <a:ext uri="{FF2B5EF4-FFF2-40B4-BE49-F238E27FC236}">
                            <a16:creationId xmlns:a16="http://schemas.microsoft.com/office/drawing/2014/main" id="{A0CF04C3-7D33-4404-801E-DD798CF864A0}"/>
                          </a:ext>
                        </a:extLst>
                      </p:cNvPr>
                      <p:cNvPicPr>
                        <a:picLocks noChangeAspect="1" noChangeArrowheads="1"/>
                      </p:cNvPicPr>
                      <p:nvPr/>
                    </p:nvPicPr>
                    <p:blipFill>
                      <a:blip r:embed="rId6"/>
                      <a:srcRect/>
                      <a:stretch>
                        <a:fillRect/>
                      </a:stretch>
                    </p:blipFill>
                    <p:spPr bwMode="auto">
                      <a:xfrm>
                        <a:off x="7302352" y="1423084"/>
                        <a:ext cx="3590925" cy="857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52523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0A3C41-3B6B-0838-3BB1-6B728193CC1E}"/>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86FE0714-8DA7-7089-09FB-E97BFC239426}"/>
              </a:ext>
            </a:extLst>
          </p:cNvPr>
          <p:cNvSpPr>
            <a:spLocks noGrp="1"/>
          </p:cNvSpPr>
          <p:nvPr>
            <p:ph type="body" sz="quarter" idx="61"/>
          </p:nvPr>
        </p:nvSpPr>
        <p:spPr>
          <a:xfrm>
            <a:off x="560744" y="221239"/>
            <a:ext cx="9194219" cy="456860"/>
          </a:xfrm>
        </p:spPr>
        <p:txBody>
          <a:bodyPr vert="horz" lIns="0" tIns="0" rIns="0" bIns="0" rtlCol="0" anchor="ctr">
            <a:noAutofit/>
          </a:bodyPr>
          <a:lstStyle/>
          <a:p>
            <a:pPr>
              <a:lnSpc>
                <a:spcPct val="100000"/>
              </a:lnSpc>
            </a:pPr>
            <a:r>
              <a:rPr lang="en-US" altLang="zh-CN" sz="2400" dirty="0">
                <a:solidFill>
                  <a:prstClr val="white"/>
                </a:solidFill>
              </a:rPr>
              <a:t>Technical Impact: Overall 6G Native AI Architecture  </a:t>
            </a:r>
            <a:endParaRPr lang="zh-CN" altLang="en-US" sz="2400" dirty="0">
              <a:solidFill>
                <a:prstClr val="white"/>
              </a:solidFill>
            </a:endParaRPr>
          </a:p>
        </p:txBody>
      </p:sp>
      <p:sp>
        <p:nvSpPr>
          <p:cNvPr id="256" name="文本框 255">
            <a:extLst>
              <a:ext uri="{FF2B5EF4-FFF2-40B4-BE49-F238E27FC236}">
                <a16:creationId xmlns:a16="http://schemas.microsoft.com/office/drawing/2014/main" id="{594ABB1C-B817-4C90-8074-5A7C6C5693AC}"/>
              </a:ext>
            </a:extLst>
          </p:cNvPr>
          <p:cNvSpPr txBox="1"/>
          <p:nvPr/>
        </p:nvSpPr>
        <p:spPr>
          <a:xfrm flipH="1">
            <a:off x="817220" y="2062252"/>
            <a:ext cx="1494467" cy="577081"/>
          </a:xfrm>
          <a:prstGeom prst="rect">
            <a:avLst/>
          </a:prstGeom>
          <a:noFill/>
        </p:spPr>
        <p:txBody>
          <a:bodyPr wrap="square" rtlCol="0">
            <a:spAutoFit/>
          </a:bodyPr>
          <a:lstStyle/>
          <a:p>
            <a:r>
              <a:rPr lang="en-US" altLang="zh-CN" sz="1050" dirty="0"/>
              <a:t>UE data </a:t>
            </a:r>
          </a:p>
          <a:p>
            <a:r>
              <a:rPr lang="en-US" altLang="zh-CN" sz="1050" dirty="0"/>
              <a:t>reporting</a:t>
            </a:r>
          </a:p>
          <a:p>
            <a:r>
              <a:rPr lang="en-US" altLang="zh-CN" sz="1050" dirty="0"/>
              <a:t>/exchange</a:t>
            </a:r>
            <a:endParaRPr lang="zh-CN" altLang="en-US" sz="1050" dirty="0"/>
          </a:p>
        </p:txBody>
      </p:sp>
      <p:sp>
        <p:nvSpPr>
          <p:cNvPr id="257" name="文本框 256">
            <a:extLst>
              <a:ext uri="{FF2B5EF4-FFF2-40B4-BE49-F238E27FC236}">
                <a16:creationId xmlns:a16="http://schemas.microsoft.com/office/drawing/2014/main" id="{63760FD2-3077-43CB-AC0D-C8DF96067CDC}"/>
              </a:ext>
            </a:extLst>
          </p:cNvPr>
          <p:cNvSpPr txBox="1"/>
          <p:nvPr/>
        </p:nvSpPr>
        <p:spPr>
          <a:xfrm>
            <a:off x="208328" y="4248195"/>
            <a:ext cx="3075911" cy="369332"/>
          </a:xfrm>
          <a:prstGeom prst="rect">
            <a:avLst/>
          </a:prstGeom>
          <a:noFill/>
        </p:spPr>
        <p:txBody>
          <a:bodyPr wrap="square">
            <a:spAutoFit/>
          </a:bodyPr>
          <a:lstStyle/>
          <a:p>
            <a:r>
              <a:rPr lang="en-US" altLang="zh-CN" b="1" dirty="0">
                <a:solidFill>
                  <a:srgbClr val="0000FF"/>
                </a:solidFill>
              </a:rPr>
              <a:t>Key Features</a:t>
            </a:r>
            <a:r>
              <a:rPr lang="zh-CN" altLang="en-US" b="1" dirty="0">
                <a:solidFill>
                  <a:srgbClr val="0000FF"/>
                </a:solidFill>
              </a:rPr>
              <a:t>：</a:t>
            </a:r>
          </a:p>
        </p:txBody>
      </p:sp>
      <p:sp>
        <p:nvSpPr>
          <p:cNvPr id="258" name="正方形/長方形 6">
            <a:extLst>
              <a:ext uri="{FF2B5EF4-FFF2-40B4-BE49-F238E27FC236}">
                <a16:creationId xmlns:a16="http://schemas.microsoft.com/office/drawing/2014/main" id="{685846BB-6CB1-4540-9098-9C9D3C73C2FC}"/>
              </a:ext>
            </a:extLst>
          </p:cNvPr>
          <p:cNvSpPr/>
          <p:nvPr/>
        </p:nvSpPr>
        <p:spPr>
          <a:xfrm>
            <a:off x="6554810" y="1367316"/>
            <a:ext cx="810765" cy="360000"/>
          </a:xfrm>
          <a:prstGeom prst="rect">
            <a:avLst/>
          </a:prstGeom>
          <a:solidFill>
            <a:srgbClr val="FF6600"/>
          </a:solidFill>
          <a:ln w="1905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lang="en-US" altLang="zh-CN" sz="1200" b="1" dirty="0">
                <a:solidFill>
                  <a:schemeClr val="tx1"/>
                </a:solidFill>
                <a:latin typeface="+mj-lt"/>
                <a:ea typeface="ＭＳ Ｐゴシック" pitchFamily="50" charset="-128"/>
              </a:rPr>
              <a:t>Uniform </a:t>
            </a:r>
          </a:p>
          <a:p>
            <a:pPr algn="ctr" fontAlgn="ctr"/>
            <a:r>
              <a:rPr lang="en-US" altLang="ja-JP" sz="1200" b="1" dirty="0">
                <a:solidFill>
                  <a:schemeClr val="tx1"/>
                </a:solidFill>
                <a:latin typeface="+mj-lt"/>
                <a:ea typeface="ＭＳ Ｐゴシック" pitchFamily="50" charset="-128"/>
              </a:rPr>
              <a:t>AI </a:t>
            </a:r>
            <a:r>
              <a:rPr lang="en-US" altLang="zh-CN" sz="1200" b="1" dirty="0">
                <a:solidFill>
                  <a:schemeClr val="tx1"/>
                </a:solidFill>
                <a:latin typeface="+mj-lt"/>
                <a:ea typeface="ＭＳ Ｐゴシック" pitchFamily="50" charset="-128"/>
              </a:rPr>
              <a:t>agent</a:t>
            </a:r>
            <a:endParaRPr kumimoji="1" lang="ja-JP" altLang="en-US" sz="1200" b="1" dirty="0">
              <a:solidFill>
                <a:schemeClr val="tx1"/>
              </a:solidFill>
              <a:latin typeface="+mj-lt"/>
              <a:ea typeface="ＭＳ Ｐゴシック" pitchFamily="50" charset="-128"/>
            </a:endParaRPr>
          </a:p>
        </p:txBody>
      </p:sp>
      <p:sp>
        <p:nvSpPr>
          <p:cNvPr id="259" name="正方形/長方形 7">
            <a:extLst>
              <a:ext uri="{FF2B5EF4-FFF2-40B4-BE49-F238E27FC236}">
                <a16:creationId xmlns:a16="http://schemas.microsoft.com/office/drawing/2014/main" id="{257A5AD6-990F-419D-B24C-BB20F063C995}"/>
              </a:ext>
            </a:extLst>
          </p:cNvPr>
          <p:cNvSpPr/>
          <p:nvPr/>
        </p:nvSpPr>
        <p:spPr>
          <a:xfrm>
            <a:off x="5349785" y="1407541"/>
            <a:ext cx="1047210" cy="360000"/>
          </a:xfrm>
          <a:prstGeom prst="rect">
            <a:avLst/>
          </a:prstGeom>
          <a:solidFill>
            <a:srgbClr val="3366FF">
              <a:alpha val="30196"/>
            </a:srgb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lang="en-US" altLang="ja-JP" sz="1200" b="1" dirty="0">
                <a:solidFill>
                  <a:schemeClr val="tx1"/>
                </a:solidFill>
                <a:latin typeface="+mj-lt"/>
                <a:ea typeface="ＭＳ Ｐゴシック" pitchFamily="50" charset="-128"/>
              </a:rPr>
              <a:t>Data Repository</a:t>
            </a:r>
          </a:p>
          <a:p>
            <a:pPr algn="ctr" fontAlgn="ctr"/>
            <a:r>
              <a:rPr kumimoji="1" lang="en-US" altLang="ja-JP" sz="1200" b="1" dirty="0">
                <a:solidFill>
                  <a:schemeClr val="tx1"/>
                </a:solidFill>
                <a:latin typeface="+mj-lt"/>
                <a:ea typeface="ＭＳ Ｐゴシック" pitchFamily="50" charset="-128"/>
              </a:rPr>
              <a:t>Function</a:t>
            </a:r>
            <a:endParaRPr kumimoji="1" lang="ja-JP" altLang="en-US" sz="1200" b="1" dirty="0">
              <a:solidFill>
                <a:schemeClr val="tx1"/>
              </a:solidFill>
              <a:latin typeface="+mj-lt"/>
              <a:ea typeface="ＭＳ Ｐゴシック" pitchFamily="50" charset="-128"/>
            </a:endParaRPr>
          </a:p>
        </p:txBody>
      </p:sp>
      <p:sp>
        <p:nvSpPr>
          <p:cNvPr id="260" name="正方形/長方形 8">
            <a:extLst>
              <a:ext uri="{FF2B5EF4-FFF2-40B4-BE49-F238E27FC236}">
                <a16:creationId xmlns:a16="http://schemas.microsoft.com/office/drawing/2014/main" id="{38E9A9D8-450D-4CCF-AD76-097B37D23F80}"/>
              </a:ext>
            </a:extLst>
          </p:cNvPr>
          <p:cNvSpPr/>
          <p:nvPr/>
        </p:nvSpPr>
        <p:spPr>
          <a:xfrm>
            <a:off x="3034363" y="1407541"/>
            <a:ext cx="810765" cy="360000"/>
          </a:xfrm>
          <a:prstGeom prst="rect">
            <a:avLst/>
          </a:prstGeom>
          <a:solidFill>
            <a:srgbClr val="3366FF">
              <a:alpha val="30196"/>
            </a:srgb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lang="en-US" altLang="ja-JP" sz="1200" b="1" dirty="0">
                <a:solidFill>
                  <a:schemeClr val="tx1"/>
                </a:solidFill>
                <a:latin typeface="+mj-lt"/>
                <a:ea typeface="ＭＳ Ｐゴシック" pitchFamily="50" charset="-128"/>
              </a:rPr>
              <a:t>Data Control</a:t>
            </a:r>
          </a:p>
          <a:p>
            <a:pPr algn="ctr" fontAlgn="ctr"/>
            <a:r>
              <a:rPr kumimoji="1" lang="en-US" altLang="ja-JP" sz="1200" b="1" dirty="0">
                <a:solidFill>
                  <a:schemeClr val="tx1"/>
                </a:solidFill>
                <a:latin typeface="+mj-lt"/>
                <a:ea typeface="ＭＳ Ｐゴシック" pitchFamily="50" charset="-128"/>
              </a:rPr>
              <a:t>Function</a:t>
            </a:r>
            <a:endParaRPr kumimoji="1" lang="ja-JP" altLang="en-US" sz="1200" b="1" dirty="0">
              <a:solidFill>
                <a:schemeClr val="tx1"/>
              </a:solidFill>
              <a:latin typeface="+mj-lt"/>
              <a:ea typeface="ＭＳ Ｐゴシック" pitchFamily="50" charset="-128"/>
            </a:endParaRPr>
          </a:p>
        </p:txBody>
      </p:sp>
      <p:sp>
        <p:nvSpPr>
          <p:cNvPr id="261" name="正方形/長方形 9">
            <a:extLst>
              <a:ext uri="{FF2B5EF4-FFF2-40B4-BE49-F238E27FC236}">
                <a16:creationId xmlns:a16="http://schemas.microsoft.com/office/drawing/2014/main" id="{13D1D96E-CE60-43BB-B765-56AF9C34012A}"/>
              </a:ext>
            </a:extLst>
          </p:cNvPr>
          <p:cNvSpPr/>
          <p:nvPr/>
        </p:nvSpPr>
        <p:spPr>
          <a:xfrm>
            <a:off x="6232368" y="3523162"/>
            <a:ext cx="810000" cy="360000"/>
          </a:xfrm>
          <a:prstGeom prst="rect">
            <a:avLst/>
          </a:prstGeom>
          <a:no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lang="en-US" altLang="ja-JP" sz="1200" b="1" dirty="0">
                <a:solidFill>
                  <a:schemeClr val="tx1"/>
                </a:solidFill>
                <a:latin typeface="+mj-lt"/>
                <a:ea typeface="ＭＳ Ｐゴシック" pitchFamily="50" charset="-128"/>
              </a:rPr>
              <a:t>UP </a:t>
            </a:r>
            <a:r>
              <a:rPr kumimoji="1" lang="en-US" altLang="ja-JP" sz="1200" b="1" dirty="0">
                <a:solidFill>
                  <a:schemeClr val="tx1"/>
                </a:solidFill>
                <a:latin typeface="+mj-lt"/>
                <a:ea typeface="ＭＳ Ｐゴシック" pitchFamily="50" charset="-128"/>
              </a:rPr>
              <a:t>Function</a:t>
            </a:r>
            <a:endParaRPr kumimoji="1" lang="ja-JP" altLang="en-US" sz="1200" b="1" dirty="0">
              <a:solidFill>
                <a:schemeClr val="tx1"/>
              </a:solidFill>
              <a:latin typeface="+mj-lt"/>
              <a:ea typeface="ＭＳ Ｐゴシック" pitchFamily="50" charset="-128"/>
            </a:endParaRPr>
          </a:p>
        </p:txBody>
      </p:sp>
      <p:sp>
        <p:nvSpPr>
          <p:cNvPr id="262" name="正方形/長方形 10">
            <a:extLst>
              <a:ext uri="{FF2B5EF4-FFF2-40B4-BE49-F238E27FC236}">
                <a16:creationId xmlns:a16="http://schemas.microsoft.com/office/drawing/2014/main" id="{A4A67C6B-9145-4D95-90AC-5942D7C0A337}"/>
              </a:ext>
            </a:extLst>
          </p:cNvPr>
          <p:cNvSpPr/>
          <p:nvPr/>
        </p:nvSpPr>
        <p:spPr>
          <a:xfrm>
            <a:off x="4664636" y="3522527"/>
            <a:ext cx="1094013" cy="360000"/>
          </a:xfrm>
          <a:prstGeom prst="rect">
            <a:avLst/>
          </a:prstGeom>
          <a:solidFill>
            <a:srgbClr val="00B050">
              <a:alpha val="20000"/>
            </a:srgb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kumimoji="1" lang="en-US" altLang="ja-JP" sz="1200" b="1" dirty="0">
                <a:solidFill>
                  <a:schemeClr val="tx1"/>
                </a:solidFill>
                <a:latin typeface="+mj-lt"/>
                <a:ea typeface="ＭＳ Ｐゴシック" pitchFamily="50" charset="-128"/>
              </a:rPr>
              <a:t>Computing </a:t>
            </a:r>
          </a:p>
          <a:p>
            <a:pPr algn="ctr" fontAlgn="ctr"/>
            <a:r>
              <a:rPr kumimoji="1" lang="en-US" altLang="ja-JP" sz="1200" b="1" dirty="0">
                <a:solidFill>
                  <a:schemeClr val="tx1"/>
                </a:solidFill>
                <a:latin typeface="+mj-lt"/>
                <a:ea typeface="ＭＳ Ｐゴシック" pitchFamily="50" charset="-128"/>
              </a:rPr>
              <a:t>Function</a:t>
            </a:r>
            <a:endParaRPr kumimoji="1" lang="ja-JP" altLang="en-US" sz="1200" b="1" dirty="0">
              <a:solidFill>
                <a:schemeClr val="tx1"/>
              </a:solidFill>
              <a:latin typeface="+mj-lt"/>
              <a:ea typeface="ＭＳ Ｐゴシック" pitchFamily="50" charset="-128"/>
            </a:endParaRPr>
          </a:p>
        </p:txBody>
      </p:sp>
      <p:sp>
        <p:nvSpPr>
          <p:cNvPr id="263" name="正方形/長方形 11">
            <a:extLst>
              <a:ext uri="{FF2B5EF4-FFF2-40B4-BE49-F238E27FC236}">
                <a16:creationId xmlns:a16="http://schemas.microsoft.com/office/drawing/2014/main" id="{F7FFE942-331D-4C98-9984-4912D845AEC3}"/>
              </a:ext>
            </a:extLst>
          </p:cNvPr>
          <p:cNvSpPr/>
          <p:nvPr/>
        </p:nvSpPr>
        <p:spPr>
          <a:xfrm>
            <a:off x="3408926" y="3541948"/>
            <a:ext cx="1094013" cy="360000"/>
          </a:xfrm>
          <a:prstGeom prst="rect">
            <a:avLst/>
          </a:prstGeom>
          <a:solidFill>
            <a:srgbClr val="00B050">
              <a:alpha val="20000"/>
            </a:srgb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lang="en-US" altLang="ja-JP" sz="1200" b="1" dirty="0">
                <a:solidFill>
                  <a:schemeClr val="tx1"/>
                </a:solidFill>
                <a:latin typeface="+mj-lt"/>
                <a:ea typeface="ＭＳ Ｐゴシック" pitchFamily="50" charset="-128"/>
              </a:rPr>
              <a:t>Sensing </a:t>
            </a:r>
            <a:r>
              <a:rPr kumimoji="1" lang="en-US" altLang="ja-JP" sz="1200" b="1" dirty="0">
                <a:solidFill>
                  <a:schemeClr val="tx1"/>
                </a:solidFill>
                <a:latin typeface="+mj-lt"/>
                <a:ea typeface="ＭＳ Ｐゴシック" pitchFamily="50" charset="-128"/>
              </a:rPr>
              <a:t>Function</a:t>
            </a:r>
            <a:endParaRPr kumimoji="1" lang="ja-JP" altLang="en-US" sz="1200" b="1" dirty="0">
              <a:solidFill>
                <a:schemeClr val="tx1"/>
              </a:solidFill>
              <a:latin typeface="+mj-lt"/>
              <a:ea typeface="ＭＳ Ｐゴシック" pitchFamily="50" charset="-128"/>
            </a:endParaRPr>
          </a:p>
        </p:txBody>
      </p:sp>
      <p:sp>
        <p:nvSpPr>
          <p:cNvPr id="264" name="フリーフォーム: 図形 17">
            <a:extLst>
              <a:ext uri="{FF2B5EF4-FFF2-40B4-BE49-F238E27FC236}">
                <a16:creationId xmlns:a16="http://schemas.microsoft.com/office/drawing/2014/main" id="{8F72BDA5-AA38-4377-89C0-C8D52A9FAC7C}"/>
              </a:ext>
            </a:extLst>
          </p:cNvPr>
          <p:cNvSpPr/>
          <p:nvPr/>
        </p:nvSpPr>
        <p:spPr>
          <a:xfrm>
            <a:off x="5646493" y="2315640"/>
            <a:ext cx="130263" cy="60717"/>
          </a:xfrm>
          <a:custGeom>
            <a:avLst/>
            <a:gdLst>
              <a:gd name="connsiteX0" fmla="*/ 0 w 318911"/>
              <a:gd name="connsiteY0" fmla="*/ 204998 h 207820"/>
              <a:gd name="connsiteX1" fmla="*/ 112889 w 318911"/>
              <a:gd name="connsiteY1" fmla="*/ 21553 h 207820"/>
              <a:gd name="connsiteX2" fmla="*/ 220133 w 318911"/>
              <a:gd name="connsiteY2" fmla="*/ 24375 h 207820"/>
              <a:gd name="connsiteX3" fmla="*/ 318911 w 318911"/>
              <a:gd name="connsiteY3" fmla="*/ 207820 h 207820"/>
            </a:gdLst>
            <a:ahLst/>
            <a:cxnLst>
              <a:cxn ang="0">
                <a:pos x="connsiteX0" y="connsiteY0"/>
              </a:cxn>
              <a:cxn ang="0">
                <a:pos x="connsiteX1" y="connsiteY1"/>
              </a:cxn>
              <a:cxn ang="0">
                <a:pos x="connsiteX2" y="connsiteY2"/>
              </a:cxn>
              <a:cxn ang="0">
                <a:pos x="connsiteX3" y="connsiteY3"/>
              </a:cxn>
            </a:cxnLst>
            <a:rect l="l" t="t" r="r" b="b"/>
            <a:pathLst>
              <a:path w="318911" h="207820">
                <a:moveTo>
                  <a:pt x="0" y="204998"/>
                </a:moveTo>
                <a:cubicBezTo>
                  <a:pt x="38100" y="128327"/>
                  <a:pt x="76200" y="51657"/>
                  <a:pt x="112889" y="21553"/>
                </a:cubicBezTo>
                <a:cubicBezTo>
                  <a:pt x="149578" y="-8551"/>
                  <a:pt x="185796" y="-6669"/>
                  <a:pt x="220133" y="24375"/>
                </a:cubicBezTo>
                <a:cubicBezTo>
                  <a:pt x="254470" y="55419"/>
                  <a:pt x="286690" y="131619"/>
                  <a:pt x="318911" y="207820"/>
                </a:cubicBezTo>
              </a:path>
            </a:pathLst>
          </a:custGeom>
          <a:noFill/>
          <a:ln w="28575" cap="flat" cmpd="sng" algn="ctr">
            <a:solidFill>
              <a:srgbClr val="00B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200" b="0" i="0" u="none" strike="noStrike" cap="none" normalizeH="0" baseline="0">
              <a:ln>
                <a:noFill/>
              </a:ln>
              <a:solidFill>
                <a:srgbClr val="000000"/>
              </a:solidFill>
              <a:effectLst/>
              <a:latin typeface="ＭＳ Ｐゴシック" pitchFamily="50" charset="-128"/>
              <a:ea typeface="ＭＳ Ｐゴシック" pitchFamily="50" charset="-128"/>
            </a:endParaRPr>
          </a:p>
        </p:txBody>
      </p:sp>
      <p:cxnSp>
        <p:nvCxnSpPr>
          <p:cNvPr id="265" name="Straight Arrow Connector 27">
            <a:extLst>
              <a:ext uri="{FF2B5EF4-FFF2-40B4-BE49-F238E27FC236}">
                <a16:creationId xmlns:a16="http://schemas.microsoft.com/office/drawing/2014/main" id="{C114B18A-87C6-49DA-A892-054BBAEE1140}"/>
              </a:ext>
            </a:extLst>
          </p:cNvPr>
          <p:cNvCxnSpPr>
            <a:cxnSpLocks/>
            <a:stCxn id="480" idx="0"/>
          </p:cNvCxnSpPr>
          <p:nvPr/>
        </p:nvCxnSpPr>
        <p:spPr bwMode="auto">
          <a:xfrm flipH="1">
            <a:off x="2255086" y="2375533"/>
            <a:ext cx="2188754" cy="824"/>
          </a:xfrm>
          <a:prstGeom prst="straightConnector1">
            <a:avLst/>
          </a:prstGeom>
          <a:gradFill rotWithShape="0">
            <a:gsLst>
              <a:gs pos="0">
                <a:srgbClr val="FFFFFF"/>
              </a:gs>
              <a:gs pos="100000">
                <a:srgbClr val="C8C8C8"/>
              </a:gs>
            </a:gsLst>
            <a:lin ang="5400000" scaled="1"/>
          </a:gradFill>
          <a:ln w="28575" cap="flat" cmpd="sng" algn="ctr">
            <a:solidFill>
              <a:srgbClr val="00B050"/>
            </a:solidFill>
            <a:prstDash val="solid"/>
            <a:round/>
            <a:headEnd type="none" w="med" len="med"/>
            <a:tailEnd type="none" w="med" len="med"/>
          </a:ln>
          <a:effectLst/>
        </p:spPr>
      </p:cxnSp>
      <p:cxnSp>
        <p:nvCxnSpPr>
          <p:cNvPr id="266" name="Straight Arrow Connector 27">
            <a:extLst>
              <a:ext uri="{FF2B5EF4-FFF2-40B4-BE49-F238E27FC236}">
                <a16:creationId xmlns:a16="http://schemas.microsoft.com/office/drawing/2014/main" id="{6E151190-6C6F-4842-83C7-4E0714559A25}"/>
              </a:ext>
            </a:extLst>
          </p:cNvPr>
          <p:cNvCxnSpPr>
            <a:cxnSpLocks/>
            <a:stCxn id="264" idx="0"/>
            <a:endCxn id="480" idx="3"/>
          </p:cNvCxnSpPr>
          <p:nvPr/>
        </p:nvCxnSpPr>
        <p:spPr bwMode="auto">
          <a:xfrm flipH="1">
            <a:off x="4574103" y="2375533"/>
            <a:ext cx="1072390" cy="824"/>
          </a:xfrm>
          <a:prstGeom prst="straightConnector1">
            <a:avLst/>
          </a:prstGeom>
          <a:gradFill rotWithShape="0">
            <a:gsLst>
              <a:gs pos="0">
                <a:srgbClr val="FFFFFF"/>
              </a:gs>
              <a:gs pos="100000">
                <a:srgbClr val="C8C8C8"/>
              </a:gs>
            </a:gsLst>
            <a:lin ang="5400000" scaled="1"/>
          </a:gradFill>
          <a:ln w="28575" cap="flat" cmpd="sng" algn="ctr">
            <a:solidFill>
              <a:srgbClr val="00B050"/>
            </a:solidFill>
            <a:prstDash val="solid"/>
            <a:round/>
            <a:headEnd type="none" w="med" len="med"/>
            <a:tailEnd type="none" w="med" len="med"/>
          </a:ln>
          <a:effectLst/>
        </p:spPr>
      </p:cxnSp>
      <p:cxnSp>
        <p:nvCxnSpPr>
          <p:cNvPr id="267" name="Straight Arrow Connector 27">
            <a:extLst>
              <a:ext uri="{FF2B5EF4-FFF2-40B4-BE49-F238E27FC236}">
                <a16:creationId xmlns:a16="http://schemas.microsoft.com/office/drawing/2014/main" id="{F30E8049-8310-4EB1-9197-5BA198ECCA4A}"/>
              </a:ext>
            </a:extLst>
          </p:cNvPr>
          <p:cNvCxnSpPr>
            <a:cxnSpLocks/>
          </p:cNvCxnSpPr>
          <p:nvPr/>
        </p:nvCxnSpPr>
        <p:spPr bwMode="auto">
          <a:xfrm>
            <a:off x="6924089" y="1752172"/>
            <a:ext cx="0" cy="598148"/>
          </a:xfrm>
          <a:prstGeom prst="straightConnector1">
            <a:avLst/>
          </a:prstGeom>
          <a:gradFill rotWithShape="0">
            <a:gsLst>
              <a:gs pos="0">
                <a:srgbClr val="FFFFFF"/>
              </a:gs>
              <a:gs pos="100000">
                <a:srgbClr val="C8C8C8"/>
              </a:gs>
            </a:gsLst>
            <a:lin ang="5400000" scaled="1"/>
          </a:gradFill>
          <a:ln w="19050" cap="flat" cmpd="sng" algn="ctr">
            <a:solidFill>
              <a:srgbClr val="00B050"/>
            </a:solidFill>
            <a:prstDash val="solid"/>
            <a:round/>
            <a:headEnd type="none" w="med" len="med"/>
            <a:tailEnd type="none" w="med" len="med"/>
          </a:ln>
          <a:effectLst/>
        </p:spPr>
      </p:cxnSp>
      <p:cxnSp>
        <p:nvCxnSpPr>
          <p:cNvPr id="268" name="Straight Arrow Connector 27">
            <a:extLst>
              <a:ext uri="{FF2B5EF4-FFF2-40B4-BE49-F238E27FC236}">
                <a16:creationId xmlns:a16="http://schemas.microsoft.com/office/drawing/2014/main" id="{85E2FD2E-DC07-400A-9F3D-F590A572420F}"/>
              </a:ext>
            </a:extLst>
          </p:cNvPr>
          <p:cNvCxnSpPr>
            <a:cxnSpLocks/>
          </p:cNvCxnSpPr>
          <p:nvPr/>
        </p:nvCxnSpPr>
        <p:spPr bwMode="auto">
          <a:xfrm>
            <a:off x="5972393" y="1754458"/>
            <a:ext cx="0" cy="608398"/>
          </a:xfrm>
          <a:prstGeom prst="straightConnector1">
            <a:avLst/>
          </a:prstGeom>
          <a:gradFill rotWithShape="0">
            <a:gsLst>
              <a:gs pos="0">
                <a:srgbClr val="FFFFFF"/>
              </a:gs>
              <a:gs pos="100000">
                <a:srgbClr val="C8C8C8"/>
              </a:gs>
            </a:gsLst>
            <a:lin ang="5400000" scaled="1"/>
          </a:gradFill>
          <a:ln w="19050" cap="flat" cmpd="sng" algn="ctr">
            <a:solidFill>
              <a:srgbClr val="00B050"/>
            </a:solidFill>
            <a:prstDash val="solid"/>
            <a:round/>
            <a:headEnd type="none" w="med" len="med"/>
            <a:tailEnd type="none" w="med" len="med"/>
          </a:ln>
          <a:effectLst/>
        </p:spPr>
      </p:cxnSp>
      <p:cxnSp>
        <p:nvCxnSpPr>
          <p:cNvPr id="269" name="Straight Arrow Connector 27">
            <a:extLst>
              <a:ext uri="{FF2B5EF4-FFF2-40B4-BE49-F238E27FC236}">
                <a16:creationId xmlns:a16="http://schemas.microsoft.com/office/drawing/2014/main" id="{01DA1542-549D-4C90-902D-D3D41FE87D45}"/>
              </a:ext>
            </a:extLst>
          </p:cNvPr>
          <p:cNvCxnSpPr>
            <a:cxnSpLocks/>
          </p:cNvCxnSpPr>
          <p:nvPr/>
        </p:nvCxnSpPr>
        <p:spPr bwMode="auto">
          <a:xfrm>
            <a:off x="3432002" y="1754129"/>
            <a:ext cx="0" cy="615416"/>
          </a:xfrm>
          <a:prstGeom prst="straightConnector1">
            <a:avLst/>
          </a:prstGeom>
          <a:gradFill rotWithShape="0">
            <a:gsLst>
              <a:gs pos="0">
                <a:srgbClr val="FFFFFF"/>
              </a:gs>
              <a:gs pos="100000">
                <a:srgbClr val="C8C8C8"/>
              </a:gs>
            </a:gsLst>
            <a:lin ang="5400000" scaled="1"/>
          </a:gradFill>
          <a:ln w="19050" cap="flat" cmpd="sng" algn="ctr">
            <a:solidFill>
              <a:srgbClr val="00B050"/>
            </a:solidFill>
            <a:prstDash val="solid"/>
            <a:round/>
            <a:headEnd type="none" w="med" len="med"/>
            <a:tailEnd type="none" w="med" len="med"/>
          </a:ln>
          <a:effectLst/>
        </p:spPr>
      </p:cxnSp>
      <p:cxnSp>
        <p:nvCxnSpPr>
          <p:cNvPr id="270" name="Straight Arrow Connector 27">
            <a:extLst>
              <a:ext uri="{FF2B5EF4-FFF2-40B4-BE49-F238E27FC236}">
                <a16:creationId xmlns:a16="http://schemas.microsoft.com/office/drawing/2014/main" id="{3CACA399-034F-4EE8-A97E-69B9B9446B3C}"/>
              </a:ext>
            </a:extLst>
          </p:cNvPr>
          <p:cNvCxnSpPr>
            <a:cxnSpLocks/>
          </p:cNvCxnSpPr>
          <p:nvPr/>
        </p:nvCxnSpPr>
        <p:spPr bwMode="auto">
          <a:xfrm flipH="1" flipV="1">
            <a:off x="1208841" y="2684023"/>
            <a:ext cx="6177244" cy="1"/>
          </a:xfrm>
          <a:prstGeom prst="straightConnector1">
            <a:avLst/>
          </a:prstGeom>
          <a:gradFill rotWithShape="0">
            <a:gsLst>
              <a:gs pos="0">
                <a:srgbClr val="FFFFFF"/>
              </a:gs>
              <a:gs pos="100000">
                <a:srgbClr val="C8C8C8"/>
              </a:gs>
            </a:gsLst>
            <a:lin ang="5400000" scaled="1"/>
          </a:gradFill>
          <a:ln w="76200" cap="flat" cmpd="sng" algn="ctr">
            <a:solidFill>
              <a:srgbClr val="3366FF">
                <a:alpha val="69804"/>
              </a:srgbClr>
            </a:solidFill>
            <a:prstDash val="solid"/>
            <a:round/>
            <a:headEnd type="none" w="med" len="med"/>
            <a:tailEnd type="none" w="med" len="med"/>
          </a:ln>
          <a:effectLst/>
        </p:spPr>
      </p:cxnSp>
      <p:cxnSp>
        <p:nvCxnSpPr>
          <p:cNvPr id="271" name="Straight Arrow Connector 27">
            <a:extLst>
              <a:ext uri="{FF2B5EF4-FFF2-40B4-BE49-F238E27FC236}">
                <a16:creationId xmlns:a16="http://schemas.microsoft.com/office/drawing/2014/main" id="{A8A746CE-448F-4482-8ABB-70A64EBA4C46}"/>
              </a:ext>
            </a:extLst>
          </p:cNvPr>
          <p:cNvCxnSpPr>
            <a:cxnSpLocks/>
          </p:cNvCxnSpPr>
          <p:nvPr/>
        </p:nvCxnSpPr>
        <p:spPr bwMode="auto">
          <a:xfrm>
            <a:off x="5731576" y="1754733"/>
            <a:ext cx="0" cy="888251"/>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cxnSp>
        <p:nvCxnSpPr>
          <p:cNvPr id="272" name="Straight Arrow Connector 27">
            <a:extLst>
              <a:ext uri="{FF2B5EF4-FFF2-40B4-BE49-F238E27FC236}">
                <a16:creationId xmlns:a16="http://schemas.microsoft.com/office/drawing/2014/main" id="{2BF00010-FFFD-4D0F-997E-F9D2FA4B68B9}"/>
              </a:ext>
            </a:extLst>
          </p:cNvPr>
          <p:cNvCxnSpPr>
            <a:cxnSpLocks/>
          </p:cNvCxnSpPr>
          <p:nvPr/>
        </p:nvCxnSpPr>
        <p:spPr bwMode="auto">
          <a:xfrm>
            <a:off x="3840742" y="2664604"/>
            <a:ext cx="0" cy="852164"/>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cxnSp>
        <p:nvCxnSpPr>
          <p:cNvPr id="273" name="Straight Arrow Connector 27">
            <a:extLst>
              <a:ext uri="{FF2B5EF4-FFF2-40B4-BE49-F238E27FC236}">
                <a16:creationId xmlns:a16="http://schemas.microsoft.com/office/drawing/2014/main" id="{DA0A81FA-9D6E-4DCE-A53C-663715BE42E5}"/>
              </a:ext>
            </a:extLst>
          </p:cNvPr>
          <p:cNvCxnSpPr>
            <a:cxnSpLocks/>
          </p:cNvCxnSpPr>
          <p:nvPr/>
        </p:nvCxnSpPr>
        <p:spPr bwMode="auto">
          <a:xfrm>
            <a:off x="4083856" y="2355201"/>
            <a:ext cx="0" cy="1167328"/>
          </a:xfrm>
          <a:prstGeom prst="straightConnector1">
            <a:avLst/>
          </a:prstGeom>
          <a:gradFill rotWithShape="0">
            <a:gsLst>
              <a:gs pos="0">
                <a:srgbClr val="FFFFFF"/>
              </a:gs>
              <a:gs pos="100000">
                <a:srgbClr val="C8C8C8"/>
              </a:gs>
            </a:gsLst>
            <a:lin ang="5400000" scaled="1"/>
          </a:gradFill>
          <a:ln w="19050" cap="flat" cmpd="sng" algn="ctr">
            <a:solidFill>
              <a:srgbClr val="00B050"/>
            </a:solidFill>
            <a:prstDash val="solid"/>
            <a:round/>
            <a:headEnd type="none" w="med" len="med"/>
            <a:tailEnd type="none" w="med" len="med"/>
          </a:ln>
          <a:effectLst/>
        </p:spPr>
      </p:cxnSp>
      <p:cxnSp>
        <p:nvCxnSpPr>
          <p:cNvPr id="274" name="Straight Arrow Connector 27">
            <a:extLst>
              <a:ext uri="{FF2B5EF4-FFF2-40B4-BE49-F238E27FC236}">
                <a16:creationId xmlns:a16="http://schemas.microsoft.com/office/drawing/2014/main" id="{71EF265E-71F8-42A7-83ED-E3D7AFB87C39}"/>
              </a:ext>
            </a:extLst>
          </p:cNvPr>
          <p:cNvCxnSpPr>
            <a:cxnSpLocks/>
          </p:cNvCxnSpPr>
          <p:nvPr/>
        </p:nvCxnSpPr>
        <p:spPr bwMode="auto">
          <a:xfrm>
            <a:off x="5237688" y="2363679"/>
            <a:ext cx="0" cy="1167328"/>
          </a:xfrm>
          <a:prstGeom prst="straightConnector1">
            <a:avLst/>
          </a:prstGeom>
          <a:gradFill rotWithShape="0">
            <a:gsLst>
              <a:gs pos="0">
                <a:srgbClr val="FFFFFF"/>
              </a:gs>
              <a:gs pos="100000">
                <a:srgbClr val="C8C8C8"/>
              </a:gs>
            </a:gsLst>
            <a:lin ang="5400000" scaled="1"/>
          </a:gradFill>
          <a:ln w="19050" cap="flat" cmpd="sng" algn="ctr">
            <a:solidFill>
              <a:srgbClr val="00B050"/>
            </a:solidFill>
            <a:prstDash val="solid"/>
            <a:round/>
            <a:headEnd type="none" w="med" len="med"/>
            <a:tailEnd type="none" w="med" len="med"/>
          </a:ln>
          <a:effectLst/>
        </p:spPr>
      </p:cxnSp>
      <p:cxnSp>
        <p:nvCxnSpPr>
          <p:cNvPr id="275" name="Straight Arrow Connector 27">
            <a:extLst>
              <a:ext uri="{FF2B5EF4-FFF2-40B4-BE49-F238E27FC236}">
                <a16:creationId xmlns:a16="http://schemas.microsoft.com/office/drawing/2014/main" id="{8E2EE192-04B4-4C70-B52A-5A18D38F5941}"/>
              </a:ext>
            </a:extLst>
          </p:cNvPr>
          <p:cNvCxnSpPr>
            <a:cxnSpLocks/>
          </p:cNvCxnSpPr>
          <p:nvPr/>
        </p:nvCxnSpPr>
        <p:spPr bwMode="auto">
          <a:xfrm>
            <a:off x="6509955" y="2664604"/>
            <a:ext cx="0" cy="852164"/>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cxnSp>
        <p:nvCxnSpPr>
          <p:cNvPr id="276" name="Straight Arrow Connector 27">
            <a:extLst>
              <a:ext uri="{FF2B5EF4-FFF2-40B4-BE49-F238E27FC236}">
                <a16:creationId xmlns:a16="http://schemas.microsoft.com/office/drawing/2014/main" id="{499DDF58-C3C6-467B-A6F3-6D3A85FE419C}"/>
              </a:ext>
            </a:extLst>
          </p:cNvPr>
          <p:cNvCxnSpPr>
            <a:cxnSpLocks/>
          </p:cNvCxnSpPr>
          <p:nvPr/>
        </p:nvCxnSpPr>
        <p:spPr bwMode="auto">
          <a:xfrm>
            <a:off x="6753069" y="2376064"/>
            <a:ext cx="0" cy="1146465"/>
          </a:xfrm>
          <a:prstGeom prst="straightConnector1">
            <a:avLst/>
          </a:prstGeom>
          <a:gradFill rotWithShape="0">
            <a:gsLst>
              <a:gs pos="0">
                <a:srgbClr val="FFFFFF"/>
              </a:gs>
              <a:gs pos="100000">
                <a:srgbClr val="C8C8C8"/>
              </a:gs>
            </a:gsLst>
            <a:lin ang="5400000" scaled="1"/>
          </a:gradFill>
          <a:ln w="19050" cap="flat" cmpd="sng" algn="ctr">
            <a:solidFill>
              <a:srgbClr val="00B050"/>
            </a:solidFill>
            <a:prstDash val="solid"/>
            <a:round/>
            <a:headEnd type="none" w="med" len="med"/>
            <a:tailEnd type="none" w="med" len="med"/>
          </a:ln>
          <a:effectLst/>
        </p:spPr>
      </p:cxnSp>
      <p:sp>
        <p:nvSpPr>
          <p:cNvPr id="277" name="テキスト ボックス 32">
            <a:extLst>
              <a:ext uri="{FF2B5EF4-FFF2-40B4-BE49-F238E27FC236}">
                <a16:creationId xmlns:a16="http://schemas.microsoft.com/office/drawing/2014/main" id="{03645109-C441-4DC1-B901-C4C4D0AE79DB}"/>
              </a:ext>
            </a:extLst>
          </p:cNvPr>
          <p:cNvSpPr txBox="1"/>
          <p:nvPr/>
        </p:nvSpPr>
        <p:spPr>
          <a:xfrm>
            <a:off x="4030457" y="2049687"/>
            <a:ext cx="1861920" cy="276999"/>
          </a:xfrm>
          <a:prstGeom prst="rect">
            <a:avLst/>
          </a:prstGeom>
          <a:noFill/>
        </p:spPr>
        <p:txBody>
          <a:bodyPr wrap="none" rtlCol="0">
            <a:spAutoFit/>
          </a:bodyPr>
          <a:lstStyle/>
          <a:p>
            <a:r>
              <a:rPr kumimoji="1" lang="en-US" altLang="ja-JP" sz="1200" b="1" dirty="0" err="1">
                <a:solidFill>
                  <a:srgbClr val="00B050"/>
                </a:solidFill>
                <a:latin typeface="+mj-lt"/>
              </a:rPr>
              <a:t>eSBI</a:t>
            </a:r>
            <a:r>
              <a:rPr kumimoji="1" lang="en-US" altLang="ja-JP" sz="1200" b="1" dirty="0">
                <a:solidFill>
                  <a:srgbClr val="00B050"/>
                </a:solidFill>
                <a:latin typeface="+mj-lt"/>
              </a:rPr>
              <a:t>/ABI for Control Plane</a:t>
            </a:r>
            <a:endParaRPr kumimoji="1" lang="ja-JP" altLang="en-US" sz="1200" b="1" dirty="0">
              <a:solidFill>
                <a:srgbClr val="00B050"/>
              </a:solidFill>
              <a:latin typeface="+mj-lt"/>
            </a:endParaRPr>
          </a:p>
        </p:txBody>
      </p:sp>
      <p:sp>
        <p:nvSpPr>
          <p:cNvPr id="305" name="テキスト ボックス 33">
            <a:extLst>
              <a:ext uri="{FF2B5EF4-FFF2-40B4-BE49-F238E27FC236}">
                <a16:creationId xmlns:a16="http://schemas.microsoft.com/office/drawing/2014/main" id="{BF6D128C-B0C3-47E3-8C67-4A72E2D702CD}"/>
              </a:ext>
            </a:extLst>
          </p:cNvPr>
          <p:cNvSpPr txBox="1"/>
          <p:nvPr/>
        </p:nvSpPr>
        <p:spPr>
          <a:xfrm>
            <a:off x="4466860" y="2670344"/>
            <a:ext cx="1351652" cy="276999"/>
          </a:xfrm>
          <a:prstGeom prst="rect">
            <a:avLst/>
          </a:prstGeom>
          <a:noFill/>
        </p:spPr>
        <p:txBody>
          <a:bodyPr wrap="none" rtlCol="0">
            <a:spAutoFit/>
          </a:bodyPr>
          <a:lstStyle/>
          <a:p>
            <a:r>
              <a:rPr kumimoji="1" lang="en-US" altLang="ja-JP" sz="1200" b="1" dirty="0">
                <a:solidFill>
                  <a:srgbClr val="3366FF"/>
                </a:solidFill>
                <a:latin typeface="+mj-lt"/>
              </a:rPr>
              <a:t>DBI </a:t>
            </a:r>
            <a:r>
              <a:rPr kumimoji="1" lang="en-US" altLang="zh-CN" sz="1200" b="1" dirty="0">
                <a:solidFill>
                  <a:srgbClr val="3366FF"/>
                </a:solidFill>
                <a:latin typeface="+mj-lt"/>
              </a:rPr>
              <a:t>for data plane</a:t>
            </a:r>
            <a:endParaRPr kumimoji="1" lang="ja-JP" altLang="en-US" sz="1200" b="1" dirty="0">
              <a:solidFill>
                <a:srgbClr val="3366FF"/>
              </a:solidFill>
              <a:latin typeface="+mj-lt"/>
            </a:endParaRPr>
          </a:p>
        </p:txBody>
      </p:sp>
      <p:grpSp>
        <p:nvGrpSpPr>
          <p:cNvPr id="306" name="グループ化 79">
            <a:extLst>
              <a:ext uri="{FF2B5EF4-FFF2-40B4-BE49-F238E27FC236}">
                <a16:creationId xmlns:a16="http://schemas.microsoft.com/office/drawing/2014/main" id="{A78707FF-CA3E-4FFE-AAF3-957792106473}"/>
              </a:ext>
            </a:extLst>
          </p:cNvPr>
          <p:cNvGrpSpPr/>
          <p:nvPr/>
        </p:nvGrpSpPr>
        <p:grpSpPr>
          <a:xfrm>
            <a:off x="4193539" y="3768061"/>
            <a:ext cx="216000" cy="216000"/>
            <a:chOff x="7525579" y="2643987"/>
            <a:chExt cx="366860" cy="307410"/>
          </a:xfrm>
        </p:grpSpPr>
        <p:sp>
          <p:nvSpPr>
            <p:cNvPr id="307" name="四角形: 角を丸くする 80">
              <a:extLst>
                <a:ext uri="{FF2B5EF4-FFF2-40B4-BE49-F238E27FC236}">
                  <a16:creationId xmlns:a16="http://schemas.microsoft.com/office/drawing/2014/main" id="{5668B311-C382-4F50-837D-F3C125006D9F}"/>
                </a:ext>
              </a:extLst>
            </p:cNvPr>
            <p:cNvSpPr/>
            <p:nvPr/>
          </p:nvSpPr>
          <p:spPr>
            <a:xfrm>
              <a:off x="7566307" y="2690642"/>
              <a:ext cx="288097" cy="216024"/>
            </a:xfrm>
            <a:prstGeom prst="roundRect">
              <a:avLst/>
            </a:prstGeom>
            <a:solidFill>
              <a:schemeClr val="bg1"/>
            </a:solidFill>
            <a:ln w="1905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kumimoji="1" lang="en-US" altLang="ja-JP" sz="1200" b="1" dirty="0">
                  <a:solidFill>
                    <a:srgbClr val="FF0000"/>
                  </a:solidFill>
                  <a:latin typeface="+mj-lt"/>
                  <a:ea typeface="ＭＳ Ｐゴシック" pitchFamily="50" charset="-128"/>
                </a:rPr>
                <a:t>AI</a:t>
              </a:r>
              <a:endParaRPr kumimoji="1" lang="ja-JP" altLang="en-US" sz="1200" b="1" dirty="0">
                <a:solidFill>
                  <a:srgbClr val="FF0000"/>
                </a:solidFill>
                <a:latin typeface="+mj-lt"/>
                <a:ea typeface="ＭＳ Ｐゴシック" pitchFamily="50" charset="-128"/>
              </a:endParaRPr>
            </a:p>
          </p:txBody>
        </p:sp>
        <p:grpSp>
          <p:nvGrpSpPr>
            <p:cNvPr id="308" name="グループ化 81">
              <a:extLst>
                <a:ext uri="{FF2B5EF4-FFF2-40B4-BE49-F238E27FC236}">
                  <a16:creationId xmlns:a16="http://schemas.microsoft.com/office/drawing/2014/main" id="{F25CEFFC-40DA-46C5-8EEC-928589FB0729}"/>
                </a:ext>
              </a:extLst>
            </p:cNvPr>
            <p:cNvGrpSpPr/>
            <p:nvPr/>
          </p:nvGrpSpPr>
          <p:grpSpPr>
            <a:xfrm>
              <a:off x="7644197" y="2643987"/>
              <a:ext cx="132274" cy="44556"/>
              <a:chOff x="7644197" y="2630258"/>
              <a:chExt cx="132274" cy="59715"/>
            </a:xfrm>
          </p:grpSpPr>
          <p:cxnSp>
            <p:nvCxnSpPr>
              <p:cNvPr id="321" name="直線コネクタ 94">
                <a:extLst>
                  <a:ext uri="{FF2B5EF4-FFF2-40B4-BE49-F238E27FC236}">
                    <a16:creationId xmlns:a16="http://schemas.microsoft.com/office/drawing/2014/main" id="{AAF7C180-0D9B-4AB0-A722-35BC6E4C62F0}"/>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322" name="直線コネクタ 95">
                <a:extLst>
                  <a:ext uri="{FF2B5EF4-FFF2-40B4-BE49-F238E27FC236}">
                    <a16:creationId xmlns:a16="http://schemas.microsoft.com/office/drawing/2014/main" id="{C895BE49-E3F0-4C55-ABFD-FA474341C095}"/>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323" name="直線コネクタ 96">
                <a:extLst>
                  <a:ext uri="{FF2B5EF4-FFF2-40B4-BE49-F238E27FC236}">
                    <a16:creationId xmlns:a16="http://schemas.microsoft.com/office/drawing/2014/main" id="{CC207B9B-6932-424C-A505-D22FC73363F5}"/>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309" name="グループ化 82">
              <a:extLst>
                <a:ext uri="{FF2B5EF4-FFF2-40B4-BE49-F238E27FC236}">
                  <a16:creationId xmlns:a16="http://schemas.microsoft.com/office/drawing/2014/main" id="{DF26DFDD-CA98-4925-9369-F55E55F78C74}"/>
                </a:ext>
              </a:extLst>
            </p:cNvPr>
            <p:cNvGrpSpPr/>
            <p:nvPr/>
          </p:nvGrpSpPr>
          <p:grpSpPr>
            <a:xfrm>
              <a:off x="7644149" y="2906841"/>
              <a:ext cx="132274" cy="44556"/>
              <a:chOff x="7644197" y="2630258"/>
              <a:chExt cx="132274" cy="59715"/>
            </a:xfrm>
          </p:grpSpPr>
          <p:cxnSp>
            <p:nvCxnSpPr>
              <p:cNvPr id="318" name="直線コネクタ 91">
                <a:extLst>
                  <a:ext uri="{FF2B5EF4-FFF2-40B4-BE49-F238E27FC236}">
                    <a16:creationId xmlns:a16="http://schemas.microsoft.com/office/drawing/2014/main" id="{C04CA21B-E871-4B82-BEA0-3FA02106D68F}"/>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319" name="直線コネクタ 92">
                <a:extLst>
                  <a:ext uri="{FF2B5EF4-FFF2-40B4-BE49-F238E27FC236}">
                    <a16:creationId xmlns:a16="http://schemas.microsoft.com/office/drawing/2014/main" id="{0F007A8E-3680-4491-83AA-38C6DDDBCA15}"/>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320" name="直線コネクタ 93">
                <a:extLst>
                  <a:ext uri="{FF2B5EF4-FFF2-40B4-BE49-F238E27FC236}">
                    <a16:creationId xmlns:a16="http://schemas.microsoft.com/office/drawing/2014/main" id="{5CEF555A-0661-478D-B121-F86320563C9D}"/>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310" name="グループ化 83">
              <a:extLst>
                <a:ext uri="{FF2B5EF4-FFF2-40B4-BE49-F238E27FC236}">
                  <a16:creationId xmlns:a16="http://schemas.microsoft.com/office/drawing/2014/main" id="{CB80900D-344B-4238-A836-36340602DA72}"/>
                </a:ext>
              </a:extLst>
            </p:cNvPr>
            <p:cNvGrpSpPr/>
            <p:nvPr/>
          </p:nvGrpSpPr>
          <p:grpSpPr>
            <a:xfrm rot="5400000">
              <a:off x="7824418" y="2778729"/>
              <a:ext cx="98257" cy="37785"/>
              <a:chOff x="7644197" y="2630258"/>
              <a:chExt cx="132274" cy="59715"/>
            </a:xfrm>
          </p:grpSpPr>
          <p:cxnSp>
            <p:nvCxnSpPr>
              <p:cNvPr id="315" name="直線コネクタ 88">
                <a:extLst>
                  <a:ext uri="{FF2B5EF4-FFF2-40B4-BE49-F238E27FC236}">
                    <a16:creationId xmlns:a16="http://schemas.microsoft.com/office/drawing/2014/main" id="{2CEA427F-AD4F-468B-A2B4-D92051E0EFDF}"/>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316" name="直線コネクタ 89">
                <a:extLst>
                  <a:ext uri="{FF2B5EF4-FFF2-40B4-BE49-F238E27FC236}">
                    <a16:creationId xmlns:a16="http://schemas.microsoft.com/office/drawing/2014/main" id="{85D1A55A-084F-4A86-8AE8-30B567CB6052}"/>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317" name="直線コネクタ 90">
                <a:extLst>
                  <a:ext uri="{FF2B5EF4-FFF2-40B4-BE49-F238E27FC236}">
                    <a16:creationId xmlns:a16="http://schemas.microsoft.com/office/drawing/2014/main" id="{F5F27A9E-C72F-4119-AA91-683944FB7AF9}"/>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311" name="グループ化 84">
              <a:extLst>
                <a:ext uri="{FF2B5EF4-FFF2-40B4-BE49-F238E27FC236}">
                  <a16:creationId xmlns:a16="http://schemas.microsoft.com/office/drawing/2014/main" id="{A3778B38-4E1C-4314-8190-A963D2EE5BF7}"/>
                </a:ext>
              </a:extLst>
            </p:cNvPr>
            <p:cNvGrpSpPr/>
            <p:nvPr/>
          </p:nvGrpSpPr>
          <p:grpSpPr>
            <a:xfrm rot="5400000">
              <a:off x="7495343" y="2778567"/>
              <a:ext cx="98257" cy="37785"/>
              <a:chOff x="7644197" y="2630258"/>
              <a:chExt cx="132274" cy="59715"/>
            </a:xfrm>
          </p:grpSpPr>
          <p:cxnSp>
            <p:nvCxnSpPr>
              <p:cNvPr id="312" name="直線コネクタ 85">
                <a:extLst>
                  <a:ext uri="{FF2B5EF4-FFF2-40B4-BE49-F238E27FC236}">
                    <a16:creationId xmlns:a16="http://schemas.microsoft.com/office/drawing/2014/main" id="{1EFF719E-4753-4927-84E4-ACD82F0C1F0D}"/>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313" name="直線コネクタ 86">
                <a:extLst>
                  <a:ext uri="{FF2B5EF4-FFF2-40B4-BE49-F238E27FC236}">
                    <a16:creationId xmlns:a16="http://schemas.microsoft.com/office/drawing/2014/main" id="{900ED096-B37A-40B9-AD10-DAA3AFAD6880}"/>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314" name="直線コネクタ 87">
                <a:extLst>
                  <a:ext uri="{FF2B5EF4-FFF2-40B4-BE49-F238E27FC236}">
                    <a16:creationId xmlns:a16="http://schemas.microsoft.com/office/drawing/2014/main" id="{752A28F9-8578-4E25-80D7-F6CB9BB27298}"/>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grpSp>
        <p:nvGrpSpPr>
          <p:cNvPr id="324" name="グループ化 97">
            <a:extLst>
              <a:ext uri="{FF2B5EF4-FFF2-40B4-BE49-F238E27FC236}">
                <a16:creationId xmlns:a16="http://schemas.microsoft.com/office/drawing/2014/main" id="{7CEB05D5-4407-490D-BA18-9791D8846C69}"/>
              </a:ext>
            </a:extLst>
          </p:cNvPr>
          <p:cNvGrpSpPr/>
          <p:nvPr/>
        </p:nvGrpSpPr>
        <p:grpSpPr>
          <a:xfrm>
            <a:off x="5614126" y="3768061"/>
            <a:ext cx="216000" cy="216000"/>
            <a:chOff x="7525579" y="2643987"/>
            <a:chExt cx="366860" cy="307410"/>
          </a:xfrm>
        </p:grpSpPr>
        <p:sp>
          <p:nvSpPr>
            <p:cNvPr id="325" name="四角形: 角を丸くする 98">
              <a:extLst>
                <a:ext uri="{FF2B5EF4-FFF2-40B4-BE49-F238E27FC236}">
                  <a16:creationId xmlns:a16="http://schemas.microsoft.com/office/drawing/2014/main" id="{3349C8EF-6067-4226-8740-AB8C5E6D5B09}"/>
                </a:ext>
              </a:extLst>
            </p:cNvPr>
            <p:cNvSpPr/>
            <p:nvPr/>
          </p:nvSpPr>
          <p:spPr>
            <a:xfrm>
              <a:off x="7566309" y="2690640"/>
              <a:ext cx="288097" cy="216024"/>
            </a:xfrm>
            <a:prstGeom prst="roundRect">
              <a:avLst/>
            </a:prstGeom>
            <a:solidFill>
              <a:schemeClr val="bg1"/>
            </a:solidFill>
            <a:ln w="1905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kumimoji="1" lang="en-US" altLang="ja-JP" sz="1200" b="1" dirty="0">
                  <a:solidFill>
                    <a:srgbClr val="FF0000"/>
                  </a:solidFill>
                  <a:latin typeface="+mj-lt"/>
                  <a:ea typeface="ＭＳ Ｐゴシック" pitchFamily="50" charset="-128"/>
                </a:rPr>
                <a:t>AI</a:t>
              </a:r>
              <a:endParaRPr kumimoji="1" lang="ja-JP" altLang="en-US" sz="1200" b="1" dirty="0">
                <a:solidFill>
                  <a:srgbClr val="FF0000"/>
                </a:solidFill>
                <a:latin typeface="+mj-lt"/>
                <a:ea typeface="ＭＳ Ｐゴシック" pitchFamily="50" charset="-128"/>
              </a:endParaRPr>
            </a:p>
          </p:txBody>
        </p:sp>
        <p:grpSp>
          <p:nvGrpSpPr>
            <p:cNvPr id="326" name="グループ化 99">
              <a:extLst>
                <a:ext uri="{FF2B5EF4-FFF2-40B4-BE49-F238E27FC236}">
                  <a16:creationId xmlns:a16="http://schemas.microsoft.com/office/drawing/2014/main" id="{C60512EA-A3A1-4989-97AB-B691DD02370B}"/>
                </a:ext>
              </a:extLst>
            </p:cNvPr>
            <p:cNvGrpSpPr/>
            <p:nvPr/>
          </p:nvGrpSpPr>
          <p:grpSpPr>
            <a:xfrm>
              <a:off x="7644197" y="2643987"/>
              <a:ext cx="132274" cy="44556"/>
              <a:chOff x="7644197" y="2630258"/>
              <a:chExt cx="132274" cy="59715"/>
            </a:xfrm>
          </p:grpSpPr>
          <p:cxnSp>
            <p:nvCxnSpPr>
              <p:cNvPr id="400" name="直線コネクタ 112">
                <a:extLst>
                  <a:ext uri="{FF2B5EF4-FFF2-40B4-BE49-F238E27FC236}">
                    <a16:creationId xmlns:a16="http://schemas.microsoft.com/office/drawing/2014/main" id="{E4DA4112-3920-420D-9CE1-B2FE42D15490}"/>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401" name="直線コネクタ 113">
                <a:extLst>
                  <a:ext uri="{FF2B5EF4-FFF2-40B4-BE49-F238E27FC236}">
                    <a16:creationId xmlns:a16="http://schemas.microsoft.com/office/drawing/2014/main" id="{6EA79B20-F4D6-4CC6-8668-E7C09264DC78}"/>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404" name="直線コネクタ 114">
                <a:extLst>
                  <a:ext uri="{FF2B5EF4-FFF2-40B4-BE49-F238E27FC236}">
                    <a16:creationId xmlns:a16="http://schemas.microsoft.com/office/drawing/2014/main" id="{20EDD23E-D1C0-445B-957F-49EE7D9E98A4}"/>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327" name="グループ化 100">
              <a:extLst>
                <a:ext uri="{FF2B5EF4-FFF2-40B4-BE49-F238E27FC236}">
                  <a16:creationId xmlns:a16="http://schemas.microsoft.com/office/drawing/2014/main" id="{A51EDEE4-6986-4782-AEFD-E51D5E45B281}"/>
                </a:ext>
              </a:extLst>
            </p:cNvPr>
            <p:cNvGrpSpPr/>
            <p:nvPr/>
          </p:nvGrpSpPr>
          <p:grpSpPr>
            <a:xfrm>
              <a:off x="7644149" y="2906841"/>
              <a:ext cx="132274" cy="44556"/>
              <a:chOff x="7644197" y="2630258"/>
              <a:chExt cx="132274" cy="59715"/>
            </a:xfrm>
          </p:grpSpPr>
          <p:cxnSp>
            <p:nvCxnSpPr>
              <p:cNvPr id="395" name="直線コネクタ 109">
                <a:extLst>
                  <a:ext uri="{FF2B5EF4-FFF2-40B4-BE49-F238E27FC236}">
                    <a16:creationId xmlns:a16="http://schemas.microsoft.com/office/drawing/2014/main" id="{34B71AE6-7526-4AE3-93C4-E70EA53908EA}"/>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396" name="直線コネクタ 110">
                <a:extLst>
                  <a:ext uri="{FF2B5EF4-FFF2-40B4-BE49-F238E27FC236}">
                    <a16:creationId xmlns:a16="http://schemas.microsoft.com/office/drawing/2014/main" id="{9A369CAE-2DC3-4FB5-B0A2-4ABC899FD312}"/>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398" name="直線コネクタ 111">
                <a:extLst>
                  <a:ext uri="{FF2B5EF4-FFF2-40B4-BE49-F238E27FC236}">
                    <a16:creationId xmlns:a16="http://schemas.microsoft.com/office/drawing/2014/main" id="{46F7E1E1-3A16-4BF1-9044-A7E513DE847D}"/>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328" name="グループ化 101">
              <a:extLst>
                <a:ext uri="{FF2B5EF4-FFF2-40B4-BE49-F238E27FC236}">
                  <a16:creationId xmlns:a16="http://schemas.microsoft.com/office/drawing/2014/main" id="{9FA7F1E5-8B3B-4593-8300-07B9AEDAEBFB}"/>
                </a:ext>
              </a:extLst>
            </p:cNvPr>
            <p:cNvGrpSpPr/>
            <p:nvPr/>
          </p:nvGrpSpPr>
          <p:grpSpPr>
            <a:xfrm rot="5400000">
              <a:off x="7824418" y="2778729"/>
              <a:ext cx="98257" cy="37785"/>
              <a:chOff x="7644197" y="2630258"/>
              <a:chExt cx="132274" cy="59715"/>
            </a:xfrm>
          </p:grpSpPr>
          <p:cxnSp>
            <p:nvCxnSpPr>
              <p:cNvPr id="391" name="直線コネクタ 106">
                <a:extLst>
                  <a:ext uri="{FF2B5EF4-FFF2-40B4-BE49-F238E27FC236}">
                    <a16:creationId xmlns:a16="http://schemas.microsoft.com/office/drawing/2014/main" id="{07DFB7FE-E631-4A25-9D4C-D905A1ADED16}"/>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392" name="直線コネクタ 107">
                <a:extLst>
                  <a:ext uri="{FF2B5EF4-FFF2-40B4-BE49-F238E27FC236}">
                    <a16:creationId xmlns:a16="http://schemas.microsoft.com/office/drawing/2014/main" id="{E247F1F4-E7DB-4344-8471-6087BD389720}"/>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394" name="直線コネクタ 108">
                <a:extLst>
                  <a:ext uri="{FF2B5EF4-FFF2-40B4-BE49-F238E27FC236}">
                    <a16:creationId xmlns:a16="http://schemas.microsoft.com/office/drawing/2014/main" id="{14437961-F279-4304-B92D-09B130987D22}"/>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330" name="グループ化 102">
              <a:extLst>
                <a:ext uri="{FF2B5EF4-FFF2-40B4-BE49-F238E27FC236}">
                  <a16:creationId xmlns:a16="http://schemas.microsoft.com/office/drawing/2014/main" id="{7E7BEA33-4B40-4639-8B1A-D3CB559065AE}"/>
                </a:ext>
              </a:extLst>
            </p:cNvPr>
            <p:cNvGrpSpPr/>
            <p:nvPr/>
          </p:nvGrpSpPr>
          <p:grpSpPr>
            <a:xfrm rot="5400000">
              <a:off x="7495343" y="2778567"/>
              <a:ext cx="98257" cy="37785"/>
              <a:chOff x="7644197" y="2630258"/>
              <a:chExt cx="132274" cy="59715"/>
            </a:xfrm>
          </p:grpSpPr>
          <p:cxnSp>
            <p:nvCxnSpPr>
              <p:cNvPr id="332" name="直線コネクタ 103">
                <a:extLst>
                  <a:ext uri="{FF2B5EF4-FFF2-40B4-BE49-F238E27FC236}">
                    <a16:creationId xmlns:a16="http://schemas.microsoft.com/office/drawing/2014/main" id="{8CCEECB6-C085-4329-A720-4074657F53DD}"/>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334" name="直線コネクタ 104">
                <a:extLst>
                  <a:ext uri="{FF2B5EF4-FFF2-40B4-BE49-F238E27FC236}">
                    <a16:creationId xmlns:a16="http://schemas.microsoft.com/office/drawing/2014/main" id="{7577BFBF-28D2-4D6A-90B5-584725862B25}"/>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390" name="直線コネクタ 105">
                <a:extLst>
                  <a:ext uri="{FF2B5EF4-FFF2-40B4-BE49-F238E27FC236}">
                    <a16:creationId xmlns:a16="http://schemas.microsoft.com/office/drawing/2014/main" id="{13AE8AF6-30C2-45D2-80EC-AFED9772280A}"/>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grpSp>
        <p:nvGrpSpPr>
          <p:cNvPr id="433" name="グループ化 115">
            <a:extLst>
              <a:ext uri="{FF2B5EF4-FFF2-40B4-BE49-F238E27FC236}">
                <a16:creationId xmlns:a16="http://schemas.microsoft.com/office/drawing/2014/main" id="{D36AABE0-CA1D-439F-9457-C209978B64B3}"/>
              </a:ext>
            </a:extLst>
          </p:cNvPr>
          <p:cNvGrpSpPr/>
          <p:nvPr/>
        </p:nvGrpSpPr>
        <p:grpSpPr>
          <a:xfrm>
            <a:off x="7021711" y="3730431"/>
            <a:ext cx="216000" cy="216000"/>
            <a:chOff x="7525579" y="2643987"/>
            <a:chExt cx="366860" cy="307410"/>
          </a:xfrm>
        </p:grpSpPr>
        <p:sp>
          <p:nvSpPr>
            <p:cNvPr id="434" name="四角形: 角を丸くする 116">
              <a:extLst>
                <a:ext uri="{FF2B5EF4-FFF2-40B4-BE49-F238E27FC236}">
                  <a16:creationId xmlns:a16="http://schemas.microsoft.com/office/drawing/2014/main" id="{6480F104-B72B-4488-B2DF-1D6149BCAEF4}"/>
                </a:ext>
              </a:extLst>
            </p:cNvPr>
            <p:cNvSpPr/>
            <p:nvPr/>
          </p:nvSpPr>
          <p:spPr>
            <a:xfrm>
              <a:off x="7566309" y="2690640"/>
              <a:ext cx="288097" cy="216024"/>
            </a:xfrm>
            <a:prstGeom prst="roundRect">
              <a:avLst/>
            </a:prstGeom>
            <a:solidFill>
              <a:schemeClr val="bg1"/>
            </a:solidFill>
            <a:ln w="1905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kumimoji="1" lang="en-US" altLang="ja-JP" sz="1200" b="1" dirty="0">
                  <a:solidFill>
                    <a:srgbClr val="FF0000"/>
                  </a:solidFill>
                  <a:latin typeface="+mj-lt"/>
                  <a:ea typeface="ＭＳ Ｐゴシック" pitchFamily="50" charset="-128"/>
                </a:rPr>
                <a:t>AI</a:t>
              </a:r>
              <a:endParaRPr kumimoji="1" lang="ja-JP" altLang="en-US" sz="1200" b="1" dirty="0">
                <a:solidFill>
                  <a:srgbClr val="FF0000"/>
                </a:solidFill>
                <a:latin typeface="+mj-lt"/>
                <a:ea typeface="ＭＳ Ｐゴシック" pitchFamily="50" charset="-128"/>
              </a:endParaRPr>
            </a:p>
          </p:txBody>
        </p:sp>
        <p:grpSp>
          <p:nvGrpSpPr>
            <p:cNvPr id="435" name="グループ化 117">
              <a:extLst>
                <a:ext uri="{FF2B5EF4-FFF2-40B4-BE49-F238E27FC236}">
                  <a16:creationId xmlns:a16="http://schemas.microsoft.com/office/drawing/2014/main" id="{F9FDB427-DF5A-43EF-A749-2AB2F1E5BF94}"/>
                </a:ext>
              </a:extLst>
            </p:cNvPr>
            <p:cNvGrpSpPr/>
            <p:nvPr/>
          </p:nvGrpSpPr>
          <p:grpSpPr>
            <a:xfrm>
              <a:off x="7644197" y="2643987"/>
              <a:ext cx="132274" cy="44556"/>
              <a:chOff x="7644197" y="2630258"/>
              <a:chExt cx="132274" cy="59715"/>
            </a:xfrm>
          </p:grpSpPr>
          <p:cxnSp>
            <p:nvCxnSpPr>
              <p:cNvPr id="476" name="直線コネクタ 130">
                <a:extLst>
                  <a:ext uri="{FF2B5EF4-FFF2-40B4-BE49-F238E27FC236}">
                    <a16:creationId xmlns:a16="http://schemas.microsoft.com/office/drawing/2014/main" id="{3271E74F-E297-4228-91AE-A9F6259F7A65}"/>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477" name="直線コネクタ 131">
                <a:extLst>
                  <a:ext uri="{FF2B5EF4-FFF2-40B4-BE49-F238E27FC236}">
                    <a16:creationId xmlns:a16="http://schemas.microsoft.com/office/drawing/2014/main" id="{E10B4038-F782-4D24-9DDA-C02CF3FF0022}"/>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478" name="直線コネクタ 132">
                <a:extLst>
                  <a:ext uri="{FF2B5EF4-FFF2-40B4-BE49-F238E27FC236}">
                    <a16:creationId xmlns:a16="http://schemas.microsoft.com/office/drawing/2014/main" id="{F31366F0-5903-46AC-8971-94DCAECE132C}"/>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436" name="グループ化 118">
              <a:extLst>
                <a:ext uri="{FF2B5EF4-FFF2-40B4-BE49-F238E27FC236}">
                  <a16:creationId xmlns:a16="http://schemas.microsoft.com/office/drawing/2014/main" id="{CD088D4B-086C-44D6-8CE4-E2282D9386B8}"/>
                </a:ext>
              </a:extLst>
            </p:cNvPr>
            <p:cNvGrpSpPr/>
            <p:nvPr/>
          </p:nvGrpSpPr>
          <p:grpSpPr>
            <a:xfrm>
              <a:off x="7644149" y="2906841"/>
              <a:ext cx="132274" cy="44556"/>
              <a:chOff x="7644197" y="2630258"/>
              <a:chExt cx="132274" cy="59715"/>
            </a:xfrm>
          </p:grpSpPr>
          <p:cxnSp>
            <p:nvCxnSpPr>
              <p:cNvPr id="471" name="直線コネクタ 127">
                <a:extLst>
                  <a:ext uri="{FF2B5EF4-FFF2-40B4-BE49-F238E27FC236}">
                    <a16:creationId xmlns:a16="http://schemas.microsoft.com/office/drawing/2014/main" id="{262E8D6F-0FEF-4D1C-B168-53762B144547}"/>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472" name="直線コネクタ 128">
                <a:extLst>
                  <a:ext uri="{FF2B5EF4-FFF2-40B4-BE49-F238E27FC236}">
                    <a16:creationId xmlns:a16="http://schemas.microsoft.com/office/drawing/2014/main" id="{AB603F49-3AFD-4356-967D-BB09F2682A11}"/>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473" name="直線コネクタ 129">
                <a:extLst>
                  <a:ext uri="{FF2B5EF4-FFF2-40B4-BE49-F238E27FC236}">
                    <a16:creationId xmlns:a16="http://schemas.microsoft.com/office/drawing/2014/main" id="{A4272FE1-19D3-4E79-9EF9-2A0F12EF8E69}"/>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437" name="グループ化 119">
              <a:extLst>
                <a:ext uri="{FF2B5EF4-FFF2-40B4-BE49-F238E27FC236}">
                  <a16:creationId xmlns:a16="http://schemas.microsoft.com/office/drawing/2014/main" id="{E1B6525A-BC2F-4585-A549-2F6FB50651BD}"/>
                </a:ext>
              </a:extLst>
            </p:cNvPr>
            <p:cNvGrpSpPr/>
            <p:nvPr/>
          </p:nvGrpSpPr>
          <p:grpSpPr>
            <a:xfrm rot="5400000">
              <a:off x="7824418" y="2778729"/>
              <a:ext cx="98257" cy="37785"/>
              <a:chOff x="7644197" y="2630258"/>
              <a:chExt cx="132274" cy="59715"/>
            </a:xfrm>
          </p:grpSpPr>
          <p:cxnSp>
            <p:nvCxnSpPr>
              <p:cNvPr id="450" name="直線コネクタ 124">
                <a:extLst>
                  <a:ext uri="{FF2B5EF4-FFF2-40B4-BE49-F238E27FC236}">
                    <a16:creationId xmlns:a16="http://schemas.microsoft.com/office/drawing/2014/main" id="{81A0F0ED-44E7-467E-832E-53305857FBE0}"/>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453" name="直線コネクタ 125">
                <a:extLst>
                  <a:ext uri="{FF2B5EF4-FFF2-40B4-BE49-F238E27FC236}">
                    <a16:creationId xmlns:a16="http://schemas.microsoft.com/office/drawing/2014/main" id="{22CB6BB3-8E73-4BA7-A06B-626A765F9983}"/>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467" name="直線コネクタ 126">
                <a:extLst>
                  <a:ext uri="{FF2B5EF4-FFF2-40B4-BE49-F238E27FC236}">
                    <a16:creationId xmlns:a16="http://schemas.microsoft.com/office/drawing/2014/main" id="{F7C7B2E1-A7B6-49DA-B0B8-8691A0B2A96B}"/>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438" name="グループ化 120">
              <a:extLst>
                <a:ext uri="{FF2B5EF4-FFF2-40B4-BE49-F238E27FC236}">
                  <a16:creationId xmlns:a16="http://schemas.microsoft.com/office/drawing/2014/main" id="{A9BD53DE-9357-4A19-B433-4F26DA0D878F}"/>
                </a:ext>
              </a:extLst>
            </p:cNvPr>
            <p:cNvGrpSpPr/>
            <p:nvPr/>
          </p:nvGrpSpPr>
          <p:grpSpPr>
            <a:xfrm rot="5400000">
              <a:off x="7495343" y="2778567"/>
              <a:ext cx="98257" cy="37785"/>
              <a:chOff x="7644197" y="2630258"/>
              <a:chExt cx="132274" cy="59715"/>
            </a:xfrm>
          </p:grpSpPr>
          <p:cxnSp>
            <p:nvCxnSpPr>
              <p:cNvPr id="439" name="直線コネクタ 121">
                <a:extLst>
                  <a:ext uri="{FF2B5EF4-FFF2-40B4-BE49-F238E27FC236}">
                    <a16:creationId xmlns:a16="http://schemas.microsoft.com/office/drawing/2014/main" id="{BDA79304-6CD6-4D18-A79F-7C919754EABC}"/>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444" name="直線コネクタ 122">
                <a:extLst>
                  <a:ext uri="{FF2B5EF4-FFF2-40B4-BE49-F238E27FC236}">
                    <a16:creationId xmlns:a16="http://schemas.microsoft.com/office/drawing/2014/main" id="{FB871A3C-2A6E-4309-AB5A-210BC278964B}"/>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449" name="直線コネクタ 123">
                <a:extLst>
                  <a:ext uri="{FF2B5EF4-FFF2-40B4-BE49-F238E27FC236}">
                    <a16:creationId xmlns:a16="http://schemas.microsoft.com/office/drawing/2014/main" id="{1E25832B-EBE3-4C7E-A32A-C8B82247470C}"/>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sp>
        <p:nvSpPr>
          <p:cNvPr id="479" name="正方形/長方形 135">
            <a:extLst>
              <a:ext uri="{FF2B5EF4-FFF2-40B4-BE49-F238E27FC236}">
                <a16:creationId xmlns:a16="http://schemas.microsoft.com/office/drawing/2014/main" id="{2FFB8223-52EE-4BF5-A681-DA54E769BE0C}"/>
              </a:ext>
            </a:extLst>
          </p:cNvPr>
          <p:cNvSpPr/>
          <p:nvPr/>
        </p:nvSpPr>
        <p:spPr>
          <a:xfrm>
            <a:off x="4192456" y="1407541"/>
            <a:ext cx="810000" cy="360000"/>
          </a:xfrm>
          <a:prstGeom prst="rect">
            <a:avLst/>
          </a:prstGeom>
          <a:solidFill>
            <a:srgbClr val="3366FF">
              <a:alpha val="30196"/>
            </a:srgb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lang="en-US" altLang="ja-JP" sz="1200" b="1" dirty="0">
                <a:solidFill>
                  <a:schemeClr val="tx1"/>
                </a:solidFill>
                <a:latin typeface="+mj-lt"/>
                <a:ea typeface="ＭＳ Ｐゴシック" pitchFamily="50" charset="-128"/>
              </a:rPr>
              <a:t>Data </a:t>
            </a:r>
            <a:r>
              <a:rPr lang="en-US" altLang="zh-CN" sz="1200" b="1" dirty="0">
                <a:solidFill>
                  <a:schemeClr val="tx1"/>
                </a:solidFill>
                <a:latin typeface="+mj-lt"/>
                <a:ea typeface="ＭＳ Ｐゴシック" pitchFamily="50" charset="-128"/>
              </a:rPr>
              <a:t>Process</a:t>
            </a:r>
          </a:p>
          <a:p>
            <a:pPr algn="ctr" fontAlgn="ctr"/>
            <a:r>
              <a:rPr kumimoji="1" lang="en-US" altLang="ja-JP" sz="1200" b="1" dirty="0">
                <a:solidFill>
                  <a:schemeClr val="tx1"/>
                </a:solidFill>
                <a:latin typeface="+mj-lt"/>
                <a:ea typeface="ＭＳ Ｐゴシック" pitchFamily="50" charset="-128"/>
              </a:rPr>
              <a:t>Function</a:t>
            </a:r>
            <a:endParaRPr kumimoji="1" lang="ja-JP" altLang="en-US" sz="1200" b="1" dirty="0">
              <a:solidFill>
                <a:schemeClr val="tx1"/>
              </a:solidFill>
              <a:latin typeface="+mj-lt"/>
              <a:ea typeface="ＭＳ Ｐゴシック" pitchFamily="50" charset="-128"/>
            </a:endParaRPr>
          </a:p>
        </p:txBody>
      </p:sp>
      <p:sp>
        <p:nvSpPr>
          <p:cNvPr id="480" name="フリーフォーム: 図形 17">
            <a:extLst>
              <a:ext uri="{FF2B5EF4-FFF2-40B4-BE49-F238E27FC236}">
                <a16:creationId xmlns:a16="http://schemas.microsoft.com/office/drawing/2014/main" id="{E554ADD6-D35E-4314-884A-8E34074216F8}"/>
              </a:ext>
            </a:extLst>
          </p:cNvPr>
          <p:cNvSpPr/>
          <p:nvPr/>
        </p:nvSpPr>
        <p:spPr>
          <a:xfrm>
            <a:off x="4443840" y="2315640"/>
            <a:ext cx="130263" cy="60717"/>
          </a:xfrm>
          <a:custGeom>
            <a:avLst/>
            <a:gdLst>
              <a:gd name="connsiteX0" fmla="*/ 0 w 318911"/>
              <a:gd name="connsiteY0" fmla="*/ 204998 h 207820"/>
              <a:gd name="connsiteX1" fmla="*/ 112889 w 318911"/>
              <a:gd name="connsiteY1" fmla="*/ 21553 h 207820"/>
              <a:gd name="connsiteX2" fmla="*/ 220133 w 318911"/>
              <a:gd name="connsiteY2" fmla="*/ 24375 h 207820"/>
              <a:gd name="connsiteX3" fmla="*/ 318911 w 318911"/>
              <a:gd name="connsiteY3" fmla="*/ 207820 h 207820"/>
            </a:gdLst>
            <a:ahLst/>
            <a:cxnLst>
              <a:cxn ang="0">
                <a:pos x="connsiteX0" y="connsiteY0"/>
              </a:cxn>
              <a:cxn ang="0">
                <a:pos x="connsiteX1" y="connsiteY1"/>
              </a:cxn>
              <a:cxn ang="0">
                <a:pos x="connsiteX2" y="connsiteY2"/>
              </a:cxn>
              <a:cxn ang="0">
                <a:pos x="connsiteX3" y="connsiteY3"/>
              </a:cxn>
            </a:cxnLst>
            <a:rect l="l" t="t" r="r" b="b"/>
            <a:pathLst>
              <a:path w="318911" h="207820">
                <a:moveTo>
                  <a:pt x="0" y="204998"/>
                </a:moveTo>
                <a:cubicBezTo>
                  <a:pt x="38100" y="128327"/>
                  <a:pt x="76200" y="51657"/>
                  <a:pt x="112889" y="21553"/>
                </a:cubicBezTo>
                <a:cubicBezTo>
                  <a:pt x="149578" y="-8551"/>
                  <a:pt x="185796" y="-6669"/>
                  <a:pt x="220133" y="24375"/>
                </a:cubicBezTo>
                <a:cubicBezTo>
                  <a:pt x="254470" y="55419"/>
                  <a:pt x="286690" y="131619"/>
                  <a:pt x="318911" y="207820"/>
                </a:cubicBezTo>
              </a:path>
            </a:pathLst>
          </a:custGeom>
          <a:noFill/>
          <a:ln w="28575" cap="flat" cmpd="sng" algn="ctr">
            <a:solidFill>
              <a:srgbClr val="00B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200" b="0" i="0" u="none" strike="noStrike" cap="none" normalizeH="0" baseline="0">
              <a:ln>
                <a:noFill/>
              </a:ln>
              <a:solidFill>
                <a:srgbClr val="000000"/>
              </a:solidFill>
              <a:effectLst/>
              <a:latin typeface="ＭＳ Ｐゴシック" pitchFamily="50" charset="-128"/>
              <a:ea typeface="ＭＳ Ｐゴシック" pitchFamily="50" charset="-128"/>
            </a:endParaRPr>
          </a:p>
        </p:txBody>
      </p:sp>
      <p:cxnSp>
        <p:nvCxnSpPr>
          <p:cNvPr id="481" name="Straight Arrow Connector 27">
            <a:extLst>
              <a:ext uri="{FF2B5EF4-FFF2-40B4-BE49-F238E27FC236}">
                <a16:creationId xmlns:a16="http://schemas.microsoft.com/office/drawing/2014/main" id="{572BDC55-0918-42EE-8548-D44C29295AF9}"/>
              </a:ext>
            </a:extLst>
          </p:cNvPr>
          <p:cNvCxnSpPr>
            <a:cxnSpLocks/>
          </p:cNvCxnSpPr>
          <p:nvPr/>
        </p:nvCxnSpPr>
        <p:spPr bwMode="auto">
          <a:xfrm>
            <a:off x="4769740" y="1763819"/>
            <a:ext cx="0" cy="605726"/>
          </a:xfrm>
          <a:prstGeom prst="straightConnector1">
            <a:avLst/>
          </a:prstGeom>
          <a:gradFill rotWithShape="0">
            <a:gsLst>
              <a:gs pos="0">
                <a:srgbClr val="FFFFFF"/>
              </a:gs>
              <a:gs pos="100000">
                <a:srgbClr val="C8C8C8"/>
              </a:gs>
            </a:gsLst>
            <a:lin ang="5400000" scaled="1"/>
          </a:gradFill>
          <a:ln w="19050" cap="flat" cmpd="sng" algn="ctr">
            <a:solidFill>
              <a:srgbClr val="00B050"/>
            </a:solidFill>
            <a:prstDash val="solid"/>
            <a:round/>
            <a:headEnd type="none" w="med" len="med"/>
            <a:tailEnd type="none" w="med" len="med"/>
          </a:ln>
          <a:effectLst/>
        </p:spPr>
      </p:cxnSp>
      <p:cxnSp>
        <p:nvCxnSpPr>
          <p:cNvPr id="485" name="Straight Arrow Connector 27">
            <a:extLst>
              <a:ext uri="{FF2B5EF4-FFF2-40B4-BE49-F238E27FC236}">
                <a16:creationId xmlns:a16="http://schemas.microsoft.com/office/drawing/2014/main" id="{8A346C55-EE7E-4E89-8987-EE3714A6256C}"/>
              </a:ext>
            </a:extLst>
          </p:cNvPr>
          <p:cNvCxnSpPr>
            <a:cxnSpLocks/>
          </p:cNvCxnSpPr>
          <p:nvPr/>
        </p:nvCxnSpPr>
        <p:spPr bwMode="auto">
          <a:xfrm>
            <a:off x="4519398" y="1764094"/>
            <a:ext cx="0" cy="878890"/>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cxnSp>
        <p:nvCxnSpPr>
          <p:cNvPr id="486" name="Straight Arrow Connector 27">
            <a:extLst>
              <a:ext uri="{FF2B5EF4-FFF2-40B4-BE49-F238E27FC236}">
                <a16:creationId xmlns:a16="http://schemas.microsoft.com/office/drawing/2014/main" id="{79896598-19CF-4BDA-BF1E-BFD35B74FAEE}"/>
              </a:ext>
            </a:extLst>
          </p:cNvPr>
          <p:cNvCxnSpPr>
            <a:cxnSpLocks/>
          </p:cNvCxnSpPr>
          <p:nvPr/>
        </p:nvCxnSpPr>
        <p:spPr bwMode="auto">
          <a:xfrm flipH="1">
            <a:off x="5776652" y="2376064"/>
            <a:ext cx="1241441" cy="0"/>
          </a:xfrm>
          <a:prstGeom prst="straightConnector1">
            <a:avLst/>
          </a:prstGeom>
          <a:gradFill rotWithShape="0">
            <a:gsLst>
              <a:gs pos="0">
                <a:srgbClr val="FFFFFF"/>
              </a:gs>
              <a:gs pos="100000">
                <a:srgbClr val="C8C8C8"/>
              </a:gs>
            </a:gsLst>
            <a:lin ang="5400000" scaled="1"/>
          </a:gradFill>
          <a:ln w="28575" cap="flat" cmpd="sng" algn="ctr">
            <a:solidFill>
              <a:srgbClr val="00B050"/>
            </a:solidFill>
            <a:prstDash val="solid"/>
            <a:round/>
            <a:headEnd type="none" w="med" len="med"/>
            <a:tailEnd type="none" w="med" len="med"/>
          </a:ln>
          <a:effectLst/>
        </p:spPr>
      </p:cxnSp>
      <p:sp>
        <p:nvSpPr>
          <p:cNvPr id="488" name="正方形/長方形 5">
            <a:extLst>
              <a:ext uri="{FF2B5EF4-FFF2-40B4-BE49-F238E27FC236}">
                <a16:creationId xmlns:a16="http://schemas.microsoft.com/office/drawing/2014/main" id="{49D979FA-61DD-4D5C-9F23-2EF1BD1CBE9A}"/>
              </a:ext>
            </a:extLst>
          </p:cNvPr>
          <p:cNvSpPr/>
          <p:nvPr/>
        </p:nvSpPr>
        <p:spPr>
          <a:xfrm>
            <a:off x="2392924" y="3522527"/>
            <a:ext cx="810000" cy="360000"/>
          </a:xfrm>
          <a:prstGeom prst="rect">
            <a:avLst/>
          </a:prstGeom>
          <a:no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lang="en-US" altLang="ja-JP" sz="1200" b="1" dirty="0">
                <a:solidFill>
                  <a:schemeClr val="tx1"/>
                </a:solidFill>
                <a:latin typeface="+mj-lt"/>
                <a:ea typeface="ＭＳ Ｐゴシック" pitchFamily="50" charset="-128"/>
              </a:rPr>
              <a:t>CP </a:t>
            </a:r>
            <a:r>
              <a:rPr kumimoji="1" lang="en-US" altLang="ja-JP" sz="1200" b="1" dirty="0">
                <a:solidFill>
                  <a:schemeClr val="tx1"/>
                </a:solidFill>
                <a:latin typeface="+mj-lt"/>
                <a:ea typeface="ＭＳ Ｐゴシック" pitchFamily="50" charset="-128"/>
              </a:rPr>
              <a:t>Function</a:t>
            </a:r>
            <a:endParaRPr kumimoji="1" lang="ja-JP" altLang="en-US" sz="1200" b="1" dirty="0">
              <a:solidFill>
                <a:schemeClr val="tx1"/>
              </a:solidFill>
              <a:latin typeface="+mj-lt"/>
              <a:ea typeface="ＭＳ Ｐゴシック" pitchFamily="50" charset="-128"/>
            </a:endParaRPr>
          </a:p>
        </p:txBody>
      </p:sp>
      <p:grpSp>
        <p:nvGrpSpPr>
          <p:cNvPr id="489" name="グループ化 43">
            <a:extLst>
              <a:ext uri="{FF2B5EF4-FFF2-40B4-BE49-F238E27FC236}">
                <a16:creationId xmlns:a16="http://schemas.microsoft.com/office/drawing/2014/main" id="{C5140716-ADA8-45D2-9244-5D302E2F3B19}"/>
              </a:ext>
            </a:extLst>
          </p:cNvPr>
          <p:cNvGrpSpPr/>
          <p:nvPr/>
        </p:nvGrpSpPr>
        <p:grpSpPr>
          <a:xfrm>
            <a:off x="3041317" y="3768061"/>
            <a:ext cx="216000" cy="216000"/>
            <a:chOff x="7525579" y="2643987"/>
            <a:chExt cx="366860" cy="307410"/>
          </a:xfrm>
        </p:grpSpPr>
        <p:sp>
          <p:nvSpPr>
            <p:cNvPr id="490" name="四角形: 角を丸くする 44">
              <a:extLst>
                <a:ext uri="{FF2B5EF4-FFF2-40B4-BE49-F238E27FC236}">
                  <a16:creationId xmlns:a16="http://schemas.microsoft.com/office/drawing/2014/main" id="{5412BD2C-F9C4-4327-B306-6F0CD7D1761A}"/>
                </a:ext>
              </a:extLst>
            </p:cNvPr>
            <p:cNvSpPr/>
            <p:nvPr/>
          </p:nvSpPr>
          <p:spPr>
            <a:xfrm>
              <a:off x="7566309" y="2690640"/>
              <a:ext cx="288097" cy="216024"/>
            </a:xfrm>
            <a:prstGeom prst="roundRect">
              <a:avLst/>
            </a:prstGeom>
            <a:solidFill>
              <a:schemeClr val="bg1"/>
            </a:solidFill>
            <a:ln w="1905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kumimoji="1" lang="en-US" altLang="ja-JP" sz="1200" b="1" dirty="0">
                  <a:solidFill>
                    <a:srgbClr val="FF0000"/>
                  </a:solidFill>
                  <a:latin typeface="+mj-lt"/>
                  <a:ea typeface="ＭＳ Ｐゴシック" pitchFamily="50" charset="-128"/>
                </a:rPr>
                <a:t>AI</a:t>
              </a:r>
              <a:endParaRPr kumimoji="1" lang="ja-JP" altLang="en-US" sz="1200" b="1" dirty="0">
                <a:solidFill>
                  <a:srgbClr val="FF0000"/>
                </a:solidFill>
                <a:latin typeface="+mj-lt"/>
                <a:ea typeface="ＭＳ Ｐゴシック" pitchFamily="50" charset="-128"/>
              </a:endParaRPr>
            </a:p>
          </p:txBody>
        </p:sp>
        <p:grpSp>
          <p:nvGrpSpPr>
            <p:cNvPr id="491" name="グループ化 45">
              <a:extLst>
                <a:ext uri="{FF2B5EF4-FFF2-40B4-BE49-F238E27FC236}">
                  <a16:creationId xmlns:a16="http://schemas.microsoft.com/office/drawing/2014/main" id="{0E821A9C-EF39-4A3E-905E-8A45371FE37D}"/>
                </a:ext>
              </a:extLst>
            </p:cNvPr>
            <p:cNvGrpSpPr/>
            <p:nvPr/>
          </p:nvGrpSpPr>
          <p:grpSpPr>
            <a:xfrm>
              <a:off x="7644197" y="2643987"/>
              <a:ext cx="132274" cy="44556"/>
              <a:chOff x="7644197" y="2630258"/>
              <a:chExt cx="132274" cy="59715"/>
            </a:xfrm>
          </p:grpSpPr>
          <p:cxnSp>
            <p:nvCxnSpPr>
              <p:cNvPr id="511" name="直線コネクタ 58">
                <a:extLst>
                  <a:ext uri="{FF2B5EF4-FFF2-40B4-BE49-F238E27FC236}">
                    <a16:creationId xmlns:a16="http://schemas.microsoft.com/office/drawing/2014/main" id="{A3A9D8A0-4239-4D33-8BD6-8E4E715432C5}"/>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12" name="直線コネクタ 59">
                <a:extLst>
                  <a:ext uri="{FF2B5EF4-FFF2-40B4-BE49-F238E27FC236}">
                    <a16:creationId xmlns:a16="http://schemas.microsoft.com/office/drawing/2014/main" id="{70DEAD15-47CF-44BE-8DEC-D9A025A94358}"/>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13" name="直線コネクタ 60">
                <a:extLst>
                  <a:ext uri="{FF2B5EF4-FFF2-40B4-BE49-F238E27FC236}">
                    <a16:creationId xmlns:a16="http://schemas.microsoft.com/office/drawing/2014/main" id="{BC94D890-F0B6-4727-BCB1-D41C86997E38}"/>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492" name="グループ化 46">
              <a:extLst>
                <a:ext uri="{FF2B5EF4-FFF2-40B4-BE49-F238E27FC236}">
                  <a16:creationId xmlns:a16="http://schemas.microsoft.com/office/drawing/2014/main" id="{4756CFC9-47C1-4015-B639-D1FCCF1298F6}"/>
                </a:ext>
              </a:extLst>
            </p:cNvPr>
            <p:cNvGrpSpPr/>
            <p:nvPr/>
          </p:nvGrpSpPr>
          <p:grpSpPr>
            <a:xfrm>
              <a:off x="7644149" y="2906841"/>
              <a:ext cx="132274" cy="44556"/>
              <a:chOff x="7644197" y="2630258"/>
              <a:chExt cx="132274" cy="59715"/>
            </a:xfrm>
          </p:grpSpPr>
          <p:cxnSp>
            <p:nvCxnSpPr>
              <p:cNvPr id="506" name="直線コネクタ 55">
                <a:extLst>
                  <a:ext uri="{FF2B5EF4-FFF2-40B4-BE49-F238E27FC236}">
                    <a16:creationId xmlns:a16="http://schemas.microsoft.com/office/drawing/2014/main" id="{7E3B3893-3A7F-4929-8F16-F42CFDBDF601}"/>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09" name="直線コネクタ 56">
                <a:extLst>
                  <a:ext uri="{FF2B5EF4-FFF2-40B4-BE49-F238E27FC236}">
                    <a16:creationId xmlns:a16="http://schemas.microsoft.com/office/drawing/2014/main" id="{CD144FEF-7F19-487B-BAE8-73F1958F5246}"/>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10" name="直線コネクタ 57">
                <a:extLst>
                  <a:ext uri="{FF2B5EF4-FFF2-40B4-BE49-F238E27FC236}">
                    <a16:creationId xmlns:a16="http://schemas.microsoft.com/office/drawing/2014/main" id="{E6C9B708-4E02-46A2-8895-648B62DA53E1}"/>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493" name="グループ化 47">
              <a:extLst>
                <a:ext uri="{FF2B5EF4-FFF2-40B4-BE49-F238E27FC236}">
                  <a16:creationId xmlns:a16="http://schemas.microsoft.com/office/drawing/2014/main" id="{FC491BBD-67A1-4E9C-9969-6F97B644C02A}"/>
                </a:ext>
              </a:extLst>
            </p:cNvPr>
            <p:cNvGrpSpPr/>
            <p:nvPr/>
          </p:nvGrpSpPr>
          <p:grpSpPr>
            <a:xfrm rot="5400000">
              <a:off x="7824418" y="2778729"/>
              <a:ext cx="98257" cy="37785"/>
              <a:chOff x="7644197" y="2630258"/>
              <a:chExt cx="132274" cy="59715"/>
            </a:xfrm>
          </p:grpSpPr>
          <p:cxnSp>
            <p:nvCxnSpPr>
              <p:cNvPr id="501" name="直線コネクタ 52">
                <a:extLst>
                  <a:ext uri="{FF2B5EF4-FFF2-40B4-BE49-F238E27FC236}">
                    <a16:creationId xmlns:a16="http://schemas.microsoft.com/office/drawing/2014/main" id="{6AB3C2D8-8C9C-4AD9-AB4F-DB01B011F2A6}"/>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03" name="直線コネクタ 53">
                <a:extLst>
                  <a:ext uri="{FF2B5EF4-FFF2-40B4-BE49-F238E27FC236}">
                    <a16:creationId xmlns:a16="http://schemas.microsoft.com/office/drawing/2014/main" id="{F6796AE4-E4CE-481B-8138-392B474A1E32}"/>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05" name="直線コネクタ 54">
                <a:extLst>
                  <a:ext uri="{FF2B5EF4-FFF2-40B4-BE49-F238E27FC236}">
                    <a16:creationId xmlns:a16="http://schemas.microsoft.com/office/drawing/2014/main" id="{C3C3D31A-0ED6-4C62-97F0-8E7B7FA1DA7E}"/>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495" name="グループ化 48">
              <a:extLst>
                <a:ext uri="{FF2B5EF4-FFF2-40B4-BE49-F238E27FC236}">
                  <a16:creationId xmlns:a16="http://schemas.microsoft.com/office/drawing/2014/main" id="{9865C8B2-129A-44E9-821E-CFDD345D9071}"/>
                </a:ext>
              </a:extLst>
            </p:cNvPr>
            <p:cNvGrpSpPr/>
            <p:nvPr/>
          </p:nvGrpSpPr>
          <p:grpSpPr>
            <a:xfrm rot="5400000">
              <a:off x="7495343" y="2778567"/>
              <a:ext cx="98257" cy="37785"/>
              <a:chOff x="7644197" y="2630258"/>
              <a:chExt cx="132274" cy="59715"/>
            </a:xfrm>
          </p:grpSpPr>
          <p:cxnSp>
            <p:nvCxnSpPr>
              <p:cNvPr id="496" name="直線コネクタ 49">
                <a:extLst>
                  <a:ext uri="{FF2B5EF4-FFF2-40B4-BE49-F238E27FC236}">
                    <a16:creationId xmlns:a16="http://schemas.microsoft.com/office/drawing/2014/main" id="{12EF4B25-2F77-461C-B5CD-22416FCA0AD2}"/>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499" name="直線コネクタ 50">
                <a:extLst>
                  <a:ext uri="{FF2B5EF4-FFF2-40B4-BE49-F238E27FC236}">
                    <a16:creationId xmlns:a16="http://schemas.microsoft.com/office/drawing/2014/main" id="{58584C51-1AF2-49D1-9994-F2E1D0190D47}"/>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00" name="直線コネクタ 51">
                <a:extLst>
                  <a:ext uri="{FF2B5EF4-FFF2-40B4-BE49-F238E27FC236}">
                    <a16:creationId xmlns:a16="http://schemas.microsoft.com/office/drawing/2014/main" id="{5392B9A4-4835-4545-90E0-08ED570C8FDE}"/>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cxnSp>
        <p:nvCxnSpPr>
          <p:cNvPr id="514" name="Straight Arrow Connector 27">
            <a:extLst>
              <a:ext uri="{FF2B5EF4-FFF2-40B4-BE49-F238E27FC236}">
                <a16:creationId xmlns:a16="http://schemas.microsoft.com/office/drawing/2014/main" id="{1495E51C-2756-42A0-881F-1557BFE743A6}"/>
              </a:ext>
            </a:extLst>
          </p:cNvPr>
          <p:cNvCxnSpPr>
            <a:cxnSpLocks/>
          </p:cNvCxnSpPr>
          <p:nvPr/>
        </p:nvCxnSpPr>
        <p:spPr bwMode="auto">
          <a:xfrm>
            <a:off x="2697742" y="2658843"/>
            <a:ext cx="0" cy="852164"/>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cxnSp>
        <p:nvCxnSpPr>
          <p:cNvPr id="515" name="Straight Arrow Connector 27">
            <a:extLst>
              <a:ext uri="{FF2B5EF4-FFF2-40B4-BE49-F238E27FC236}">
                <a16:creationId xmlns:a16="http://schemas.microsoft.com/office/drawing/2014/main" id="{1B875146-3705-427D-936D-95ED7B568C3A}"/>
              </a:ext>
            </a:extLst>
          </p:cNvPr>
          <p:cNvCxnSpPr>
            <a:cxnSpLocks/>
          </p:cNvCxnSpPr>
          <p:nvPr/>
        </p:nvCxnSpPr>
        <p:spPr bwMode="auto">
          <a:xfrm>
            <a:off x="2940856" y="2349440"/>
            <a:ext cx="0" cy="1167328"/>
          </a:xfrm>
          <a:prstGeom prst="straightConnector1">
            <a:avLst/>
          </a:prstGeom>
          <a:gradFill rotWithShape="0">
            <a:gsLst>
              <a:gs pos="0">
                <a:srgbClr val="FFFFFF"/>
              </a:gs>
              <a:gs pos="100000">
                <a:srgbClr val="C8C8C8"/>
              </a:gs>
            </a:gsLst>
            <a:lin ang="5400000" scaled="1"/>
          </a:gradFill>
          <a:ln w="19050" cap="flat" cmpd="sng" algn="ctr">
            <a:solidFill>
              <a:srgbClr val="00B050"/>
            </a:solidFill>
            <a:prstDash val="solid"/>
            <a:round/>
            <a:headEnd type="none" w="med" len="med"/>
            <a:tailEnd type="none" w="med" len="med"/>
          </a:ln>
          <a:effectLst/>
        </p:spPr>
      </p:cxnSp>
      <p:sp>
        <p:nvSpPr>
          <p:cNvPr id="516" name="正方形/長方形 133">
            <a:extLst>
              <a:ext uri="{FF2B5EF4-FFF2-40B4-BE49-F238E27FC236}">
                <a16:creationId xmlns:a16="http://schemas.microsoft.com/office/drawing/2014/main" id="{09075EBA-D124-4E1E-B273-767B41A08175}"/>
              </a:ext>
            </a:extLst>
          </p:cNvPr>
          <p:cNvSpPr/>
          <p:nvPr/>
        </p:nvSpPr>
        <p:spPr>
          <a:xfrm>
            <a:off x="2952913" y="1312140"/>
            <a:ext cx="3516667" cy="538008"/>
          </a:xfrm>
          <a:prstGeom prst="rect">
            <a:avLst/>
          </a:prstGeom>
          <a:noFill/>
          <a:ln w="9525">
            <a:solidFill>
              <a:srgbClr val="3366FF"/>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endParaRPr kumimoji="1" lang="ja-JP" altLang="en-US" sz="1200" dirty="0">
              <a:solidFill>
                <a:srgbClr val="3366FF"/>
              </a:solidFill>
              <a:latin typeface="+mj-lt"/>
              <a:ea typeface="ＭＳ Ｐゴシック" pitchFamily="50" charset="-128"/>
            </a:endParaRPr>
          </a:p>
        </p:txBody>
      </p:sp>
      <p:sp>
        <p:nvSpPr>
          <p:cNvPr id="517" name="テキスト ボックス 134">
            <a:extLst>
              <a:ext uri="{FF2B5EF4-FFF2-40B4-BE49-F238E27FC236}">
                <a16:creationId xmlns:a16="http://schemas.microsoft.com/office/drawing/2014/main" id="{95828A38-309F-41DD-9D26-C172AC216AAA}"/>
              </a:ext>
            </a:extLst>
          </p:cNvPr>
          <p:cNvSpPr txBox="1"/>
          <p:nvPr/>
        </p:nvSpPr>
        <p:spPr>
          <a:xfrm>
            <a:off x="3845128" y="1035520"/>
            <a:ext cx="1567946" cy="276999"/>
          </a:xfrm>
          <a:prstGeom prst="rect">
            <a:avLst/>
          </a:prstGeom>
          <a:noFill/>
        </p:spPr>
        <p:txBody>
          <a:bodyPr wrap="square" rtlCol="0">
            <a:spAutoFit/>
          </a:bodyPr>
          <a:lstStyle/>
          <a:p>
            <a:pPr algn="ctr"/>
            <a:r>
              <a:rPr kumimoji="1" lang="en-US" altLang="ja-JP" sz="1200" b="1">
                <a:latin typeface="+mj-lt"/>
              </a:rPr>
              <a:t>Data Framework</a:t>
            </a:r>
            <a:endParaRPr kumimoji="1" lang="ja-JP" altLang="en-US" sz="1200" b="1" dirty="0">
              <a:latin typeface="+mj-lt"/>
            </a:endParaRPr>
          </a:p>
        </p:txBody>
      </p:sp>
      <p:pic>
        <p:nvPicPr>
          <p:cNvPr id="518" name="图片 517">
            <a:extLst>
              <a:ext uri="{FF2B5EF4-FFF2-40B4-BE49-F238E27FC236}">
                <a16:creationId xmlns:a16="http://schemas.microsoft.com/office/drawing/2014/main" id="{45CEB34A-D3EA-4195-B7AD-F6BDA3E120BB}"/>
              </a:ext>
            </a:extLst>
          </p:cNvPr>
          <p:cNvPicPr>
            <a:picLocks noChangeAspect="1"/>
          </p:cNvPicPr>
          <p:nvPr/>
        </p:nvPicPr>
        <p:blipFill>
          <a:blip r:embed="rId2"/>
          <a:stretch>
            <a:fillRect/>
          </a:stretch>
        </p:blipFill>
        <p:spPr>
          <a:xfrm>
            <a:off x="314325" y="1869980"/>
            <a:ext cx="571500" cy="1866900"/>
          </a:xfrm>
          <a:prstGeom prst="rect">
            <a:avLst/>
          </a:prstGeom>
        </p:spPr>
      </p:pic>
      <p:pic>
        <p:nvPicPr>
          <p:cNvPr id="519" name="图片 518">
            <a:extLst>
              <a:ext uri="{FF2B5EF4-FFF2-40B4-BE49-F238E27FC236}">
                <a16:creationId xmlns:a16="http://schemas.microsoft.com/office/drawing/2014/main" id="{875C2E4E-D264-4C93-98D0-31D3BC509D8D}"/>
              </a:ext>
            </a:extLst>
          </p:cNvPr>
          <p:cNvPicPr>
            <a:picLocks noChangeAspect="1"/>
          </p:cNvPicPr>
          <p:nvPr/>
        </p:nvPicPr>
        <p:blipFill>
          <a:blip r:embed="rId3"/>
          <a:stretch>
            <a:fillRect/>
          </a:stretch>
        </p:blipFill>
        <p:spPr>
          <a:xfrm>
            <a:off x="247425" y="2305971"/>
            <a:ext cx="714375" cy="600075"/>
          </a:xfrm>
          <a:prstGeom prst="rect">
            <a:avLst/>
          </a:prstGeom>
        </p:spPr>
      </p:pic>
      <p:pic>
        <p:nvPicPr>
          <p:cNvPr id="520" name="图片 519">
            <a:extLst>
              <a:ext uri="{FF2B5EF4-FFF2-40B4-BE49-F238E27FC236}">
                <a16:creationId xmlns:a16="http://schemas.microsoft.com/office/drawing/2014/main" id="{31E043C8-18E2-4AEC-8047-313DE7B1C5A6}"/>
              </a:ext>
            </a:extLst>
          </p:cNvPr>
          <p:cNvPicPr>
            <a:picLocks noChangeAspect="1"/>
          </p:cNvPicPr>
          <p:nvPr/>
        </p:nvPicPr>
        <p:blipFill>
          <a:blip r:embed="rId4"/>
          <a:stretch>
            <a:fillRect/>
          </a:stretch>
        </p:blipFill>
        <p:spPr>
          <a:xfrm>
            <a:off x="1588063" y="1391923"/>
            <a:ext cx="542925" cy="628650"/>
          </a:xfrm>
          <a:prstGeom prst="rect">
            <a:avLst/>
          </a:prstGeom>
        </p:spPr>
      </p:pic>
      <p:pic>
        <p:nvPicPr>
          <p:cNvPr id="521" name="图片 520">
            <a:extLst>
              <a:ext uri="{FF2B5EF4-FFF2-40B4-BE49-F238E27FC236}">
                <a16:creationId xmlns:a16="http://schemas.microsoft.com/office/drawing/2014/main" id="{0DB3ABA3-6229-442A-909D-F4AA082AD37C}"/>
              </a:ext>
            </a:extLst>
          </p:cNvPr>
          <p:cNvPicPr>
            <a:picLocks noChangeAspect="1"/>
          </p:cNvPicPr>
          <p:nvPr/>
        </p:nvPicPr>
        <p:blipFill>
          <a:blip r:embed="rId4"/>
          <a:stretch>
            <a:fillRect/>
          </a:stretch>
        </p:blipFill>
        <p:spPr>
          <a:xfrm>
            <a:off x="1310641" y="3139411"/>
            <a:ext cx="542925" cy="628650"/>
          </a:xfrm>
          <a:prstGeom prst="rect">
            <a:avLst/>
          </a:prstGeom>
        </p:spPr>
      </p:pic>
      <p:grpSp>
        <p:nvGrpSpPr>
          <p:cNvPr id="522" name="グループ化 43">
            <a:extLst>
              <a:ext uri="{FF2B5EF4-FFF2-40B4-BE49-F238E27FC236}">
                <a16:creationId xmlns:a16="http://schemas.microsoft.com/office/drawing/2014/main" id="{37A5EC05-1B4B-4F85-8AD6-D61F600650D8}"/>
              </a:ext>
            </a:extLst>
          </p:cNvPr>
          <p:cNvGrpSpPr/>
          <p:nvPr/>
        </p:nvGrpSpPr>
        <p:grpSpPr>
          <a:xfrm>
            <a:off x="676768" y="3613042"/>
            <a:ext cx="216000" cy="216000"/>
            <a:chOff x="7525579" y="2643987"/>
            <a:chExt cx="366860" cy="307410"/>
          </a:xfrm>
        </p:grpSpPr>
        <p:sp>
          <p:nvSpPr>
            <p:cNvPr id="523" name="四角形: 角を丸くする 44">
              <a:extLst>
                <a:ext uri="{FF2B5EF4-FFF2-40B4-BE49-F238E27FC236}">
                  <a16:creationId xmlns:a16="http://schemas.microsoft.com/office/drawing/2014/main" id="{A6B61DEA-E03C-4678-BFBF-0C936AEDB3D2}"/>
                </a:ext>
              </a:extLst>
            </p:cNvPr>
            <p:cNvSpPr/>
            <p:nvPr/>
          </p:nvSpPr>
          <p:spPr>
            <a:xfrm>
              <a:off x="7566309" y="2690640"/>
              <a:ext cx="288097" cy="216024"/>
            </a:xfrm>
            <a:prstGeom prst="roundRect">
              <a:avLst/>
            </a:prstGeom>
            <a:solidFill>
              <a:schemeClr val="bg1"/>
            </a:solidFill>
            <a:ln w="1905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kumimoji="1" lang="en-US" altLang="ja-JP" sz="1200" b="1" dirty="0">
                  <a:solidFill>
                    <a:srgbClr val="FF0000"/>
                  </a:solidFill>
                  <a:latin typeface="+mj-lt"/>
                  <a:ea typeface="ＭＳ Ｐゴシック" pitchFamily="50" charset="-128"/>
                </a:rPr>
                <a:t>AI</a:t>
              </a:r>
              <a:endParaRPr kumimoji="1" lang="ja-JP" altLang="en-US" sz="1200" b="1" dirty="0">
                <a:solidFill>
                  <a:srgbClr val="FF0000"/>
                </a:solidFill>
                <a:latin typeface="+mj-lt"/>
                <a:ea typeface="ＭＳ Ｐゴシック" pitchFamily="50" charset="-128"/>
              </a:endParaRPr>
            </a:p>
          </p:txBody>
        </p:sp>
        <p:grpSp>
          <p:nvGrpSpPr>
            <p:cNvPr id="524" name="グループ化 45">
              <a:extLst>
                <a:ext uri="{FF2B5EF4-FFF2-40B4-BE49-F238E27FC236}">
                  <a16:creationId xmlns:a16="http://schemas.microsoft.com/office/drawing/2014/main" id="{98840274-1C13-49B6-86B6-B859DFC8E2DE}"/>
                </a:ext>
              </a:extLst>
            </p:cNvPr>
            <p:cNvGrpSpPr/>
            <p:nvPr/>
          </p:nvGrpSpPr>
          <p:grpSpPr>
            <a:xfrm>
              <a:off x="7644197" y="2643987"/>
              <a:ext cx="132274" cy="44556"/>
              <a:chOff x="7644197" y="2630258"/>
              <a:chExt cx="132274" cy="59715"/>
            </a:xfrm>
          </p:grpSpPr>
          <p:cxnSp>
            <p:nvCxnSpPr>
              <p:cNvPr id="537" name="直線コネクタ 58">
                <a:extLst>
                  <a:ext uri="{FF2B5EF4-FFF2-40B4-BE49-F238E27FC236}">
                    <a16:creationId xmlns:a16="http://schemas.microsoft.com/office/drawing/2014/main" id="{07E9E063-537D-41B7-ADAB-724B6FA8252C}"/>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38" name="直線コネクタ 59">
                <a:extLst>
                  <a:ext uri="{FF2B5EF4-FFF2-40B4-BE49-F238E27FC236}">
                    <a16:creationId xmlns:a16="http://schemas.microsoft.com/office/drawing/2014/main" id="{8F6A3922-38EC-4927-9D1F-02943DA0AE69}"/>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39" name="直線コネクタ 60">
                <a:extLst>
                  <a:ext uri="{FF2B5EF4-FFF2-40B4-BE49-F238E27FC236}">
                    <a16:creationId xmlns:a16="http://schemas.microsoft.com/office/drawing/2014/main" id="{077B2406-88B5-4624-ABF7-B330C9C395B8}"/>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525" name="グループ化 46">
              <a:extLst>
                <a:ext uri="{FF2B5EF4-FFF2-40B4-BE49-F238E27FC236}">
                  <a16:creationId xmlns:a16="http://schemas.microsoft.com/office/drawing/2014/main" id="{875C4527-30F5-43D4-90C9-434E2D016D14}"/>
                </a:ext>
              </a:extLst>
            </p:cNvPr>
            <p:cNvGrpSpPr/>
            <p:nvPr/>
          </p:nvGrpSpPr>
          <p:grpSpPr>
            <a:xfrm>
              <a:off x="7644149" y="2906841"/>
              <a:ext cx="132274" cy="44556"/>
              <a:chOff x="7644197" y="2630258"/>
              <a:chExt cx="132274" cy="59715"/>
            </a:xfrm>
          </p:grpSpPr>
          <p:cxnSp>
            <p:nvCxnSpPr>
              <p:cNvPr id="534" name="直線コネクタ 55">
                <a:extLst>
                  <a:ext uri="{FF2B5EF4-FFF2-40B4-BE49-F238E27FC236}">
                    <a16:creationId xmlns:a16="http://schemas.microsoft.com/office/drawing/2014/main" id="{667E51FB-77DA-448C-9414-65C7B60E75A9}"/>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35" name="直線コネクタ 56">
                <a:extLst>
                  <a:ext uri="{FF2B5EF4-FFF2-40B4-BE49-F238E27FC236}">
                    <a16:creationId xmlns:a16="http://schemas.microsoft.com/office/drawing/2014/main" id="{7636A62C-320C-4EFD-A48A-385A270DAB85}"/>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36" name="直線コネクタ 57">
                <a:extLst>
                  <a:ext uri="{FF2B5EF4-FFF2-40B4-BE49-F238E27FC236}">
                    <a16:creationId xmlns:a16="http://schemas.microsoft.com/office/drawing/2014/main" id="{BEA1C071-9A60-4300-82A8-1F3D23948F70}"/>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526" name="グループ化 47">
              <a:extLst>
                <a:ext uri="{FF2B5EF4-FFF2-40B4-BE49-F238E27FC236}">
                  <a16:creationId xmlns:a16="http://schemas.microsoft.com/office/drawing/2014/main" id="{0C43FA9F-E240-4E27-AFE8-54E119CBF9AF}"/>
                </a:ext>
              </a:extLst>
            </p:cNvPr>
            <p:cNvGrpSpPr/>
            <p:nvPr/>
          </p:nvGrpSpPr>
          <p:grpSpPr>
            <a:xfrm rot="5400000">
              <a:off x="7824418" y="2778729"/>
              <a:ext cx="98257" cy="37785"/>
              <a:chOff x="7644197" y="2630258"/>
              <a:chExt cx="132274" cy="59715"/>
            </a:xfrm>
          </p:grpSpPr>
          <p:cxnSp>
            <p:nvCxnSpPr>
              <p:cNvPr id="531" name="直線コネクタ 52">
                <a:extLst>
                  <a:ext uri="{FF2B5EF4-FFF2-40B4-BE49-F238E27FC236}">
                    <a16:creationId xmlns:a16="http://schemas.microsoft.com/office/drawing/2014/main" id="{3DE6337D-3825-4572-BF09-5BCF76ACDC40}"/>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32" name="直線コネクタ 53">
                <a:extLst>
                  <a:ext uri="{FF2B5EF4-FFF2-40B4-BE49-F238E27FC236}">
                    <a16:creationId xmlns:a16="http://schemas.microsoft.com/office/drawing/2014/main" id="{FE48ED1F-A3F4-49DF-8FDB-023E141F1126}"/>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33" name="直線コネクタ 54">
                <a:extLst>
                  <a:ext uri="{FF2B5EF4-FFF2-40B4-BE49-F238E27FC236}">
                    <a16:creationId xmlns:a16="http://schemas.microsoft.com/office/drawing/2014/main" id="{685101E8-C1B3-41DE-AE8F-A84EE765C936}"/>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527" name="グループ化 48">
              <a:extLst>
                <a:ext uri="{FF2B5EF4-FFF2-40B4-BE49-F238E27FC236}">
                  <a16:creationId xmlns:a16="http://schemas.microsoft.com/office/drawing/2014/main" id="{8C5A6AD6-A1A7-431C-8B7C-960B27731656}"/>
                </a:ext>
              </a:extLst>
            </p:cNvPr>
            <p:cNvGrpSpPr/>
            <p:nvPr/>
          </p:nvGrpSpPr>
          <p:grpSpPr>
            <a:xfrm rot="5400000">
              <a:off x="7495343" y="2778567"/>
              <a:ext cx="98257" cy="37785"/>
              <a:chOff x="7644197" y="2630258"/>
              <a:chExt cx="132274" cy="59715"/>
            </a:xfrm>
          </p:grpSpPr>
          <p:cxnSp>
            <p:nvCxnSpPr>
              <p:cNvPr id="528" name="直線コネクタ 49">
                <a:extLst>
                  <a:ext uri="{FF2B5EF4-FFF2-40B4-BE49-F238E27FC236}">
                    <a16:creationId xmlns:a16="http://schemas.microsoft.com/office/drawing/2014/main" id="{04DC2E85-56E9-4B5F-99BB-EEDF47FCA16E}"/>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29" name="直線コネクタ 50">
                <a:extLst>
                  <a:ext uri="{FF2B5EF4-FFF2-40B4-BE49-F238E27FC236}">
                    <a16:creationId xmlns:a16="http://schemas.microsoft.com/office/drawing/2014/main" id="{401158CC-0272-4445-995A-776D198468E6}"/>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30" name="直線コネクタ 51">
                <a:extLst>
                  <a:ext uri="{FF2B5EF4-FFF2-40B4-BE49-F238E27FC236}">
                    <a16:creationId xmlns:a16="http://schemas.microsoft.com/office/drawing/2014/main" id="{8AA28525-994A-47C0-B0A8-34121CFB5A21}"/>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grpSp>
        <p:nvGrpSpPr>
          <p:cNvPr id="540" name="グループ化 43">
            <a:extLst>
              <a:ext uri="{FF2B5EF4-FFF2-40B4-BE49-F238E27FC236}">
                <a16:creationId xmlns:a16="http://schemas.microsoft.com/office/drawing/2014/main" id="{C3FE0AA4-0096-4125-A51C-7804A47554C2}"/>
              </a:ext>
            </a:extLst>
          </p:cNvPr>
          <p:cNvGrpSpPr/>
          <p:nvPr/>
        </p:nvGrpSpPr>
        <p:grpSpPr>
          <a:xfrm>
            <a:off x="1669621" y="3689427"/>
            <a:ext cx="216000" cy="216000"/>
            <a:chOff x="7525579" y="2643987"/>
            <a:chExt cx="366860" cy="307410"/>
          </a:xfrm>
        </p:grpSpPr>
        <p:sp>
          <p:nvSpPr>
            <p:cNvPr id="541" name="四角形: 角を丸くする 44">
              <a:extLst>
                <a:ext uri="{FF2B5EF4-FFF2-40B4-BE49-F238E27FC236}">
                  <a16:creationId xmlns:a16="http://schemas.microsoft.com/office/drawing/2014/main" id="{BF1CFF6E-1004-459F-B950-3A1DCCF2758F}"/>
                </a:ext>
              </a:extLst>
            </p:cNvPr>
            <p:cNvSpPr/>
            <p:nvPr/>
          </p:nvSpPr>
          <p:spPr>
            <a:xfrm>
              <a:off x="7566309" y="2690640"/>
              <a:ext cx="288097" cy="216024"/>
            </a:xfrm>
            <a:prstGeom prst="roundRect">
              <a:avLst/>
            </a:prstGeom>
            <a:solidFill>
              <a:schemeClr val="bg1"/>
            </a:solidFill>
            <a:ln w="1905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kumimoji="1" lang="en-US" altLang="ja-JP" sz="1200" b="1" dirty="0">
                  <a:solidFill>
                    <a:srgbClr val="FF0000"/>
                  </a:solidFill>
                  <a:latin typeface="+mj-lt"/>
                  <a:ea typeface="ＭＳ Ｐゴシック" pitchFamily="50" charset="-128"/>
                </a:rPr>
                <a:t>AI</a:t>
              </a:r>
              <a:endParaRPr kumimoji="1" lang="ja-JP" altLang="en-US" sz="1200" b="1" dirty="0">
                <a:solidFill>
                  <a:srgbClr val="FF0000"/>
                </a:solidFill>
                <a:latin typeface="+mj-lt"/>
                <a:ea typeface="ＭＳ Ｐゴシック" pitchFamily="50" charset="-128"/>
              </a:endParaRPr>
            </a:p>
          </p:txBody>
        </p:sp>
        <p:grpSp>
          <p:nvGrpSpPr>
            <p:cNvPr id="542" name="グループ化 45">
              <a:extLst>
                <a:ext uri="{FF2B5EF4-FFF2-40B4-BE49-F238E27FC236}">
                  <a16:creationId xmlns:a16="http://schemas.microsoft.com/office/drawing/2014/main" id="{B4455609-0264-413B-AEAB-38EFD6926378}"/>
                </a:ext>
              </a:extLst>
            </p:cNvPr>
            <p:cNvGrpSpPr/>
            <p:nvPr/>
          </p:nvGrpSpPr>
          <p:grpSpPr>
            <a:xfrm>
              <a:off x="7644197" y="2643987"/>
              <a:ext cx="132274" cy="44556"/>
              <a:chOff x="7644197" y="2630258"/>
              <a:chExt cx="132274" cy="59715"/>
            </a:xfrm>
          </p:grpSpPr>
          <p:cxnSp>
            <p:nvCxnSpPr>
              <p:cNvPr id="555" name="直線コネクタ 58">
                <a:extLst>
                  <a:ext uri="{FF2B5EF4-FFF2-40B4-BE49-F238E27FC236}">
                    <a16:creationId xmlns:a16="http://schemas.microsoft.com/office/drawing/2014/main" id="{2B72F9AB-0EA0-4D7A-A1D2-4543F060F184}"/>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56" name="直線コネクタ 59">
                <a:extLst>
                  <a:ext uri="{FF2B5EF4-FFF2-40B4-BE49-F238E27FC236}">
                    <a16:creationId xmlns:a16="http://schemas.microsoft.com/office/drawing/2014/main" id="{D8AA7E4E-DBA0-40A3-B526-33794AFFC416}"/>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57" name="直線コネクタ 60">
                <a:extLst>
                  <a:ext uri="{FF2B5EF4-FFF2-40B4-BE49-F238E27FC236}">
                    <a16:creationId xmlns:a16="http://schemas.microsoft.com/office/drawing/2014/main" id="{ED25DD51-CE6C-47D3-9F3D-6D41715386F9}"/>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543" name="グループ化 46">
              <a:extLst>
                <a:ext uri="{FF2B5EF4-FFF2-40B4-BE49-F238E27FC236}">
                  <a16:creationId xmlns:a16="http://schemas.microsoft.com/office/drawing/2014/main" id="{101176B1-4771-4FEE-BB49-7016D3621E12}"/>
                </a:ext>
              </a:extLst>
            </p:cNvPr>
            <p:cNvGrpSpPr/>
            <p:nvPr/>
          </p:nvGrpSpPr>
          <p:grpSpPr>
            <a:xfrm>
              <a:off x="7644149" y="2906841"/>
              <a:ext cx="132274" cy="44556"/>
              <a:chOff x="7644197" y="2630258"/>
              <a:chExt cx="132274" cy="59715"/>
            </a:xfrm>
          </p:grpSpPr>
          <p:cxnSp>
            <p:nvCxnSpPr>
              <p:cNvPr id="552" name="直線コネクタ 55">
                <a:extLst>
                  <a:ext uri="{FF2B5EF4-FFF2-40B4-BE49-F238E27FC236}">
                    <a16:creationId xmlns:a16="http://schemas.microsoft.com/office/drawing/2014/main" id="{DE30DE65-E60B-4EE9-8F78-662B91C20C4C}"/>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53" name="直線コネクタ 56">
                <a:extLst>
                  <a:ext uri="{FF2B5EF4-FFF2-40B4-BE49-F238E27FC236}">
                    <a16:creationId xmlns:a16="http://schemas.microsoft.com/office/drawing/2014/main" id="{6057E85A-7D15-4453-9441-9A62796785F2}"/>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54" name="直線コネクタ 57">
                <a:extLst>
                  <a:ext uri="{FF2B5EF4-FFF2-40B4-BE49-F238E27FC236}">
                    <a16:creationId xmlns:a16="http://schemas.microsoft.com/office/drawing/2014/main" id="{DF6B1D0E-1611-4E7D-BB0A-9AE530FFF0C9}"/>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544" name="グループ化 47">
              <a:extLst>
                <a:ext uri="{FF2B5EF4-FFF2-40B4-BE49-F238E27FC236}">
                  <a16:creationId xmlns:a16="http://schemas.microsoft.com/office/drawing/2014/main" id="{620FFB2A-731D-40CC-882F-9A180577D881}"/>
                </a:ext>
              </a:extLst>
            </p:cNvPr>
            <p:cNvGrpSpPr/>
            <p:nvPr/>
          </p:nvGrpSpPr>
          <p:grpSpPr>
            <a:xfrm rot="5400000">
              <a:off x="7824418" y="2778729"/>
              <a:ext cx="98257" cy="37785"/>
              <a:chOff x="7644197" y="2630258"/>
              <a:chExt cx="132274" cy="59715"/>
            </a:xfrm>
          </p:grpSpPr>
          <p:cxnSp>
            <p:nvCxnSpPr>
              <p:cNvPr id="549" name="直線コネクタ 52">
                <a:extLst>
                  <a:ext uri="{FF2B5EF4-FFF2-40B4-BE49-F238E27FC236}">
                    <a16:creationId xmlns:a16="http://schemas.microsoft.com/office/drawing/2014/main" id="{96063281-0DCE-4AF1-885A-C04FAFB67ECE}"/>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50" name="直線コネクタ 53">
                <a:extLst>
                  <a:ext uri="{FF2B5EF4-FFF2-40B4-BE49-F238E27FC236}">
                    <a16:creationId xmlns:a16="http://schemas.microsoft.com/office/drawing/2014/main" id="{94117304-67A6-4C8F-B7C2-2B383A3C0694}"/>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51" name="直線コネクタ 54">
                <a:extLst>
                  <a:ext uri="{FF2B5EF4-FFF2-40B4-BE49-F238E27FC236}">
                    <a16:creationId xmlns:a16="http://schemas.microsoft.com/office/drawing/2014/main" id="{D4627399-6A9B-41BA-BE26-7CDB4817C6CC}"/>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545" name="グループ化 48">
              <a:extLst>
                <a:ext uri="{FF2B5EF4-FFF2-40B4-BE49-F238E27FC236}">
                  <a16:creationId xmlns:a16="http://schemas.microsoft.com/office/drawing/2014/main" id="{43B3D005-463A-4358-B7CB-D6A69E767B80}"/>
                </a:ext>
              </a:extLst>
            </p:cNvPr>
            <p:cNvGrpSpPr/>
            <p:nvPr/>
          </p:nvGrpSpPr>
          <p:grpSpPr>
            <a:xfrm rot="5400000">
              <a:off x="7495343" y="2778567"/>
              <a:ext cx="98257" cy="37785"/>
              <a:chOff x="7644197" y="2630258"/>
              <a:chExt cx="132274" cy="59715"/>
            </a:xfrm>
          </p:grpSpPr>
          <p:cxnSp>
            <p:nvCxnSpPr>
              <p:cNvPr id="546" name="直線コネクタ 49">
                <a:extLst>
                  <a:ext uri="{FF2B5EF4-FFF2-40B4-BE49-F238E27FC236}">
                    <a16:creationId xmlns:a16="http://schemas.microsoft.com/office/drawing/2014/main" id="{A0CD3DDE-E1BD-4573-A000-C99FC7E7D328}"/>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47" name="直線コネクタ 50">
                <a:extLst>
                  <a:ext uri="{FF2B5EF4-FFF2-40B4-BE49-F238E27FC236}">
                    <a16:creationId xmlns:a16="http://schemas.microsoft.com/office/drawing/2014/main" id="{217B6185-363D-4974-B5C1-9421751B35E4}"/>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48" name="直線コネクタ 51">
                <a:extLst>
                  <a:ext uri="{FF2B5EF4-FFF2-40B4-BE49-F238E27FC236}">
                    <a16:creationId xmlns:a16="http://schemas.microsoft.com/office/drawing/2014/main" id="{6B3E9254-52B0-46BB-9CF5-8FB591974FC7}"/>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grpSp>
        <p:nvGrpSpPr>
          <p:cNvPr id="558" name="グループ化 43">
            <a:extLst>
              <a:ext uri="{FF2B5EF4-FFF2-40B4-BE49-F238E27FC236}">
                <a16:creationId xmlns:a16="http://schemas.microsoft.com/office/drawing/2014/main" id="{2F494846-1EE1-4882-B3AD-D5706E924315}"/>
              </a:ext>
            </a:extLst>
          </p:cNvPr>
          <p:cNvGrpSpPr/>
          <p:nvPr/>
        </p:nvGrpSpPr>
        <p:grpSpPr>
          <a:xfrm>
            <a:off x="2004914" y="1833683"/>
            <a:ext cx="216000" cy="216000"/>
            <a:chOff x="7525579" y="2643987"/>
            <a:chExt cx="366860" cy="307410"/>
          </a:xfrm>
        </p:grpSpPr>
        <p:sp>
          <p:nvSpPr>
            <p:cNvPr id="559" name="四角形: 角を丸くする 44">
              <a:extLst>
                <a:ext uri="{FF2B5EF4-FFF2-40B4-BE49-F238E27FC236}">
                  <a16:creationId xmlns:a16="http://schemas.microsoft.com/office/drawing/2014/main" id="{8C9F4462-FEC9-45D7-9912-AD87ACA52303}"/>
                </a:ext>
              </a:extLst>
            </p:cNvPr>
            <p:cNvSpPr/>
            <p:nvPr/>
          </p:nvSpPr>
          <p:spPr>
            <a:xfrm>
              <a:off x="7566309" y="2690640"/>
              <a:ext cx="288097" cy="216024"/>
            </a:xfrm>
            <a:prstGeom prst="roundRect">
              <a:avLst/>
            </a:prstGeom>
            <a:solidFill>
              <a:schemeClr val="bg1"/>
            </a:solidFill>
            <a:ln w="1905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kumimoji="1" lang="en-US" altLang="ja-JP" sz="1200" b="1" dirty="0">
                  <a:solidFill>
                    <a:srgbClr val="FF0000"/>
                  </a:solidFill>
                  <a:latin typeface="+mj-lt"/>
                  <a:ea typeface="ＭＳ Ｐゴシック" pitchFamily="50" charset="-128"/>
                </a:rPr>
                <a:t>AI</a:t>
              </a:r>
              <a:endParaRPr kumimoji="1" lang="ja-JP" altLang="en-US" sz="1200" b="1" dirty="0">
                <a:solidFill>
                  <a:srgbClr val="FF0000"/>
                </a:solidFill>
                <a:latin typeface="+mj-lt"/>
                <a:ea typeface="ＭＳ Ｐゴシック" pitchFamily="50" charset="-128"/>
              </a:endParaRPr>
            </a:p>
          </p:txBody>
        </p:sp>
        <p:grpSp>
          <p:nvGrpSpPr>
            <p:cNvPr id="560" name="グループ化 45">
              <a:extLst>
                <a:ext uri="{FF2B5EF4-FFF2-40B4-BE49-F238E27FC236}">
                  <a16:creationId xmlns:a16="http://schemas.microsoft.com/office/drawing/2014/main" id="{B08D80B6-8BEE-4073-8C6E-F381A08BA51A}"/>
                </a:ext>
              </a:extLst>
            </p:cNvPr>
            <p:cNvGrpSpPr/>
            <p:nvPr/>
          </p:nvGrpSpPr>
          <p:grpSpPr>
            <a:xfrm>
              <a:off x="7644197" y="2643987"/>
              <a:ext cx="132274" cy="44556"/>
              <a:chOff x="7644197" y="2630258"/>
              <a:chExt cx="132274" cy="59715"/>
            </a:xfrm>
          </p:grpSpPr>
          <p:cxnSp>
            <p:nvCxnSpPr>
              <p:cNvPr id="573" name="直線コネクタ 58">
                <a:extLst>
                  <a:ext uri="{FF2B5EF4-FFF2-40B4-BE49-F238E27FC236}">
                    <a16:creationId xmlns:a16="http://schemas.microsoft.com/office/drawing/2014/main" id="{2CF576DF-8A9B-4966-BFF6-72A9EBAF9D0E}"/>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74" name="直線コネクタ 59">
                <a:extLst>
                  <a:ext uri="{FF2B5EF4-FFF2-40B4-BE49-F238E27FC236}">
                    <a16:creationId xmlns:a16="http://schemas.microsoft.com/office/drawing/2014/main" id="{6E124041-7DE3-49E6-9A4A-16A6480CC3AA}"/>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75" name="直線コネクタ 60">
                <a:extLst>
                  <a:ext uri="{FF2B5EF4-FFF2-40B4-BE49-F238E27FC236}">
                    <a16:creationId xmlns:a16="http://schemas.microsoft.com/office/drawing/2014/main" id="{45DCCC9A-2778-4F68-AEA9-EA49A67E2178}"/>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561" name="グループ化 46">
              <a:extLst>
                <a:ext uri="{FF2B5EF4-FFF2-40B4-BE49-F238E27FC236}">
                  <a16:creationId xmlns:a16="http://schemas.microsoft.com/office/drawing/2014/main" id="{026C74ED-F0A6-46D0-9627-9D473D946004}"/>
                </a:ext>
              </a:extLst>
            </p:cNvPr>
            <p:cNvGrpSpPr/>
            <p:nvPr/>
          </p:nvGrpSpPr>
          <p:grpSpPr>
            <a:xfrm>
              <a:off x="7644149" y="2906841"/>
              <a:ext cx="132274" cy="44556"/>
              <a:chOff x="7644197" y="2630258"/>
              <a:chExt cx="132274" cy="59715"/>
            </a:xfrm>
          </p:grpSpPr>
          <p:cxnSp>
            <p:nvCxnSpPr>
              <p:cNvPr id="570" name="直線コネクタ 55">
                <a:extLst>
                  <a:ext uri="{FF2B5EF4-FFF2-40B4-BE49-F238E27FC236}">
                    <a16:creationId xmlns:a16="http://schemas.microsoft.com/office/drawing/2014/main" id="{9AF9C58C-9B42-466B-BA2B-EBC2B4B47FFB}"/>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71" name="直線コネクタ 56">
                <a:extLst>
                  <a:ext uri="{FF2B5EF4-FFF2-40B4-BE49-F238E27FC236}">
                    <a16:creationId xmlns:a16="http://schemas.microsoft.com/office/drawing/2014/main" id="{C82836EF-8CAA-4D4A-8D47-7454ADBE9B64}"/>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72" name="直線コネクタ 57">
                <a:extLst>
                  <a:ext uri="{FF2B5EF4-FFF2-40B4-BE49-F238E27FC236}">
                    <a16:creationId xmlns:a16="http://schemas.microsoft.com/office/drawing/2014/main" id="{27BC1B75-75C6-4F33-A2C4-B613E62F4D85}"/>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562" name="グループ化 47">
              <a:extLst>
                <a:ext uri="{FF2B5EF4-FFF2-40B4-BE49-F238E27FC236}">
                  <a16:creationId xmlns:a16="http://schemas.microsoft.com/office/drawing/2014/main" id="{3D269E2A-47B1-4FA0-91B9-B2F9F4AEB03E}"/>
                </a:ext>
              </a:extLst>
            </p:cNvPr>
            <p:cNvGrpSpPr/>
            <p:nvPr/>
          </p:nvGrpSpPr>
          <p:grpSpPr>
            <a:xfrm rot="5400000">
              <a:off x="7824418" y="2778729"/>
              <a:ext cx="98257" cy="37785"/>
              <a:chOff x="7644197" y="2630258"/>
              <a:chExt cx="132274" cy="59715"/>
            </a:xfrm>
          </p:grpSpPr>
          <p:cxnSp>
            <p:nvCxnSpPr>
              <p:cNvPr id="567" name="直線コネクタ 52">
                <a:extLst>
                  <a:ext uri="{FF2B5EF4-FFF2-40B4-BE49-F238E27FC236}">
                    <a16:creationId xmlns:a16="http://schemas.microsoft.com/office/drawing/2014/main" id="{CDEC4D86-D918-4474-AB2A-DF98C1F474D5}"/>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68" name="直線コネクタ 53">
                <a:extLst>
                  <a:ext uri="{FF2B5EF4-FFF2-40B4-BE49-F238E27FC236}">
                    <a16:creationId xmlns:a16="http://schemas.microsoft.com/office/drawing/2014/main" id="{4FB7B91B-D54B-4F3C-9ACE-FE681F5656F0}"/>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69" name="直線コネクタ 54">
                <a:extLst>
                  <a:ext uri="{FF2B5EF4-FFF2-40B4-BE49-F238E27FC236}">
                    <a16:creationId xmlns:a16="http://schemas.microsoft.com/office/drawing/2014/main" id="{0B1B16C9-A282-4D4E-94FB-080989325837}"/>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563" name="グループ化 48">
              <a:extLst>
                <a:ext uri="{FF2B5EF4-FFF2-40B4-BE49-F238E27FC236}">
                  <a16:creationId xmlns:a16="http://schemas.microsoft.com/office/drawing/2014/main" id="{B9123D33-A58F-4203-BFB2-1227F584A512}"/>
                </a:ext>
              </a:extLst>
            </p:cNvPr>
            <p:cNvGrpSpPr/>
            <p:nvPr/>
          </p:nvGrpSpPr>
          <p:grpSpPr>
            <a:xfrm rot="5400000">
              <a:off x="7495343" y="2778567"/>
              <a:ext cx="98257" cy="37785"/>
              <a:chOff x="7644197" y="2630258"/>
              <a:chExt cx="132274" cy="59715"/>
            </a:xfrm>
          </p:grpSpPr>
          <p:cxnSp>
            <p:nvCxnSpPr>
              <p:cNvPr id="564" name="直線コネクタ 49">
                <a:extLst>
                  <a:ext uri="{FF2B5EF4-FFF2-40B4-BE49-F238E27FC236}">
                    <a16:creationId xmlns:a16="http://schemas.microsoft.com/office/drawing/2014/main" id="{B3FC8F8B-7888-461D-A2CA-AC013EDF8E70}"/>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65" name="直線コネクタ 50">
                <a:extLst>
                  <a:ext uri="{FF2B5EF4-FFF2-40B4-BE49-F238E27FC236}">
                    <a16:creationId xmlns:a16="http://schemas.microsoft.com/office/drawing/2014/main" id="{9FCED842-7459-4072-96BC-7D97714681AE}"/>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66" name="直線コネクタ 51">
                <a:extLst>
                  <a:ext uri="{FF2B5EF4-FFF2-40B4-BE49-F238E27FC236}">
                    <a16:creationId xmlns:a16="http://schemas.microsoft.com/office/drawing/2014/main" id="{74D0F95A-4491-471A-A80D-BB37D5EF739A}"/>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cxnSp>
        <p:nvCxnSpPr>
          <p:cNvPr id="576" name="连接符: 肘形 575">
            <a:extLst>
              <a:ext uri="{FF2B5EF4-FFF2-40B4-BE49-F238E27FC236}">
                <a16:creationId xmlns:a16="http://schemas.microsoft.com/office/drawing/2014/main" id="{38EB8A0B-CDAC-4A28-BD0E-0491315B5624}"/>
              </a:ext>
            </a:extLst>
          </p:cNvPr>
          <p:cNvCxnSpPr>
            <a:cxnSpLocks/>
          </p:cNvCxnSpPr>
          <p:nvPr/>
        </p:nvCxnSpPr>
        <p:spPr>
          <a:xfrm>
            <a:off x="851325" y="2288526"/>
            <a:ext cx="454166" cy="369473"/>
          </a:xfrm>
          <a:prstGeom prst="bentConnector3">
            <a:avLst>
              <a:gd name="adj1" fmla="val 98237"/>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cxnSp>
        <p:nvCxnSpPr>
          <p:cNvPr id="577" name="Straight Arrow Connector 27">
            <a:extLst>
              <a:ext uri="{FF2B5EF4-FFF2-40B4-BE49-F238E27FC236}">
                <a16:creationId xmlns:a16="http://schemas.microsoft.com/office/drawing/2014/main" id="{F2205D69-679C-4AFA-B0CA-B6D01BC77228}"/>
              </a:ext>
            </a:extLst>
          </p:cNvPr>
          <p:cNvCxnSpPr>
            <a:cxnSpLocks/>
          </p:cNvCxnSpPr>
          <p:nvPr/>
        </p:nvCxnSpPr>
        <p:spPr bwMode="auto">
          <a:xfrm>
            <a:off x="1861693" y="1869980"/>
            <a:ext cx="0" cy="773004"/>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cxnSp>
        <p:nvCxnSpPr>
          <p:cNvPr id="578" name="Straight Arrow Connector 27">
            <a:extLst>
              <a:ext uri="{FF2B5EF4-FFF2-40B4-BE49-F238E27FC236}">
                <a16:creationId xmlns:a16="http://schemas.microsoft.com/office/drawing/2014/main" id="{98BF031A-12C6-44F1-AB8D-A9B8A3B77663}"/>
              </a:ext>
            </a:extLst>
          </p:cNvPr>
          <p:cNvCxnSpPr>
            <a:cxnSpLocks/>
          </p:cNvCxnSpPr>
          <p:nvPr/>
        </p:nvCxnSpPr>
        <p:spPr bwMode="auto">
          <a:xfrm>
            <a:off x="1554726" y="2713329"/>
            <a:ext cx="0" cy="518726"/>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sp>
        <p:nvSpPr>
          <p:cNvPr id="579" name="文本框 578">
            <a:extLst>
              <a:ext uri="{FF2B5EF4-FFF2-40B4-BE49-F238E27FC236}">
                <a16:creationId xmlns:a16="http://schemas.microsoft.com/office/drawing/2014/main" id="{373AF3DC-962C-4349-AC89-B7D7EDDAB10C}"/>
              </a:ext>
            </a:extLst>
          </p:cNvPr>
          <p:cNvSpPr txBox="1"/>
          <p:nvPr/>
        </p:nvSpPr>
        <p:spPr>
          <a:xfrm>
            <a:off x="1331211" y="2832136"/>
            <a:ext cx="1828699" cy="253916"/>
          </a:xfrm>
          <a:prstGeom prst="rect">
            <a:avLst/>
          </a:prstGeom>
          <a:noFill/>
        </p:spPr>
        <p:txBody>
          <a:bodyPr wrap="square" rtlCol="0">
            <a:spAutoFit/>
          </a:bodyPr>
          <a:lstStyle/>
          <a:p>
            <a:r>
              <a:rPr lang="en-US" altLang="zh-CN" sz="1050" dirty="0"/>
              <a:t>RAN data reporting</a:t>
            </a:r>
            <a:endParaRPr lang="zh-CN" altLang="en-US" sz="1050" dirty="0"/>
          </a:p>
        </p:txBody>
      </p:sp>
      <p:grpSp>
        <p:nvGrpSpPr>
          <p:cNvPr id="580" name="组合 579">
            <a:extLst>
              <a:ext uri="{FF2B5EF4-FFF2-40B4-BE49-F238E27FC236}">
                <a16:creationId xmlns:a16="http://schemas.microsoft.com/office/drawing/2014/main" id="{5F3A92E5-4990-4C5D-AA8D-6834AE86984E}"/>
              </a:ext>
            </a:extLst>
          </p:cNvPr>
          <p:cNvGrpSpPr/>
          <p:nvPr/>
        </p:nvGrpSpPr>
        <p:grpSpPr>
          <a:xfrm>
            <a:off x="7830101" y="2932004"/>
            <a:ext cx="3827364" cy="2111141"/>
            <a:chOff x="7696511" y="1603379"/>
            <a:chExt cx="4227008" cy="2800144"/>
          </a:xfrm>
        </p:grpSpPr>
        <p:cxnSp>
          <p:nvCxnSpPr>
            <p:cNvPr id="581" name="直接连接符 580">
              <a:extLst>
                <a:ext uri="{FF2B5EF4-FFF2-40B4-BE49-F238E27FC236}">
                  <a16:creationId xmlns:a16="http://schemas.microsoft.com/office/drawing/2014/main" id="{889C177B-9EE1-4D40-A94F-8F795C6BD38F}"/>
                </a:ext>
              </a:extLst>
            </p:cNvPr>
            <p:cNvCxnSpPr>
              <a:cxnSpLocks/>
            </p:cNvCxnSpPr>
            <p:nvPr/>
          </p:nvCxnSpPr>
          <p:spPr>
            <a:xfrm flipV="1">
              <a:off x="10065778" y="2176013"/>
              <a:ext cx="1464330" cy="3418"/>
            </a:xfrm>
            <a:prstGeom prst="line">
              <a:avLst/>
            </a:prstGeom>
            <a:ln>
              <a:prstDash val="solid"/>
            </a:ln>
          </p:spPr>
          <p:style>
            <a:lnRef idx="1">
              <a:schemeClr val="accent1"/>
            </a:lnRef>
            <a:fillRef idx="0">
              <a:schemeClr val="accent1"/>
            </a:fillRef>
            <a:effectRef idx="0">
              <a:schemeClr val="accent1"/>
            </a:effectRef>
            <a:fontRef idx="minor">
              <a:schemeClr val="tx1"/>
            </a:fontRef>
          </p:style>
        </p:cxnSp>
        <p:cxnSp>
          <p:nvCxnSpPr>
            <p:cNvPr id="582" name="直接箭头连接符 581">
              <a:extLst>
                <a:ext uri="{FF2B5EF4-FFF2-40B4-BE49-F238E27FC236}">
                  <a16:creationId xmlns:a16="http://schemas.microsoft.com/office/drawing/2014/main" id="{E6322520-C802-4462-BC06-B56DAB637464}"/>
                </a:ext>
              </a:extLst>
            </p:cNvPr>
            <p:cNvCxnSpPr>
              <a:cxnSpLocks/>
            </p:cNvCxnSpPr>
            <p:nvPr/>
          </p:nvCxnSpPr>
          <p:spPr>
            <a:xfrm flipV="1">
              <a:off x="11323443" y="2490797"/>
              <a:ext cx="0" cy="799999"/>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83" name="直接连接符 582">
              <a:extLst>
                <a:ext uri="{FF2B5EF4-FFF2-40B4-BE49-F238E27FC236}">
                  <a16:creationId xmlns:a16="http://schemas.microsoft.com/office/drawing/2014/main" id="{6CC95CC0-DD71-433E-85B8-B3294CAB8A0B}"/>
                </a:ext>
              </a:extLst>
            </p:cNvPr>
            <p:cNvCxnSpPr>
              <a:cxnSpLocks/>
            </p:cNvCxnSpPr>
            <p:nvPr/>
          </p:nvCxnSpPr>
          <p:spPr>
            <a:xfrm>
              <a:off x="9910191" y="3406249"/>
              <a:ext cx="5168" cy="268885"/>
            </a:xfrm>
            <a:prstGeom prst="line">
              <a:avLst/>
            </a:prstGeom>
          </p:spPr>
          <p:style>
            <a:lnRef idx="1">
              <a:schemeClr val="accent1"/>
            </a:lnRef>
            <a:fillRef idx="0">
              <a:schemeClr val="accent1"/>
            </a:fillRef>
            <a:effectRef idx="0">
              <a:schemeClr val="accent1"/>
            </a:effectRef>
            <a:fontRef idx="minor">
              <a:schemeClr val="tx1"/>
            </a:fontRef>
          </p:style>
        </p:cxnSp>
        <p:sp>
          <p:nvSpPr>
            <p:cNvPr id="584" name="矩形: 圆角 583">
              <a:extLst>
                <a:ext uri="{FF2B5EF4-FFF2-40B4-BE49-F238E27FC236}">
                  <a16:creationId xmlns:a16="http://schemas.microsoft.com/office/drawing/2014/main" id="{081882C3-9E3F-4C31-A148-46AD220CBEFB}"/>
                </a:ext>
              </a:extLst>
            </p:cNvPr>
            <p:cNvSpPr/>
            <p:nvPr/>
          </p:nvSpPr>
          <p:spPr>
            <a:xfrm>
              <a:off x="7696511" y="1603379"/>
              <a:ext cx="4227008" cy="2800144"/>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585" name="文本框 584">
              <a:extLst>
                <a:ext uri="{FF2B5EF4-FFF2-40B4-BE49-F238E27FC236}">
                  <a16:creationId xmlns:a16="http://schemas.microsoft.com/office/drawing/2014/main" id="{92ED071D-B7CF-4F34-8E7A-EA7E0D6F1069}"/>
                </a:ext>
              </a:extLst>
            </p:cNvPr>
            <p:cNvSpPr txBox="1"/>
            <p:nvPr/>
          </p:nvSpPr>
          <p:spPr>
            <a:xfrm>
              <a:off x="7797761" y="1949696"/>
              <a:ext cx="1227326" cy="857271"/>
            </a:xfrm>
            <a:prstGeom prst="rect">
              <a:avLst/>
            </a:prstGeom>
            <a:solidFill>
              <a:schemeClr val="accent1">
                <a:lumMod val="20000"/>
                <a:lumOff val="80000"/>
              </a:schemeClr>
            </a:solidFill>
            <a:ln>
              <a:solidFill>
                <a:schemeClr val="accent1">
                  <a:shade val="50000"/>
                </a:schemeClr>
              </a:solidFill>
              <a:prstDash val="solid"/>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solidFill>
                    <a:prstClr val="black"/>
                  </a:solidFill>
                  <a:latin typeface="Arial" panose="020F0502020204030204"/>
                  <a:ea typeface="微软雅黑"/>
                  <a:cs typeface="+mn-ea"/>
                  <a:sym typeface="+mn-lt"/>
                </a:rPr>
                <a:t>UPF F</a:t>
              </a:r>
              <a:r>
                <a:rPr kumimoji="0" lang="en-US" altLang="zh-CN" sz="900" b="0" i="0" u="none" strike="noStrike" kern="1200" cap="none" spc="0" normalizeH="0" baseline="0" noProof="0" dirty="0" err="1">
                  <a:ln>
                    <a:noFill/>
                  </a:ln>
                  <a:solidFill>
                    <a:prstClr val="black"/>
                  </a:solidFill>
                  <a:effectLst/>
                  <a:uLnTx/>
                  <a:uFillTx/>
                  <a:latin typeface="Arial" panose="020F0502020204030204"/>
                  <a:ea typeface="微软雅黑"/>
                  <a:cs typeface="+mn-ea"/>
                  <a:sym typeface="+mn-lt"/>
                </a:rPr>
                <a:t>unctionality</a:t>
              </a:r>
              <a:endParaRPr kumimoji="0" lang="en-US" altLang="zh-CN"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 </a:t>
              </a:r>
              <a:r>
                <a:rPr lang="en-US" altLang="zh-CN" sz="900" dirty="0">
                  <a:solidFill>
                    <a:prstClr val="black"/>
                  </a:solidFill>
                  <a:latin typeface="Arial" panose="020F0502020204030204"/>
                  <a:ea typeface="微软雅黑"/>
                  <a:cs typeface="+mn-ea"/>
                  <a:sym typeface="+mn-lt"/>
                </a:rPr>
                <a:t>(e.g. UPF QoS</a:t>
              </a:r>
              <a:r>
                <a:rPr lang="zh-CN" altLang="en-US" sz="900" dirty="0">
                  <a:solidFill>
                    <a:prstClr val="black"/>
                  </a:solidFill>
                  <a:latin typeface="Arial" panose="020F0502020204030204"/>
                  <a:ea typeface="微软雅黑"/>
                  <a:cs typeface="+mn-ea"/>
                  <a:sym typeface="+mn-lt"/>
                </a:rPr>
                <a:t>，</a:t>
              </a:r>
              <a:r>
                <a:rPr lang="en-US" altLang="zh-CN" sz="900" dirty="0">
                  <a:solidFill>
                    <a:prstClr val="black"/>
                  </a:solidFill>
                  <a:latin typeface="Arial" panose="020F0502020204030204"/>
                  <a:ea typeface="微软雅黑"/>
                  <a:cs typeface="+mn-ea"/>
                  <a:sym typeface="+mn-lt"/>
                </a:rPr>
                <a:t>FAR</a:t>
              </a:r>
              <a:r>
                <a:rPr lang="zh-CN" altLang="en-US" sz="900" dirty="0">
                  <a:solidFill>
                    <a:prstClr val="black"/>
                  </a:solidFill>
                  <a:latin typeface="Arial" panose="020F0502020204030204"/>
                  <a:ea typeface="微软雅黑"/>
                  <a:cs typeface="+mn-ea"/>
                  <a:sym typeface="+mn-lt"/>
                </a:rPr>
                <a:t>，</a:t>
              </a:r>
              <a:r>
                <a:rPr lang="en-US" altLang="zh-CN" sz="900" dirty="0">
                  <a:solidFill>
                    <a:prstClr val="black"/>
                  </a:solidFill>
                  <a:latin typeface="Arial" panose="020F0502020204030204"/>
                  <a:ea typeface="微软雅黑"/>
                  <a:cs typeface="+mn-ea"/>
                  <a:sym typeface="+mn-lt"/>
                </a:rPr>
                <a:t>PDR)</a:t>
              </a:r>
              <a:endParaRPr kumimoji="0" lang="en-US" altLang="zh-CN"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nvGrpSpPr>
            <p:cNvPr id="586" name="组合 585">
              <a:extLst>
                <a:ext uri="{FF2B5EF4-FFF2-40B4-BE49-F238E27FC236}">
                  <a16:creationId xmlns:a16="http://schemas.microsoft.com/office/drawing/2014/main" id="{90728B3B-5427-436A-A6FE-7D96A0856B6D}"/>
                </a:ext>
              </a:extLst>
            </p:cNvPr>
            <p:cNvGrpSpPr/>
            <p:nvPr/>
          </p:nvGrpSpPr>
          <p:grpSpPr>
            <a:xfrm>
              <a:off x="9156527" y="1740394"/>
              <a:ext cx="2732922" cy="1898364"/>
              <a:chOff x="-2212798" y="4071456"/>
              <a:chExt cx="1525667" cy="1168953"/>
            </a:xfrm>
          </p:grpSpPr>
          <p:sp>
            <p:nvSpPr>
              <p:cNvPr id="600" name="矩形: 圆角 599">
                <a:extLst>
                  <a:ext uri="{FF2B5EF4-FFF2-40B4-BE49-F238E27FC236}">
                    <a16:creationId xmlns:a16="http://schemas.microsoft.com/office/drawing/2014/main" id="{C849BEF1-9626-406B-895F-CB50AD5409DF}"/>
                  </a:ext>
                </a:extLst>
              </p:cNvPr>
              <p:cNvSpPr/>
              <p:nvPr/>
            </p:nvSpPr>
            <p:spPr>
              <a:xfrm>
                <a:off x="-2212798" y="4071456"/>
                <a:ext cx="1525667" cy="1168953"/>
              </a:xfrm>
              <a:prstGeom prst="roundRect">
                <a:avLst/>
              </a:prstGeom>
              <a:solidFill>
                <a:schemeClr val="accent6">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601" name="矩形 600">
                <a:extLst>
                  <a:ext uri="{FF2B5EF4-FFF2-40B4-BE49-F238E27FC236}">
                    <a16:creationId xmlns:a16="http://schemas.microsoft.com/office/drawing/2014/main" id="{3EA476BC-D056-4F8E-A9D9-C1E28BEBDD6C}"/>
                  </a:ext>
                </a:extLst>
              </p:cNvPr>
              <p:cNvSpPr/>
              <p:nvPr/>
            </p:nvSpPr>
            <p:spPr>
              <a:xfrm>
                <a:off x="-2177073" y="4795102"/>
                <a:ext cx="498630" cy="196448"/>
              </a:xfrm>
              <a:prstGeom prst="rect">
                <a:avLst/>
              </a:prstGeom>
              <a:solidFill>
                <a:schemeClr val="accent6">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solidFill>
                      <a:prstClr val="black"/>
                    </a:solidFill>
                    <a:latin typeface="Arial" panose="020F0502020204030204"/>
                    <a:ea typeface="微软雅黑"/>
                    <a:cs typeface="+mn-ea"/>
                    <a:sym typeface="+mn-lt"/>
                  </a:rPr>
                  <a:t>AI inference</a:t>
                </a:r>
                <a:endParaRPr lang="zh-CN" altLang="en-US" sz="900" dirty="0">
                  <a:solidFill>
                    <a:prstClr val="black"/>
                  </a:solidFill>
                  <a:latin typeface="Arial" panose="020F0502020204030204"/>
                  <a:ea typeface="微软雅黑"/>
                  <a:cs typeface="+mn-ea"/>
                  <a:sym typeface="+mn-lt"/>
                </a:endParaRPr>
              </a:p>
            </p:txBody>
          </p:sp>
          <p:sp>
            <p:nvSpPr>
              <p:cNvPr id="602" name="矩形 601">
                <a:extLst>
                  <a:ext uri="{FF2B5EF4-FFF2-40B4-BE49-F238E27FC236}">
                    <a16:creationId xmlns:a16="http://schemas.microsoft.com/office/drawing/2014/main" id="{93FBE6A1-1BD7-4717-8830-F4EC46610B64}"/>
                  </a:ext>
                </a:extLst>
              </p:cNvPr>
              <p:cNvSpPr/>
              <p:nvPr/>
            </p:nvSpPr>
            <p:spPr>
              <a:xfrm>
                <a:off x="-2100452" y="4203419"/>
                <a:ext cx="1221174" cy="397096"/>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Arial" panose="020F0502020204030204"/>
                    <a:ea typeface="微软雅黑"/>
                    <a:cs typeface="+mn-ea"/>
                    <a:sym typeface="+mn-lt"/>
                  </a:rPr>
                  <a:t>AI coordination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900" dirty="0">
                  <a:solidFill>
                    <a:srgbClr val="FF0000"/>
                  </a:solidFill>
                  <a:latin typeface="Arial"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900" dirty="0">
                  <a:solidFill>
                    <a:srgbClr val="FF0000"/>
                  </a:solidFill>
                  <a:latin typeface="Arial" panose="020F0502020204030204"/>
                  <a:ea typeface="微软雅黑"/>
                  <a:cs typeface="+mn-ea"/>
                  <a:sym typeface="+mn-lt"/>
                </a:endParaRPr>
              </a:p>
            </p:txBody>
          </p:sp>
          <p:cxnSp>
            <p:nvCxnSpPr>
              <p:cNvPr id="603" name="直接箭头连接符 602">
                <a:extLst>
                  <a:ext uri="{FF2B5EF4-FFF2-40B4-BE49-F238E27FC236}">
                    <a16:creationId xmlns:a16="http://schemas.microsoft.com/office/drawing/2014/main" id="{A348D5CB-5084-427D-9D65-D88BB8DDFDD8}"/>
                  </a:ext>
                </a:extLst>
              </p:cNvPr>
              <p:cNvCxnSpPr>
                <a:cxnSpLocks/>
              </p:cNvCxnSpPr>
              <p:nvPr/>
            </p:nvCxnSpPr>
            <p:spPr>
              <a:xfrm>
                <a:off x="-1639335" y="4601141"/>
                <a:ext cx="0" cy="460774"/>
              </a:xfrm>
              <a:prstGeom prst="straightConnector1">
                <a:avLst/>
              </a:prstGeom>
              <a:ln>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04" name="直接箭头连接符 603">
                <a:extLst>
                  <a:ext uri="{FF2B5EF4-FFF2-40B4-BE49-F238E27FC236}">
                    <a16:creationId xmlns:a16="http://schemas.microsoft.com/office/drawing/2014/main" id="{7FC99F8B-A72E-4C36-BAA6-0C011C090C91}"/>
                  </a:ext>
                </a:extLst>
              </p:cNvPr>
              <p:cNvCxnSpPr>
                <a:cxnSpLocks/>
              </p:cNvCxnSpPr>
              <p:nvPr/>
            </p:nvCxnSpPr>
            <p:spPr>
              <a:xfrm>
                <a:off x="-1335315" y="4600515"/>
                <a:ext cx="0" cy="179322"/>
              </a:xfrm>
              <a:prstGeom prst="straightConnector1">
                <a:avLst/>
              </a:prstGeom>
              <a:ln>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05" name="直接箭头连接符 604">
                <a:extLst>
                  <a:ext uri="{FF2B5EF4-FFF2-40B4-BE49-F238E27FC236}">
                    <a16:creationId xmlns:a16="http://schemas.microsoft.com/office/drawing/2014/main" id="{6540CC85-2203-4E46-AE3A-EE4AC78C323A}"/>
                  </a:ext>
                </a:extLst>
              </p:cNvPr>
              <p:cNvCxnSpPr>
                <a:cxnSpLocks/>
              </p:cNvCxnSpPr>
              <p:nvPr/>
            </p:nvCxnSpPr>
            <p:spPr>
              <a:xfrm>
                <a:off x="-1444204" y="4969303"/>
                <a:ext cx="108890" cy="0"/>
              </a:xfrm>
              <a:prstGeom prst="straightConnector1">
                <a:avLst/>
              </a:prstGeom>
              <a:ln>
                <a:prstDash val="dash"/>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587" name="矩形 586">
              <a:extLst>
                <a:ext uri="{FF2B5EF4-FFF2-40B4-BE49-F238E27FC236}">
                  <a16:creationId xmlns:a16="http://schemas.microsoft.com/office/drawing/2014/main" id="{CECE30C6-B969-4C34-812F-64DA4E60F5FA}"/>
                </a:ext>
              </a:extLst>
            </p:cNvPr>
            <p:cNvSpPr/>
            <p:nvPr/>
          </p:nvSpPr>
          <p:spPr>
            <a:xfrm>
              <a:off x="10320528" y="2906648"/>
              <a:ext cx="902092" cy="337247"/>
            </a:xfrm>
            <a:prstGeom prst="rect">
              <a:avLst/>
            </a:prstGeom>
            <a:solidFill>
              <a:schemeClr val="accent6">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FF0000"/>
                  </a:solidFill>
                  <a:effectLst/>
                  <a:uLnTx/>
                  <a:uFillTx/>
                  <a:latin typeface="Arial" panose="020F0502020204030204"/>
                  <a:ea typeface="微软雅黑"/>
                  <a:cs typeface="+mn-ea"/>
                  <a:sym typeface="+mn-lt"/>
                </a:rPr>
                <a:t>AI</a:t>
              </a:r>
              <a:r>
                <a:rPr lang="zh-CN" altLang="en-US" sz="900" b="1" dirty="0">
                  <a:solidFill>
                    <a:srgbClr val="FF0000"/>
                  </a:solidFill>
                  <a:latin typeface="Arial" panose="020F0502020204030204"/>
                  <a:ea typeface="微软雅黑"/>
                  <a:cs typeface="+mn-ea"/>
                  <a:sym typeface="+mn-lt"/>
                </a:rPr>
                <a:t> </a:t>
              </a:r>
              <a:r>
                <a:rPr lang="en-US" altLang="zh-CN" sz="900" b="1" dirty="0">
                  <a:solidFill>
                    <a:srgbClr val="FF0000"/>
                  </a:solidFill>
                  <a:latin typeface="Arial" panose="020F0502020204030204"/>
                  <a:ea typeface="微软雅黑"/>
                  <a:cs typeface="+mn-ea"/>
                  <a:sym typeface="+mn-lt"/>
                </a:rPr>
                <a:t>decision making</a:t>
              </a:r>
              <a:endParaRPr kumimoji="0" lang="zh-CN" altLang="en-US" sz="900" b="1" i="0" u="none" strike="noStrike" kern="1200" cap="none" spc="0" normalizeH="0" baseline="0" noProof="0" dirty="0">
                <a:ln>
                  <a:noFill/>
                </a:ln>
                <a:solidFill>
                  <a:srgbClr val="FF0000"/>
                </a:solidFill>
                <a:effectLst/>
                <a:uLnTx/>
                <a:uFillTx/>
                <a:latin typeface="Arial" panose="020F0502020204030204"/>
                <a:ea typeface="微软雅黑"/>
                <a:cs typeface="+mn-ea"/>
                <a:sym typeface="+mn-lt"/>
              </a:endParaRPr>
            </a:p>
          </p:txBody>
        </p:sp>
        <p:sp>
          <p:nvSpPr>
            <p:cNvPr id="588" name="矩形 587">
              <a:extLst>
                <a:ext uri="{FF2B5EF4-FFF2-40B4-BE49-F238E27FC236}">
                  <a16:creationId xmlns:a16="http://schemas.microsoft.com/office/drawing/2014/main" id="{B32C886A-1216-4F82-9163-7D679F3F694B}"/>
                </a:ext>
              </a:extLst>
            </p:cNvPr>
            <p:cNvSpPr/>
            <p:nvPr/>
          </p:nvSpPr>
          <p:spPr>
            <a:xfrm>
              <a:off x="9584850" y="3303465"/>
              <a:ext cx="909767" cy="292822"/>
            </a:xfrm>
            <a:prstGeom prst="rect">
              <a:avLst/>
            </a:prstGeom>
            <a:solidFill>
              <a:schemeClr val="accent6">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AI</a:t>
              </a:r>
              <a:r>
                <a:rPr lang="zh-CN" altLang="en-US" sz="900" dirty="0">
                  <a:solidFill>
                    <a:prstClr val="black"/>
                  </a:solidFill>
                  <a:latin typeface="Arial" panose="020F0502020204030204"/>
                  <a:ea typeface="微软雅黑"/>
                  <a:cs typeface="+mn-ea"/>
                  <a:sym typeface="+mn-lt"/>
                </a:rPr>
                <a:t> </a:t>
              </a:r>
              <a:r>
                <a:rPr lang="en-US" altLang="zh-CN" sz="900" dirty="0">
                  <a:solidFill>
                    <a:prstClr val="black"/>
                  </a:solidFill>
                  <a:latin typeface="Arial" panose="020F0502020204030204"/>
                  <a:ea typeface="微软雅黑"/>
                  <a:cs typeface="+mn-ea"/>
                  <a:sym typeface="+mn-lt"/>
                </a:rPr>
                <a:t>training</a:t>
              </a:r>
              <a:endParaRPr lang="zh-CN" altLang="en-US" sz="900" dirty="0">
                <a:solidFill>
                  <a:prstClr val="black"/>
                </a:solidFill>
                <a:latin typeface="Arial" panose="020F0502020204030204"/>
                <a:ea typeface="微软雅黑"/>
                <a:cs typeface="+mn-ea"/>
                <a:sym typeface="+mn-lt"/>
              </a:endParaRPr>
            </a:p>
          </p:txBody>
        </p:sp>
        <p:cxnSp>
          <p:nvCxnSpPr>
            <p:cNvPr id="589" name="直接箭头连接符 588">
              <a:extLst>
                <a:ext uri="{FF2B5EF4-FFF2-40B4-BE49-F238E27FC236}">
                  <a16:creationId xmlns:a16="http://schemas.microsoft.com/office/drawing/2014/main" id="{B6E16C03-7178-4A63-A92C-21A629045314}"/>
                </a:ext>
              </a:extLst>
            </p:cNvPr>
            <p:cNvCxnSpPr>
              <a:cxnSpLocks/>
            </p:cNvCxnSpPr>
            <p:nvPr/>
          </p:nvCxnSpPr>
          <p:spPr>
            <a:xfrm>
              <a:off x="9584100" y="2599579"/>
              <a:ext cx="0" cy="341274"/>
            </a:xfrm>
            <a:prstGeom prst="straightConnector1">
              <a:avLst/>
            </a:prstGeom>
            <a:ln>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90" name="直接箭头连接符 589">
              <a:extLst>
                <a:ext uri="{FF2B5EF4-FFF2-40B4-BE49-F238E27FC236}">
                  <a16:creationId xmlns:a16="http://schemas.microsoft.com/office/drawing/2014/main" id="{F68F11B8-F041-48D7-B831-2312CE71C250}"/>
                </a:ext>
              </a:extLst>
            </p:cNvPr>
            <p:cNvCxnSpPr>
              <a:cxnSpLocks/>
            </p:cNvCxnSpPr>
            <p:nvPr/>
          </p:nvCxnSpPr>
          <p:spPr>
            <a:xfrm>
              <a:off x="9004812" y="2218262"/>
              <a:ext cx="368098" cy="0"/>
            </a:xfrm>
            <a:prstGeom prst="straightConnector1">
              <a:avLst/>
            </a:prstGeom>
            <a:ln>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91" name="直接箭头连接符 590">
              <a:extLst>
                <a:ext uri="{FF2B5EF4-FFF2-40B4-BE49-F238E27FC236}">
                  <a16:creationId xmlns:a16="http://schemas.microsoft.com/office/drawing/2014/main" id="{61A5439C-93D6-46D1-898A-5718D96E4695}"/>
                </a:ext>
              </a:extLst>
            </p:cNvPr>
            <p:cNvCxnSpPr>
              <a:cxnSpLocks/>
            </p:cNvCxnSpPr>
            <p:nvPr/>
          </p:nvCxnSpPr>
          <p:spPr>
            <a:xfrm>
              <a:off x="9014337" y="2370662"/>
              <a:ext cx="368098" cy="0"/>
            </a:xfrm>
            <a:prstGeom prst="straightConnector1">
              <a:avLst/>
            </a:prstGeom>
            <a:ln>
              <a:prstDash val="dash"/>
              <a:headEnd type="triangle"/>
              <a:tailEnd type="none"/>
            </a:ln>
          </p:spPr>
          <p:style>
            <a:lnRef idx="1">
              <a:schemeClr val="accent1"/>
            </a:lnRef>
            <a:fillRef idx="0">
              <a:schemeClr val="accent1"/>
            </a:fillRef>
            <a:effectRef idx="0">
              <a:schemeClr val="accent1"/>
            </a:effectRef>
            <a:fontRef idx="minor">
              <a:schemeClr val="tx1"/>
            </a:fontRef>
          </p:style>
        </p:cxnSp>
        <p:sp>
          <p:nvSpPr>
            <p:cNvPr id="592" name="矩形 591">
              <a:extLst>
                <a:ext uri="{FF2B5EF4-FFF2-40B4-BE49-F238E27FC236}">
                  <a16:creationId xmlns:a16="http://schemas.microsoft.com/office/drawing/2014/main" id="{7DB200F2-3C31-4171-9FCD-978FB5DAFF5D}"/>
                </a:ext>
              </a:extLst>
            </p:cNvPr>
            <p:cNvSpPr/>
            <p:nvPr/>
          </p:nvSpPr>
          <p:spPr>
            <a:xfrm>
              <a:off x="10669024" y="3310518"/>
              <a:ext cx="1106572" cy="285768"/>
            </a:xfrm>
            <a:prstGeom prst="rect">
              <a:avLst/>
            </a:prstGeom>
            <a:solidFill>
              <a:schemeClr val="accent6">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AI performance monitoring</a:t>
              </a: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cxnSp>
          <p:nvCxnSpPr>
            <p:cNvPr id="593" name="直接箭头连接符 592">
              <a:extLst>
                <a:ext uri="{FF2B5EF4-FFF2-40B4-BE49-F238E27FC236}">
                  <a16:creationId xmlns:a16="http://schemas.microsoft.com/office/drawing/2014/main" id="{92818E0A-428C-41B5-8C57-0D52AC35FD15}"/>
                </a:ext>
              </a:extLst>
            </p:cNvPr>
            <p:cNvCxnSpPr>
              <a:cxnSpLocks/>
            </p:cNvCxnSpPr>
            <p:nvPr/>
          </p:nvCxnSpPr>
          <p:spPr>
            <a:xfrm>
              <a:off x="11347352" y="2542911"/>
              <a:ext cx="0" cy="805974"/>
            </a:xfrm>
            <a:prstGeom prst="straightConnector1">
              <a:avLst/>
            </a:prstGeom>
            <a:ln>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594" name="文本框 593">
              <a:extLst>
                <a:ext uri="{FF2B5EF4-FFF2-40B4-BE49-F238E27FC236}">
                  <a16:creationId xmlns:a16="http://schemas.microsoft.com/office/drawing/2014/main" id="{2F02A641-DD37-4F98-B0EA-7E0B5BDC3A03}"/>
                </a:ext>
              </a:extLst>
            </p:cNvPr>
            <p:cNvSpPr txBox="1"/>
            <p:nvPr/>
          </p:nvSpPr>
          <p:spPr>
            <a:xfrm>
              <a:off x="9946823" y="1686843"/>
              <a:ext cx="1580019" cy="261610"/>
            </a:xfrm>
            <a:prstGeom prst="rect">
              <a:avLst/>
            </a:prstGeom>
            <a:noFill/>
          </p:spPr>
          <p:txBody>
            <a:bodyPr wrap="square" rtlCol="0">
              <a:spAutoFit/>
            </a:bodyPr>
            <a:lstStyle/>
            <a:p>
              <a:r>
                <a:rPr lang="en-US" altLang="zh-CN" sz="1100" dirty="0"/>
                <a:t>AI capability</a:t>
              </a:r>
              <a:endParaRPr lang="zh-CN" altLang="en-US" sz="1100" dirty="0"/>
            </a:p>
          </p:txBody>
        </p:sp>
        <p:grpSp>
          <p:nvGrpSpPr>
            <p:cNvPr id="595" name="组合 594">
              <a:extLst>
                <a:ext uri="{FF2B5EF4-FFF2-40B4-BE49-F238E27FC236}">
                  <a16:creationId xmlns:a16="http://schemas.microsoft.com/office/drawing/2014/main" id="{4540DF28-5A2A-4B92-BFA9-A283B9D8FBD6}"/>
                </a:ext>
              </a:extLst>
            </p:cNvPr>
            <p:cNvGrpSpPr/>
            <p:nvPr/>
          </p:nvGrpSpPr>
          <p:grpSpPr>
            <a:xfrm>
              <a:off x="7820538" y="2940852"/>
              <a:ext cx="3955059" cy="1226687"/>
              <a:chOff x="7820538" y="2940852"/>
              <a:chExt cx="3955059" cy="1226687"/>
            </a:xfrm>
          </p:grpSpPr>
          <p:sp>
            <p:nvSpPr>
              <p:cNvPr id="596" name="任意多边形: 形状 595">
                <a:extLst>
                  <a:ext uri="{FF2B5EF4-FFF2-40B4-BE49-F238E27FC236}">
                    <a16:creationId xmlns:a16="http://schemas.microsoft.com/office/drawing/2014/main" id="{0188CE8E-36DE-40C2-86B1-DD34D33EB506}"/>
                  </a:ext>
                </a:extLst>
              </p:cNvPr>
              <p:cNvSpPr/>
              <p:nvPr/>
            </p:nvSpPr>
            <p:spPr>
              <a:xfrm>
                <a:off x="7820538" y="2940852"/>
                <a:ext cx="3955059" cy="1226687"/>
              </a:xfrm>
              <a:custGeom>
                <a:avLst/>
                <a:gdLst>
                  <a:gd name="connsiteX0" fmla="*/ 200059 w 3955059"/>
                  <a:gd name="connsiteY0" fmla="*/ 0 h 1226687"/>
                  <a:gd name="connsiteX1" fmla="*/ 1000270 w 3955059"/>
                  <a:gd name="connsiteY1" fmla="*/ 0 h 1226687"/>
                  <a:gd name="connsiteX2" fmla="*/ 1200329 w 3955059"/>
                  <a:gd name="connsiteY2" fmla="*/ 200059 h 1226687"/>
                  <a:gd name="connsiteX3" fmla="*/ 1200329 w 3955059"/>
                  <a:gd name="connsiteY3" fmla="*/ 784403 h 1226687"/>
                  <a:gd name="connsiteX4" fmla="*/ 3881344 w 3955059"/>
                  <a:gd name="connsiteY4" fmla="*/ 784403 h 1226687"/>
                  <a:gd name="connsiteX5" fmla="*/ 3955059 w 3955059"/>
                  <a:gd name="connsiteY5" fmla="*/ 858118 h 1226687"/>
                  <a:gd name="connsiteX6" fmla="*/ 3955059 w 3955059"/>
                  <a:gd name="connsiteY6" fmla="*/ 1152972 h 1226687"/>
                  <a:gd name="connsiteX7" fmla="*/ 3881344 w 3955059"/>
                  <a:gd name="connsiteY7" fmla="*/ 1226687 h 1226687"/>
                  <a:gd name="connsiteX8" fmla="*/ 190375 w 3955059"/>
                  <a:gd name="connsiteY8" fmla="*/ 1226687 h 1226687"/>
                  <a:gd name="connsiteX9" fmla="*/ 180668 w 3955059"/>
                  <a:gd name="connsiteY9" fmla="*/ 1224727 h 1226687"/>
                  <a:gd name="connsiteX10" fmla="*/ 159740 w 3955059"/>
                  <a:gd name="connsiteY10" fmla="*/ 1222618 h 1226687"/>
                  <a:gd name="connsiteX11" fmla="*/ 0 w 3955059"/>
                  <a:gd name="connsiteY11" fmla="*/ 1026623 h 1226687"/>
                  <a:gd name="connsiteX12" fmla="*/ 0 w 3955059"/>
                  <a:gd name="connsiteY12" fmla="*/ 200059 h 1226687"/>
                  <a:gd name="connsiteX13" fmla="*/ 200059 w 3955059"/>
                  <a:gd name="connsiteY13" fmla="*/ 0 h 122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55059" h="1226687">
                    <a:moveTo>
                      <a:pt x="200059" y="0"/>
                    </a:moveTo>
                    <a:lnTo>
                      <a:pt x="1000270" y="0"/>
                    </a:lnTo>
                    <a:cubicBezTo>
                      <a:pt x="1110760" y="0"/>
                      <a:pt x="1200329" y="89569"/>
                      <a:pt x="1200329" y="200059"/>
                    </a:cubicBezTo>
                    <a:lnTo>
                      <a:pt x="1200329" y="784403"/>
                    </a:lnTo>
                    <a:lnTo>
                      <a:pt x="3881344" y="784403"/>
                    </a:lnTo>
                    <a:cubicBezTo>
                      <a:pt x="3922056" y="784403"/>
                      <a:pt x="3955059" y="817406"/>
                      <a:pt x="3955059" y="858118"/>
                    </a:cubicBezTo>
                    <a:lnTo>
                      <a:pt x="3955059" y="1152972"/>
                    </a:lnTo>
                    <a:cubicBezTo>
                      <a:pt x="3955059" y="1193684"/>
                      <a:pt x="3922056" y="1226687"/>
                      <a:pt x="3881344" y="1226687"/>
                    </a:cubicBezTo>
                    <a:lnTo>
                      <a:pt x="190375" y="1226687"/>
                    </a:lnTo>
                    <a:lnTo>
                      <a:pt x="180668" y="1224727"/>
                    </a:lnTo>
                    <a:lnTo>
                      <a:pt x="159740" y="1222618"/>
                    </a:lnTo>
                    <a:cubicBezTo>
                      <a:pt x="68577" y="1203963"/>
                      <a:pt x="0" y="1123302"/>
                      <a:pt x="0" y="1026623"/>
                    </a:cubicBezTo>
                    <a:lnTo>
                      <a:pt x="0" y="200059"/>
                    </a:lnTo>
                    <a:cubicBezTo>
                      <a:pt x="0" y="89569"/>
                      <a:pt x="89569" y="0"/>
                      <a:pt x="200059" y="0"/>
                    </a:cubicBezTo>
                    <a:close/>
                  </a:path>
                </a:pathLst>
              </a:custGeom>
              <a:solidFill>
                <a:schemeClr val="accent2">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597" name="矩形 596">
                <a:extLst>
                  <a:ext uri="{FF2B5EF4-FFF2-40B4-BE49-F238E27FC236}">
                    <a16:creationId xmlns:a16="http://schemas.microsoft.com/office/drawing/2014/main" id="{798D9678-7D4F-487B-8847-D6AFC0F01584}"/>
                  </a:ext>
                </a:extLst>
              </p:cNvPr>
              <p:cNvSpPr/>
              <p:nvPr/>
            </p:nvSpPr>
            <p:spPr>
              <a:xfrm>
                <a:off x="7955012" y="3832269"/>
                <a:ext cx="3723504" cy="25555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solidFill>
                      <a:prstClr val="black"/>
                    </a:solidFill>
                    <a:latin typeface="Arial" panose="020F0502020204030204"/>
                    <a:ea typeface="微软雅黑"/>
                    <a:cs typeface="+mn-ea"/>
                    <a:sym typeface="+mn-lt"/>
                  </a:rPr>
                  <a:t>Data collection and transfer (internal and external)</a:t>
                </a: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598" name="矩形 597">
                <a:extLst>
                  <a:ext uri="{FF2B5EF4-FFF2-40B4-BE49-F238E27FC236}">
                    <a16:creationId xmlns:a16="http://schemas.microsoft.com/office/drawing/2014/main" id="{CC9C7715-2F9D-4DBD-B611-3ECEE4F806AF}"/>
                  </a:ext>
                </a:extLst>
              </p:cNvPr>
              <p:cNvSpPr/>
              <p:nvPr/>
            </p:nvSpPr>
            <p:spPr>
              <a:xfrm>
                <a:off x="7917878" y="3310718"/>
                <a:ext cx="965155" cy="426733"/>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Data/cache storage</a:t>
                </a: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599" name="文本框 598">
                <a:extLst>
                  <a:ext uri="{FF2B5EF4-FFF2-40B4-BE49-F238E27FC236}">
                    <a16:creationId xmlns:a16="http://schemas.microsoft.com/office/drawing/2014/main" id="{CF04C86D-41B8-4E90-86BB-2D37C8293FE0}"/>
                  </a:ext>
                </a:extLst>
              </p:cNvPr>
              <p:cNvSpPr txBox="1"/>
              <p:nvPr/>
            </p:nvSpPr>
            <p:spPr>
              <a:xfrm>
                <a:off x="7951947" y="3000036"/>
                <a:ext cx="1132912" cy="306167"/>
              </a:xfrm>
              <a:prstGeom prst="rect">
                <a:avLst/>
              </a:prstGeom>
              <a:noFill/>
            </p:spPr>
            <p:txBody>
              <a:bodyPr wrap="square" rtlCol="0">
                <a:spAutoFit/>
              </a:bodyPr>
              <a:lstStyle/>
              <a:p>
                <a:r>
                  <a:rPr lang="en-US" altLang="zh-CN" sz="900" dirty="0"/>
                  <a:t>Data capability</a:t>
                </a:r>
                <a:endParaRPr lang="zh-CN" altLang="en-US" sz="900" dirty="0"/>
              </a:p>
            </p:txBody>
          </p:sp>
        </p:grpSp>
      </p:grpSp>
      <p:sp>
        <p:nvSpPr>
          <p:cNvPr id="606" name="矩形 605">
            <a:extLst>
              <a:ext uri="{FF2B5EF4-FFF2-40B4-BE49-F238E27FC236}">
                <a16:creationId xmlns:a16="http://schemas.microsoft.com/office/drawing/2014/main" id="{8A5CBB04-044B-415B-8075-0CC03F078415}"/>
              </a:ext>
            </a:extLst>
          </p:cNvPr>
          <p:cNvSpPr/>
          <p:nvPr/>
        </p:nvSpPr>
        <p:spPr>
          <a:xfrm>
            <a:off x="9410974" y="3382503"/>
            <a:ext cx="880270" cy="280798"/>
          </a:xfrm>
          <a:prstGeom prst="rect">
            <a:avLst/>
          </a:prstGeom>
          <a:solidFill>
            <a:schemeClr val="accent6">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solidFill>
                  <a:prstClr val="black"/>
                </a:solidFill>
                <a:latin typeface="Arial" panose="020F0502020204030204"/>
                <a:ea typeface="微软雅黑"/>
                <a:cs typeface="+mn-ea"/>
                <a:sym typeface="+mn-lt"/>
              </a:rPr>
              <a:t>Requirement analysis</a:t>
            </a: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607" name="矩形 606">
            <a:extLst>
              <a:ext uri="{FF2B5EF4-FFF2-40B4-BE49-F238E27FC236}">
                <a16:creationId xmlns:a16="http://schemas.microsoft.com/office/drawing/2014/main" id="{1BB4EFFB-59EE-4E38-A7F3-7FAADFFD18B7}"/>
              </a:ext>
            </a:extLst>
          </p:cNvPr>
          <p:cNvSpPr/>
          <p:nvPr/>
        </p:nvSpPr>
        <p:spPr>
          <a:xfrm>
            <a:off x="10341953" y="3382260"/>
            <a:ext cx="934912" cy="280798"/>
          </a:xfrm>
          <a:prstGeom prst="rect">
            <a:avLst/>
          </a:prstGeom>
          <a:solidFill>
            <a:schemeClr val="accent6">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solidFill>
                  <a:prstClr val="black"/>
                </a:solidFill>
                <a:latin typeface="Arial" panose="020F0502020204030204"/>
                <a:ea typeface="微软雅黑"/>
                <a:cs typeface="+mn-ea"/>
                <a:sym typeface="+mn-lt"/>
              </a:rPr>
              <a:t>tasks scheduling </a:t>
            </a: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cxnSp>
        <p:nvCxnSpPr>
          <p:cNvPr id="608" name="直接连接符 607">
            <a:extLst>
              <a:ext uri="{FF2B5EF4-FFF2-40B4-BE49-F238E27FC236}">
                <a16:creationId xmlns:a16="http://schemas.microsoft.com/office/drawing/2014/main" id="{9D05F5EC-BE64-4570-8BBD-E6D792244209}"/>
              </a:ext>
            </a:extLst>
          </p:cNvPr>
          <p:cNvCxnSpPr>
            <a:cxnSpLocks/>
          </p:cNvCxnSpPr>
          <p:nvPr/>
        </p:nvCxnSpPr>
        <p:spPr>
          <a:xfrm flipV="1">
            <a:off x="9957439" y="1026059"/>
            <a:ext cx="1325884" cy="2216"/>
          </a:xfrm>
          <a:prstGeom prst="line">
            <a:avLst/>
          </a:prstGeom>
          <a:ln>
            <a:prstDash val="solid"/>
          </a:ln>
        </p:spPr>
        <p:style>
          <a:lnRef idx="1">
            <a:schemeClr val="accent1"/>
          </a:lnRef>
          <a:fillRef idx="0">
            <a:schemeClr val="accent1"/>
          </a:fillRef>
          <a:effectRef idx="0">
            <a:schemeClr val="accent1"/>
          </a:effectRef>
          <a:fontRef idx="minor">
            <a:schemeClr val="tx1"/>
          </a:fontRef>
        </p:style>
      </p:cxnSp>
      <p:cxnSp>
        <p:nvCxnSpPr>
          <p:cNvPr id="609" name="直接箭头连接符 608">
            <a:extLst>
              <a:ext uri="{FF2B5EF4-FFF2-40B4-BE49-F238E27FC236}">
                <a16:creationId xmlns:a16="http://schemas.microsoft.com/office/drawing/2014/main" id="{E1BCF585-E65D-472C-9B18-E47A1F91F00D}"/>
              </a:ext>
            </a:extLst>
          </p:cNvPr>
          <p:cNvCxnSpPr>
            <a:cxnSpLocks/>
          </p:cNvCxnSpPr>
          <p:nvPr/>
        </p:nvCxnSpPr>
        <p:spPr>
          <a:xfrm flipV="1">
            <a:off x="11096197" y="1230185"/>
            <a:ext cx="0" cy="518771"/>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10" name="直接连接符 609">
            <a:extLst>
              <a:ext uri="{FF2B5EF4-FFF2-40B4-BE49-F238E27FC236}">
                <a16:creationId xmlns:a16="http://schemas.microsoft.com/office/drawing/2014/main" id="{A870C40C-9040-4462-B777-9C05D4E55A48}"/>
              </a:ext>
            </a:extLst>
          </p:cNvPr>
          <p:cNvCxnSpPr>
            <a:cxnSpLocks/>
          </p:cNvCxnSpPr>
          <p:nvPr/>
        </p:nvCxnSpPr>
        <p:spPr>
          <a:xfrm>
            <a:off x="9816562" y="1823823"/>
            <a:ext cx="4679" cy="174362"/>
          </a:xfrm>
          <a:prstGeom prst="line">
            <a:avLst/>
          </a:prstGeom>
        </p:spPr>
        <p:style>
          <a:lnRef idx="1">
            <a:schemeClr val="accent1"/>
          </a:lnRef>
          <a:fillRef idx="0">
            <a:schemeClr val="accent1"/>
          </a:fillRef>
          <a:effectRef idx="0">
            <a:schemeClr val="accent1"/>
          </a:effectRef>
          <a:fontRef idx="minor">
            <a:schemeClr val="tx1"/>
          </a:fontRef>
        </p:style>
      </p:cxnSp>
      <p:sp>
        <p:nvSpPr>
          <p:cNvPr id="611" name="矩形: 圆角 610">
            <a:extLst>
              <a:ext uri="{FF2B5EF4-FFF2-40B4-BE49-F238E27FC236}">
                <a16:creationId xmlns:a16="http://schemas.microsoft.com/office/drawing/2014/main" id="{7335DF3A-EB4B-4A25-B2EA-DAA14B2DBA7F}"/>
              </a:ext>
            </a:extLst>
          </p:cNvPr>
          <p:cNvSpPr/>
          <p:nvPr/>
        </p:nvSpPr>
        <p:spPr>
          <a:xfrm>
            <a:off x="7812175" y="654726"/>
            <a:ext cx="3827364" cy="1815793"/>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grpSp>
        <p:nvGrpSpPr>
          <p:cNvPr id="612" name="组合 611">
            <a:extLst>
              <a:ext uri="{FF2B5EF4-FFF2-40B4-BE49-F238E27FC236}">
                <a16:creationId xmlns:a16="http://schemas.microsoft.com/office/drawing/2014/main" id="{02E4FC9C-5374-480B-B970-E969F2464287}"/>
              </a:ext>
            </a:extLst>
          </p:cNvPr>
          <p:cNvGrpSpPr/>
          <p:nvPr/>
        </p:nvGrpSpPr>
        <p:grpSpPr>
          <a:xfrm>
            <a:off x="8762999" y="743575"/>
            <a:ext cx="2845691" cy="1231021"/>
            <a:chOff x="-2441631" y="4071456"/>
            <a:chExt cx="1754500" cy="1168953"/>
          </a:xfrm>
        </p:grpSpPr>
        <p:sp>
          <p:nvSpPr>
            <p:cNvPr id="613" name="矩形: 圆角 612">
              <a:extLst>
                <a:ext uri="{FF2B5EF4-FFF2-40B4-BE49-F238E27FC236}">
                  <a16:creationId xmlns:a16="http://schemas.microsoft.com/office/drawing/2014/main" id="{C89C874C-9E60-4CCC-8FF1-536F6CE1194E}"/>
                </a:ext>
              </a:extLst>
            </p:cNvPr>
            <p:cNvSpPr/>
            <p:nvPr/>
          </p:nvSpPr>
          <p:spPr>
            <a:xfrm>
              <a:off x="-2212798" y="4071456"/>
              <a:ext cx="1525667" cy="1168953"/>
            </a:xfrm>
            <a:prstGeom prst="roundRect">
              <a:avLst/>
            </a:prstGeom>
            <a:solidFill>
              <a:schemeClr val="accent6">
                <a:lumMod val="20000"/>
                <a:lumOff val="8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614" name="矩形 613">
              <a:extLst>
                <a:ext uri="{FF2B5EF4-FFF2-40B4-BE49-F238E27FC236}">
                  <a16:creationId xmlns:a16="http://schemas.microsoft.com/office/drawing/2014/main" id="{6F1A24AF-7513-49B7-99E1-A2E5533CBA92}"/>
                </a:ext>
              </a:extLst>
            </p:cNvPr>
            <p:cNvSpPr/>
            <p:nvPr/>
          </p:nvSpPr>
          <p:spPr>
            <a:xfrm>
              <a:off x="-2177073" y="4795102"/>
              <a:ext cx="498630" cy="196448"/>
            </a:xfrm>
            <a:prstGeom prst="rect">
              <a:avLst/>
            </a:prstGeom>
            <a:solidFill>
              <a:schemeClr val="accent6">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solidFill>
                    <a:prstClr val="black"/>
                  </a:solidFill>
                  <a:latin typeface="Arial" panose="020F0502020204030204"/>
                  <a:ea typeface="微软雅黑"/>
                  <a:cs typeface="+mn-ea"/>
                  <a:sym typeface="+mn-lt"/>
                </a:rPr>
                <a:t>AI inference</a:t>
              </a:r>
              <a:endParaRPr lang="zh-CN" altLang="en-US" sz="900" dirty="0">
                <a:solidFill>
                  <a:prstClr val="black"/>
                </a:solidFill>
                <a:latin typeface="Arial" panose="020F0502020204030204"/>
                <a:ea typeface="微软雅黑"/>
                <a:cs typeface="+mn-ea"/>
                <a:sym typeface="+mn-lt"/>
              </a:endParaRPr>
            </a:p>
          </p:txBody>
        </p:sp>
        <p:sp>
          <p:nvSpPr>
            <p:cNvPr id="615" name="矩形 614">
              <a:extLst>
                <a:ext uri="{FF2B5EF4-FFF2-40B4-BE49-F238E27FC236}">
                  <a16:creationId xmlns:a16="http://schemas.microsoft.com/office/drawing/2014/main" id="{0B83237A-7BB3-44AA-9B7D-160F05298070}"/>
                </a:ext>
              </a:extLst>
            </p:cNvPr>
            <p:cNvSpPr/>
            <p:nvPr/>
          </p:nvSpPr>
          <p:spPr>
            <a:xfrm>
              <a:off x="-2441631" y="4120942"/>
              <a:ext cx="1724137" cy="479574"/>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Arial" panose="020F0502020204030204"/>
                  <a:ea typeface="微软雅黑"/>
                  <a:cs typeface="+mn-ea"/>
                  <a:sym typeface="+mn-lt"/>
                </a:rPr>
                <a:t>Uniform AI coordination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900" dirty="0">
                <a:solidFill>
                  <a:srgbClr val="FF0000"/>
                </a:solidFill>
                <a:latin typeface="Arial"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900" dirty="0">
                <a:solidFill>
                  <a:srgbClr val="FF0000"/>
                </a:solidFill>
                <a:latin typeface="Arial" panose="020F0502020204030204"/>
                <a:ea typeface="微软雅黑"/>
                <a:cs typeface="+mn-ea"/>
                <a:sym typeface="+mn-lt"/>
              </a:endParaRPr>
            </a:p>
          </p:txBody>
        </p:sp>
        <p:cxnSp>
          <p:nvCxnSpPr>
            <p:cNvPr id="616" name="直接箭头连接符 615">
              <a:extLst>
                <a:ext uri="{FF2B5EF4-FFF2-40B4-BE49-F238E27FC236}">
                  <a16:creationId xmlns:a16="http://schemas.microsoft.com/office/drawing/2014/main" id="{3BB54ED2-9080-496C-B9B5-A22FF5968E03}"/>
                </a:ext>
              </a:extLst>
            </p:cNvPr>
            <p:cNvCxnSpPr>
              <a:cxnSpLocks/>
            </p:cNvCxnSpPr>
            <p:nvPr/>
          </p:nvCxnSpPr>
          <p:spPr>
            <a:xfrm>
              <a:off x="-1639335" y="4601141"/>
              <a:ext cx="0" cy="460774"/>
            </a:xfrm>
            <a:prstGeom prst="straightConnector1">
              <a:avLst/>
            </a:prstGeom>
            <a:ln>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17" name="直接箭头连接符 616">
              <a:extLst>
                <a:ext uri="{FF2B5EF4-FFF2-40B4-BE49-F238E27FC236}">
                  <a16:creationId xmlns:a16="http://schemas.microsoft.com/office/drawing/2014/main" id="{3BF5749D-1176-4DBB-8700-78F5EFD94A81}"/>
                </a:ext>
              </a:extLst>
            </p:cNvPr>
            <p:cNvCxnSpPr>
              <a:cxnSpLocks/>
            </p:cNvCxnSpPr>
            <p:nvPr/>
          </p:nvCxnSpPr>
          <p:spPr>
            <a:xfrm>
              <a:off x="-1335315" y="4600515"/>
              <a:ext cx="0" cy="224118"/>
            </a:xfrm>
            <a:prstGeom prst="straightConnector1">
              <a:avLst/>
            </a:prstGeom>
            <a:ln>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18" name="直接箭头连接符 617">
              <a:extLst>
                <a:ext uri="{FF2B5EF4-FFF2-40B4-BE49-F238E27FC236}">
                  <a16:creationId xmlns:a16="http://schemas.microsoft.com/office/drawing/2014/main" id="{F8567C02-2B34-46E9-B486-F353AD12F1D3}"/>
                </a:ext>
              </a:extLst>
            </p:cNvPr>
            <p:cNvCxnSpPr>
              <a:cxnSpLocks/>
            </p:cNvCxnSpPr>
            <p:nvPr/>
          </p:nvCxnSpPr>
          <p:spPr>
            <a:xfrm>
              <a:off x="-1444204" y="4969303"/>
              <a:ext cx="108890" cy="0"/>
            </a:xfrm>
            <a:prstGeom prst="straightConnector1">
              <a:avLst/>
            </a:prstGeom>
            <a:ln>
              <a:prstDash val="dash"/>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619" name="矩形 618">
            <a:extLst>
              <a:ext uri="{FF2B5EF4-FFF2-40B4-BE49-F238E27FC236}">
                <a16:creationId xmlns:a16="http://schemas.microsoft.com/office/drawing/2014/main" id="{1114C587-2284-4731-8516-84441B4A979E}"/>
              </a:ext>
            </a:extLst>
          </p:cNvPr>
          <p:cNvSpPr/>
          <p:nvPr/>
        </p:nvSpPr>
        <p:spPr>
          <a:xfrm>
            <a:off x="10188103" y="1499849"/>
            <a:ext cx="816803" cy="218693"/>
          </a:xfrm>
          <a:prstGeom prst="rect">
            <a:avLst/>
          </a:prstGeom>
          <a:solidFill>
            <a:schemeClr val="accent6">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FF0000"/>
                </a:solidFill>
                <a:effectLst/>
                <a:uLnTx/>
                <a:uFillTx/>
                <a:latin typeface="Arial" panose="020F0502020204030204"/>
                <a:ea typeface="微软雅黑"/>
                <a:cs typeface="+mn-ea"/>
                <a:sym typeface="+mn-lt"/>
              </a:rPr>
              <a:t>AI</a:t>
            </a:r>
            <a:r>
              <a:rPr lang="zh-CN" altLang="en-US" sz="900" b="1" dirty="0">
                <a:solidFill>
                  <a:srgbClr val="FF0000"/>
                </a:solidFill>
                <a:latin typeface="Arial" panose="020F0502020204030204"/>
                <a:ea typeface="微软雅黑"/>
                <a:cs typeface="+mn-ea"/>
                <a:sym typeface="+mn-lt"/>
              </a:rPr>
              <a:t> </a:t>
            </a:r>
            <a:r>
              <a:rPr lang="en-US" altLang="zh-CN" sz="900" b="1" dirty="0">
                <a:solidFill>
                  <a:srgbClr val="FF0000"/>
                </a:solidFill>
                <a:latin typeface="Arial" panose="020F0502020204030204"/>
                <a:ea typeface="微软雅黑"/>
                <a:cs typeface="+mn-ea"/>
                <a:sym typeface="+mn-lt"/>
              </a:rPr>
              <a:t>decision making</a:t>
            </a:r>
            <a:endParaRPr kumimoji="0" lang="zh-CN" altLang="en-US" sz="900" b="1" i="0" u="none" strike="noStrike" kern="1200" cap="none" spc="0" normalizeH="0" baseline="0" noProof="0" dirty="0">
              <a:ln>
                <a:noFill/>
              </a:ln>
              <a:solidFill>
                <a:srgbClr val="FF0000"/>
              </a:solidFill>
              <a:effectLst/>
              <a:uLnTx/>
              <a:uFillTx/>
              <a:latin typeface="Arial" panose="020F0502020204030204"/>
              <a:ea typeface="微软雅黑"/>
              <a:cs typeface="+mn-ea"/>
              <a:sym typeface="+mn-lt"/>
            </a:endParaRPr>
          </a:p>
        </p:txBody>
      </p:sp>
      <p:sp>
        <p:nvSpPr>
          <p:cNvPr id="620" name="矩形 619">
            <a:extLst>
              <a:ext uri="{FF2B5EF4-FFF2-40B4-BE49-F238E27FC236}">
                <a16:creationId xmlns:a16="http://schemas.microsoft.com/office/drawing/2014/main" id="{FA816C6A-0D0F-4910-99A0-36101ED4146E}"/>
              </a:ext>
            </a:extLst>
          </p:cNvPr>
          <p:cNvSpPr/>
          <p:nvPr/>
        </p:nvSpPr>
        <p:spPr>
          <a:xfrm>
            <a:off x="9521980" y="1757171"/>
            <a:ext cx="823753" cy="189885"/>
          </a:xfrm>
          <a:prstGeom prst="rect">
            <a:avLst/>
          </a:prstGeom>
          <a:solidFill>
            <a:schemeClr val="accent6">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AI</a:t>
            </a:r>
            <a:r>
              <a:rPr lang="zh-CN" altLang="en-US" sz="900" dirty="0">
                <a:solidFill>
                  <a:prstClr val="black"/>
                </a:solidFill>
                <a:latin typeface="Arial" panose="020F0502020204030204"/>
                <a:ea typeface="微软雅黑"/>
                <a:cs typeface="+mn-ea"/>
                <a:sym typeface="+mn-lt"/>
              </a:rPr>
              <a:t> </a:t>
            </a:r>
            <a:r>
              <a:rPr lang="en-US" altLang="zh-CN" sz="900" dirty="0">
                <a:solidFill>
                  <a:prstClr val="black"/>
                </a:solidFill>
                <a:latin typeface="Arial" panose="020F0502020204030204"/>
                <a:ea typeface="微软雅黑"/>
                <a:cs typeface="+mn-ea"/>
                <a:sym typeface="+mn-lt"/>
              </a:rPr>
              <a:t>training</a:t>
            </a:r>
            <a:endParaRPr lang="zh-CN" altLang="en-US" sz="900" dirty="0">
              <a:solidFill>
                <a:prstClr val="black"/>
              </a:solidFill>
              <a:latin typeface="Arial" panose="020F0502020204030204"/>
              <a:ea typeface="微软雅黑"/>
              <a:cs typeface="+mn-ea"/>
              <a:sym typeface="+mn-lt"/>
            </a:endParaRPr>
          </a:p>
        </p:txBody>
      </p:sp>
      <p:cxnSp>
        <p:nvCxnSpPr>
          <p:cNvPr id="621" name="直接箭头连接符 620">
            <a:extLst>
              <a:ext uri="{FF2B5EF4-FFF2-40B4-BE49-F238E27FC236}">
                <a16:creationId xmlns:a16="http://schemas.microsoft.com/office/drawing/2014/main" id="{DC054CEA-C8B1-43F4-914D-20F496D231A9}"/>
              </a:ext>
            </a:extLst>
          </p:cNvPr>
          <p:cNvCxnSpPr>
            <a:cxnSpLocks/>
          </p:cNvCxnSpPr>
          <p:nvPr/>
        </p:nvCxnSpPr>
        <p:spPr>
          <a:xfrm>
            <a:off x="9521301" y="1300726"/>
            <a:ext cx="0" cy="221304"/>
          </a:xfrm>
          <a:prstGeom prst="straightConnector1">
            <a:avLst/>
          </a:prstGeom>
          <a:ln>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622" name="矩形 621">
            <a:extLst>
              <a:ext uri="{FF2B5EF4-FFF2-40B4-BE49-F238E27FC236}">
                <a16:creationId xmlns:a16="http://schemas.microsoft.com/office/drawing/2014/main" id="{1A93B44F-D070-462B-AD78-A505A1BEE64F}"/>
              </a:ext>
            </a:extLst>
          </p:cNvPr>
          <p:cNvSpPr/>
          <p:nvPr/>
        </p:nvSpPr>
        <p:spPr>
          <a:xfrm>
            <a:off x="10503651" y="1761744"/>
            <a:ext cx="1001951" cy="185310"/>
          </a:xfrm>
          <a:prstGeom prst="rect">
            <a:avLst/>
          </a:prstGeom>
          <a:solidFill>
            <a:schemeClr val="accent6">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AI performance monitoring</a:t>
            </a: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cxnSp>
        <p:nvCxnSpPr>
          <p:cNvPr id="623" name="直接箭头连接符 622">
            <a:extLst>
              <a:ext uri="{FF2B5EF4-FFF2-40B4-BE49-F238E27FC236}">
                <a16:creationId xmlns:a16="http://schemas.microsoft.com/office/drawing/2014/main" id="{F64E83F2-6C5E-44A7-9855-55474D9AEDD9}"/>
              </a:ext>
            </a:extLst>
          </p:cNvPr>
          <p:cNvCxnSpPr>
            <a:cxnSpLocks/>
          </p:cNvCxnSpPr>
          <p:nvPr/>
        </p:nvCxnSpPr>
        <p:spPr>
          <a:xfrm>
            <a:off x="11117846" y="1263979"/>
            <a:ext cx="0" cy="522645"/>
          </a:xfrm>
          <a:prstGeom prst="straightConnector1">
            <a:avLst/>
          </a:prstGeom>
          <a:ln>
            <a:prstDash val="dash"/>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624" name="组合 623">
            <a:extLst>
              <a:ext uri="{FF2B5EF4-FFF2-40B4-BE49-F238E27FC236}">
                <a16:creationId xmlns:a16="http://schemas.microsoft.com/office/drawing/2014/main" id="{AA5304E2-40BE-447A-9A25-C1D41788CB19}"/>
              </a:ext>
            </a:extLst>
          </p:cNvPr>
          <p:cNvGrpSpPr/>
          <p:nvPr/>
        </p:nvGrpSpPr>
        <p:grpSpPr>
          <a:xfrm>
            <a:off x="7924476" y="1522029"/>
            <a:ext cx="3581127" cy="795463"/>
            <a:chOff x="7820538" y="2940852"/>
            <a:chExt cx="3955059" cy="1226687"/>
          </a:xfrm>
        </p:grpSpPr>
        <p:sp>
          <p:nvSpPr>
            <p:cNvPr id="625" name="任意多边形: 形状 624">
              <a:extLst>
                <a:ext uri="{FF2B5EF4-FFF2-40B4-BE49-F238E27FC236}">
                  <a16:creationId xmlns:a16="http://schemas.microsoft.com/office/drawing/2014/main" id="{268F1335-6B8A-46D0-9CE3-7B96E9AAB18E}"/>
                </a:ext>
              </a:extLst>
            </p:cNvPr>
            <p:cNvSpPr/>
            <p:nvPr/>
          </p:nvSpPr>
          <p:spPr>
            <a:xfrm>
              <a:off x="7820538" y="2940852"/>
              <a:ext cx="3955059" cy="1226687"/>
            </a:xfrm>
            <a:custGeom>
              <a:avLst/>
              <a:gdLst>
                <a:gd name="connsiteX0" fmla="*/ 200059 w 3955059"/>
                <a:gd name="connsiteY0" fmla="*/ 0 h 1226687"/>
                <a:gd name="connsiteX1" fmla="*/ 1000270 w 3955059"/>
                <a:gd name="connsiteY1" fmla="*/ 0 h 1226687"/>
                <a:gd name="connsiteX2" fmla="*/ 1200329 w 3955059"/>
                <a:gd name="connsiteY2" fmla="*/ 200059 h 1226687"/>
                <a:gd name="connsiteX3" fmla="*/ 1200329 w 3955059"/>
                <a:gd name="connsiteY3" fmla="*/ 784403 h 1226687"/>
                <a:gd name="connsiteX4" fmla="*/ 3881344 w 3955059"/>
                <a:gd name="connsiteY4" fmla="*/ 784403 h 1226687"/>
                <a:gd name="connsiteX5" fmla="*/ 3955059 w 3955059"/>
                <a:gd name="connsiteY5" fmla="*/ 858118 h 1226687"/>
                <a:gd name="connsiteX6" fmla="*/ 3955059 w 3955059"/>
                <a:gd name="connsiteY6" fmla="*/ 1152972 h 1226687"/>
                <a:gd name="connsiteX7" fmla="*/ 3881344 w 3955059"/>
                <a:gd name="connsiteY7" fmla="*/ 1226687 h 1226687"/>
                <a:gd name="connsiteX8" fmla="*/ 190375 w 3955059"/>
                <a:gd name="connsiteY8" fmla="*/ 1226687 h 1226687"/>
                <a:gd name="connsiteX9" fmla="*/ 180668 w 3955059"/>
                <a:gd name="connsiteY9" fmla="*/ 1224727 h 1226687"/>
                <a:gd name="connsiteX10" fmla="*/ 159740 w 3955059"/>
                <a:gd name="connsiteY10" fmla="*/ 1222618 h 1226687"/>
                <a:gd name="connsiteX11" fmla="*/ 0 w 3955059"/>
                <a:gd name="connsiteY11" fmla="*/ 1026623 h 1226687"/>
                <a:gd name="connsiteX12" fmla="*/ 0 w 3955059"/>
                <a:gd name="connsiteY12" fmla="*/ 200059 h 1226687"/>
                <a:gd name="connsiteX13" fmla="*/ 200059 w 3955059"/>
                <a:gd name="connsiteY13" fmla="*/ 0 h 122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55059" h="1226687">
                  <a:moveTo>
                    <a:pt x="200059" y="0"/>
                  </a:moveTo>
                  <a:lnTo>
                    <a:pt x="1000270" y="0"/>
                  </a:lnTo>
                  <a:cubicBezTo>
                    <a:pt x="1110760" y="0"/>
                    <a:pt x="1200329" y="89569"/>
                    <a:pt x="1200329" y="200059"/>
                  </a:cubicBezTo>
                  <a:lnTo>
                    <a:pt x="1200329" y="784403"/>
                  </a:lnTo>
                  <a:lnTo>
                    <a:pt x="3881344" y="784403"/>
                  </a:lnTo>
                  <a:cubicBezTo>
                    <a:pt x="3922056" y="784403"/>
                    <a:pt x="3955059" y="817406"/>
                    <a:pt x="3955059" y="858118"/>
                  </a:cubicBezTo>
                  <a:lnTo>
                    <a:pt x="3955059" y="1152972"/>
                  </a:lnTo>
                  <a:cubicBezTo>
                    <a:pt x="3955059" y="1193684"/>
                    <a:pt x="3922056" y="1226687"/>
                    <a:pt x="3881344" y="1226687"/>
                  </a:cubicBezTo>
                  <a:lnTo>
                    <a:pt x="190375" y="1226687"/>
                  </a:lnTo>
                  <a:lnTo>
                    <a:pt x="180668" y="1224727"/>
                  </a:lnTo>
                  <a:lnTo>
                    <a:pt x="159740" y="1222618"/>
                  </a:lnTo>
                  <a:cubicBezTo>
                    <a:pt x="68577" y="1203963"/>
                    <a:pt x="0" y="1123302"/>
                    <a:pt x="0" y="1026623"/>
                  </a:cubicBezTo>
                  <a:lnTo>
                    <a:pt x="0" y="200059"/>
                  </a:lnTo>
                  <a:cubicBezTo>
                    <a:pt x="0" y="89569"/>
                    <a:pt x="89569" y="0"/>
                    <a:pt x="200059" y="0"/>
                  </a:cubicBezTo>
                  <a:close/>
                </a:path>
              </a:pathLst>
            </a:custGeom>
            <a:solidFill>
              <a:schemeClr val="accent2">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626" name="矩形 625">
              <a:extLst>
                <a:ext uri="{FF2B5EF4-FFF2-40B4-BE49-F238E27FC236}">
                  <a16:creationId xmlns:a16="http://schemas.microsoft.com/office/drawing/2014/main" id="{BCBB2CE4-DEBB-42C6-A5DD-45EF9B8C0AEB}"/>
                </a:ext>
              </a:extLst>
            </p:cNvPr>
            <p:cNvSpPr/>
            <p:nvPr/>
          </p:nvSpPr>
          <p:spPr>
            <a:xfrm>
              <a:off x="7955012" y="3832269"/>
              <a:ext cx="3723504" cy="25555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solidFill>
                    <a:prstClr val="black"/>
                  </a:solidFill>
                  <a:latin typeface="Arial" panose="020F0502020204030204"/>
                  <a:ea typeface="微软雅黑"/>
                  <a:cs typeface="+mn-ea"/>
                  <a:sym typeface="+mn-lt"/>
                </a:rPr>
                <a:t>Data collection and transfer (internal and external)</a:t>
              </a: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627" name="矩形 626">
              <a:extLst>
                <a:ext uri="{FF2B5EF4-FFF2-40B4-BE49-F238E27FC236}">
                  <a16:creationId xmlns:a16="http://schemas.microsoft.com/office/drawing/2014/main" id="{A1E77422-2940-44EE-9F8F-5CA5699B041C}"/>
                </a:ext>
              </a:extLst>
            </p:cNvPr>
            <p:cNvSpPr/>
            <p:nvPr/>
          </p:nvSpPr>
          <p:spPr>
            <a:xfrm>
              <a:off x="7917878" y="3310718"/>
              <a:ext cx="965155" cy="426733"/>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Data/cache storage</a:t>
              </a: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628" name="文本框 627">
              <a:extLst>
                <a:ext uri="{FF2B5EF4-FFF2-40B4-BE49-F238E27FC236}">
                  <a16:creationId xmlns:a16="http://schemas.microsoft.com/office/drawing/2014/main" id="{87AC763D-AE7F-4900-A848-B2EDB62204E1}"/>
                </a:ext>
              </a:extLst>
            </p:cNvPr>
            <p:cNvSpPr txBox="1"/>
            <p:nvPr/>
          </p:nvSpPr>
          <p:spPr>
            <a:xfrm>
              <a:off x="7951947" y="3000036"/>
              <a:ext cx="1132912" cy="306167"/>
            </a:xfrm>
            <a:prstGeom prst="rect">
              <a:avLst/>
            </a:prstGeom>
            <a:noFill/>
          </p:spPr>
          <p:txBody>
            <a:bodyPr wrap="square" rtlCol="0">
              <a:spAutoFit/>
            </a:bodyPr>
            <a:lstStyle/>
            <a:p>
              <a:r>
                <a:rPr lang="en-US" altLang="zh-CN" sz="900" dirty="0"/>
                <a:t>Data capability</a:t>
              </a:r>
              <a:endParaRPr lang="zh-CN" altLang="en-US" sz="900" dirty="0"/>
            </a:p>
          </p:txBody>
        </p:sp>
      </p:grpSp>
      <p:sp>
        <p:nvSpPr>
          <p:cNvPr id="629" name="矩形 628">
            <a:extLst>
              <a:ext uri="{FF2B5EF4-FFF2-40B4-BE49-F238E27FC236}">
                <a16:creationId xmlns:a16="http://schemas.microsoft.com/office/drawing/2014/main" id="{E6E020C8-0562-41EC-B749-DA369F9FBA64}"/>
              </a:ext>
            </a:extLst>
          </p:cNvPr>
          <p:cNvSpPr/>
          <p:nvPr/>
        </p:nvSpPr>
        <p:spPr>
          <a:xfrm>
            <a:off x="8852552" y="982341"/>
            <a:ext cx="919940" cy="280798"/>
          </a:xfrm>
          <a:prstGeom prst="rect">
            <a:avLst/>
          </a:prstGeom>
          <a:solidFill>
            <a:schemeClr val="accent6">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solidFill>
                  <a:prstClr val="black"/>
                </a:solidFill>
                <a:latin typeface="Arial" panose="020F0502020204030204"/>
                <a:ea typeface="微软雅黑"/>
                <a:cs typeface="+mn-ea"/>
                <a:sym typeface="+mn-lt"/>
              </a:rPr>
              <a:t>Service intent interpreting</a:t>
            </a: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630" name="矩形 629">
            <a:extLst>
              <a:ext uri="{FF2B5EF4-FFF2-40B4-BE49-F238E27FC236}">
                <a16:creationId xmlns:a16="http://schemas.microsoft.com/office/drawing/2014/main" id="{D91A82BC-DADD-4AB5-ACEE-BD182180B8D9}"/>
              </a:ext>
            </a:extLst>
          </p:cNvPr>
          <p:cNvSpPr/>
          <p:nvPr/>
        </p:nvSpPr>
        <p:spPr>
          <a:xfrm>
            <a:off x="10783302" y="982270"/>
            <a:ext cx="759276" cy="280798"/>
          </a:xfrm>
          <a:prstGeom prst="rect">
            <a:avLst/>
          </a:prstGeom>
          <a:solidFill>
            <a:schemeClr val="accent6">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solidFill>
                  <a:prstClr val="black"/>
                </a:solidFill>
                <a:latin typeface="Arial" panose="020F0502020204030204"/>
                <a:ea typeface="微软雅黑"/>
                <a:cs typeface="+mn-ea"/>
                <a:sym typeface="+mn-lt"/>
              </a:rPr>
              <a:t>Tasks scheduling </a:t>
            </a: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cxnSp>
        <p:nvCxnSpPr>
          <p:cNvPr id="631" name="直接箭头连接符 630">
            <a:extLst>
              <a:ext uri="{FF2B5EF4-FFF2-40B4-BE49-F238E27FC236}">
                <a16:creationId xmlns:a16="http://schemas.microsoft.com/office/drawing/2014/main" id="{58EC66FC-E3DB-40AA-B699-67C32384062C}"/>
              </a:ext>
            </a:extLst>
          </p:cNvPr>
          <p:cNvCxnSpPr>
            <a:cxnSpLocks/>
          </p:cNvCxnSpPr>
          <p:nvPr/>
        </p:nvCxnSpPr>
        <p:spPr>
          <a:xfrm>
            <a:off x="7496175" y="1125145"/>
            <a:ext cx="1356377"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32" name="文本框 631">
            <a:extLst>
              <a:ext uri="{FF2B5EF4-FFF2-40B4-BE49-F238E27FC236}">
                <a16:creationId xmlns:a16="http://schemas.microsoft.com/office/drawing/2014/main" id="{C7B4F254-5248-455F-A2BD-61F8047280FC}"/>
              </a:ext>
            </a:extLst>
          </p:cNvPr>
          <p:cNvSpPr txBox="1"/>
          <p:nvPr/>
        </p:nvSpPr>
        <p:spPr>
          <a:xfrm>
            <a:off x="7767205" y="901874"/>
            <a:ext cx="1673177" cy="253916"/>
          </a:xfrm>
          <a:prstGeom prst="rect">
            <a:avLst/>
          </a:prstGeom>
          <a:noFill/>
        </p:spPr>
        <p:txBody>
          <a:bodyPr wrap="square" rtlCol="0">
            <a:spAutoFit/>
          </a:bodyPr>
          <a:lstStyle/>
          <a:p>
            <a:r>
              <a:rPr lang="en-US" altLang="zh-CN" sz="1050" dirty="0">
                <a:solidFill>
                  <a:srgbClr val="FF0000"/>
                </a:solidFill>
              </a:rPr>
              <a:t>User/UE intent</a:t>
            </a:r>
            <a:endParaRPr lang="zh-CN" altLang="en-US" sz="1050" dirty="0">
              <a:solidFill>
                <a:srgbClr val="FF0000"/>
              </a:solidFill>
            </a:endParaRPr>
          </a:p>
        </p:txBody>
      </p:sp>
      <p:sp>
        <p:nvSpPr>
          <p:cNvPr id="633" name="矩形 632">
            <a:extLst>
              <a:ext uri="{FF2B5EF4-FFF2-40B4-BE49-F238E27FC236}">
                <a16:creationId xmlns:a16="http://schemas.microsoft.com/office/drawing/2014/main" id="{0C01E2EB-15B4-4723-B4ED-3BF7874D8670}"/>
              </a:ext>
            </a:extLst>
          </p:cNvPr>
          <p:cNvSpPr/>
          <p:nvPr/>
        </p:nvSpPr>
        <p:spPr>
          <a:xfrm>
            <a:off x="9819815" y="977146"/>
            <a:ext cx="934912" cy="280798"/>
          </a:xfrm>
          <a:prstGeom prst="rect">
            <a:avLst/>
          </a:prstGeom>
          <a:solidFill>
            <a:schemeClr val="accent6">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900" dirty="0">
                <a:solidFill>
                  <a:prstClr val="black"/>
                </a:solidFill>
                <a:latin typeface="Arial" panose="020F0502020204030204"/>
                <a:ea typeface="微软雅黑"/>
                <a:cs typeface="+mn-ea"/>
                <a:sym typeface="+mn-lt"/>
              </a:rPr>
              <a:t>Requirement</a:t>
            </a:r>
          </a:p>
          <a:p>
            <a:pPr algn="ctr">
              <a:defRPr/>
            </a:pPr>
            <a:r>
              <a:rPr lang="en-US" altLang="zh-CN" sz="900" dirty="0">
                <a:solidFill>
                  <a:prstClr val="black"/>
                </a:solidFill>
                <a:latin typeface="Arial" panose="020F0502020204030204"/>
                <a:ea typeface="微软雅黑"/>
                <a:cs typeface="+mn-ea"/>
                <a:sym typeface="+mn-lt"/>
              </a:rPr>
              <a:t>analysis</a:t>
            </a:r>
            <a:endParaRPr kumimoji="0" lang="zh-CN" altLang="en-US" sz="9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634" name="文本框 633">
            <a:extLst>
              <a:ext uri="{FF2B5EF4-FFF2-40B4-BE49-F238E27FC236}">
                <a16:creationId xmlns:a16="http://schemas.microsoft.com/office/drawing/2014/main" id="{298D8017-9EBE-477E-B7E5-A238B45511E1}"/>
              </a:ext>
            </a:extLst>
          </p:cNvPr>
          <p:cNvSpPr txBox="1"/>
          <p:nvPr/>
        </p:nvSpPr>
        <p:spPr>
          <a:xfrm>
            <a:off x="8354916" y="5068933"/>
            <a:ext cx="3253774" cy="253916"/>
          </a:xfrm>
          <a:prstGeom prst="rect">
            <a:avLst/>
          </a:prstGeom>
          <a:noFill/>
        </p:spPr>
        <p:txBody>
          <a:bodyPr wrap="square" rtlCol="0">
            <a:spAutoFit/>
          </a:bodyPr>
          <a:lstStyle>
            <a:defPPr>
              <a:defRPr lang="zh-CN"/>
            </a:defPPr>
            <a:lvl1pPr>
              <a:defRPr sz="1050" b="1"/>
            </a:lvl1pPr>
          </a:lstStyle>
          <a:p>
            <a:r>
              <a:rPr lang="en-US" altLang="zh-CN" dirty="0"/>
              <a:t>Fig 3:Internal structure of NF/entities with AI capability </a:t>
            </a:r>
            <a:endParaRPr lang="zh-CN" altLang="en-US" dirty="0"/>
          </a:p>
        </p:txBody>
      </p:sp>
      <p:sp>
        <p:nvSpPr>
          <p:cNvPr id="635" name="文本框 634">
            <a:extLst>
              <a:ext uri="{FF2B5EF4-FFF2-40B4-BE49-F238E27FC236}">
                <a16:creationId xmlns:a16="http://schemas.microsoft.com/office/drawing/2014/main" id="{A63342DD-A9D2-4365-8C29-7565455F42D9}"/>
              </a:ext>
            </a:extLst>
          </p:cNvPr>
          <p:cNvSpPr txBox="1"/>
          <p:nvPr/>
        </p:nvSpPr>
        <p:spPr>
          <a:xfrm>
            <a:off x="8667749" y="2478458"/>
            <a:ext cx="2749231" cy="253916"/>
          </a:xfrm>
          <a:prstGeom prst="rect">
            <a:avLst/>
          </a:prstGeom>
          <a:noFill/>
        </p:spPr>
        <p:txBody>
          <a:bodyPr wrap="square" rtlCol="0">
            <a:spAutoFit/>
          </a:bodyPr>
          <a:lstStyle>
            <a:defPPr>
              <a:defRPr lang="zh-CN"/>
            </a:defPPr>
            <a:lvl1pPr>
              <a:defRPr sz="1050" b="1"/>
            </a:lvl1pPr>
          </a:lstStyle>
          <a:p>
            <a:r>
              <a:rPr lang="en-US" altLang="zh-CN" dirty="0"/>
              <a:t>Fig 2: Internal structure of AI agent</a:t>
            </a:r>
            <a:endParaRPr lang="zh-CN" altLang="en-US" dirty="0"/>
          </a:p>
        </p:txBody>
      </p:sp>
      <p:cxnSp>
        <p:nvCxnSpPr>
          <p:cNvPr id="636" name="Straight Arrow Connector 27">
            <a:extLst>
              <a:ext uri="{FF2B5EF4-FFF2-40B4-BE49-F238E27FC236}">
                <a16:creationId xmlns:a16="http://schemas.microsoft.com/office/drawing/2014/main" id="{AE88819B-4D47-456F-81E3-FB876780D324}"/>
              </a:ext>
            </a:extLst>
          </p:cNvPr>
          <p:cNvCxnSpPr>
            <a:cxnSpLocks/>
          </p:cNvCxnSpPr>
          <p:nvPr/>
        </p:nvCxnSpPr>
        <p:spPr bwMode="auto">
          <a:xfrm>
            <a:off x="5004623" y="2684023"/>
            <a:ext cx="0" cy="852164"/>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cxnSp>
        <p:nvCxnSpPr>
          <p:cNvPr id="637" name="Straight Arrow Connector 27">
            <a:extLst>
              <a:ext uri="{FF2B5EF4-FFF2-40B4-BE49-F238E27FC236}">
                <a16:creationId xmlns:a16="http://schemas.microsoft.com/office/drawing/2014/main" id="{9DBAE0F0-EC01-4019-83B8-CAD11A67299D}"/>
              </a:ext>
            </a:extLst>
          </p:cNvPr>
          <p:cNvCxnSpPr>
            <a:cxnSpLocks/>
          </p:cNvCxnSpPr>
          <p:nvPr/>
        </p:nvCxnSpPr>
        <p:spPr bwMode="auto">
          <a:xfrm>
            <a:off x="7089338" y="1744060"/>
            <a:ext cx="0" cy="888251"/>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sp>
        <p:nvSpPr>
          <p:cNvPr id="638" name="フリーフォーム: 図形 17">
            <a:extLst>
              <a:ext uri="{FF2B5EF4-FFF2-40B4-BE49-F238E27FC236}">
                <a16:creationId xmlns:a16="http://schemas.microsoft.com/office/drawing/2014/main" id="{15E27C1F-E6B8-42A0-B865-14C444110426}"/>
              </a:ext>
            </a:extLst>
          </p:cNvPr>
          <p:cNvSpPr/>
          <p:nvPr/>
        </p:nvSpPr>
        <p:spPr>
          <a:xfrm>
            <a:off x="7018093" y="2315640"/>
            <a:ext cx="130263" cy="60717"/>
          </a:xfrm>
          <a:custGeom>
            <a:avLst/>
            <a:gdLst>
              <a:gd name="connsiteX0" fmla="*/ 0 w 318911"/>
              <a:gd name="connsiteY0" fmla="*/ 204998 h 207820"/>
              <a:gd name="connsiteX1" fmla="*/ 112889 w 318911"/>
              <a:gd name="connsiteY1" fmla="*/ 21553 h 207820"/>
              <a:gd name="connsiteX2" fmla="*/ 220133 w 318911"/>
              <a:gd name="connsiteY2" fmla="*/ 24375 h 207820"/>
              <a:gd name="connsiteX3" fmla="*/ 318911 w 318911"/>
              <a:gd name="connsiteY3" fmla="*/ 207820 h 207820"/>
            </a:gdLst>
            <a:ahLst/>
            <a:cxnLst>
              <a:cxn ang="0">
                <a:pos x="connsiteX0" y="connsiteY0"/>
              </a:cxn>
              <a:cxn ang="0">
                <a:pos x="connsiteX1" y="connsiteY1"/>
              </a:cxn>
              <a:cxn ang="0">
                <a:pos x="connsiteX2" y="connsiteY2"/>
              </a:cxn>
              <a:cxn ang="0">
                <a:pos x="connsiteX3" y="connsiteY3"/>
              </a:cxn>
            </a:cxnLst>
            <a:rect l="l" t="t" r="r" b="b"/>
            <a:pathLst>
              <a:path w="318911" h="207820">
                <a:moveTo>
                  <a:pt x="0" y="204998"/>
                </a:moveTo>
                <a:cubicBezTo>
                  <a:pt x="38100" y="128327"/>
                  <a:pt x="76200" y="51657"/>
                  <a:pt x="112889" y="21553"/>
                </a:cubicBezTo>
                <a:cubicBezTo>
                  <a:pt x="149578" y="-8551"/>
                  <a:pt x="185796" y="-6669"/>
                  <a:pt x="220133" y="24375"/>
                </a:cubicBezTo>
                <a:cubicBezTo>
                  <a:pt x="254470" y="55419"/>
                  <a:pt x="286690" y="131619"/>
                  <a:pt x="318911" y="207820"/>
                </a:cubicBezTo>
              </a:path>
            </a:pathLst>
          </a:custGeom>
          <a:noFill/>
          <a:ln w="28575" cap="flat" cmpd="sng" algn="ctr">
            <a:solidFill>
              <a:srgbClr val="00B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200" b="0" i="0" u="none" strike="noStrike" cap="none" normalizeH="0" baseline="0">
              <a:ln>
                <a:noFill/>
              </a:ln>
              <a:solidFill>
                <a:srgbClr val="000000"/>
              </a:solidFill>
              <a:effectLst/>
              <a:latin typeface="ＭＳ Ｐゴシック" pitchFamily="50" charset="-128"/>
              <a:ea typeface="ＭＳ Ｐゴシック" pitchFamily="50" charset="-128"/>
            </a:endParaRPr>
          </a:p>
        </p:txBody>
      </p:sp>
      <p:cxnSp>
        <p:nvCxnSpPr>
          <p:cNvPr id="639" name="Straight Arrow Connector 27">
            <a:extLst>
              <a:ext uri="{FF2B5EF4-FFF2-40B4-BE49-F238E27FC236}">
                <a16:creationId xmlns:a16="http://schemas.microsoft.com/office/drawing/2014/main" id="{4EE55666-1665-457F-B69F-93B942CE78CC}"/>
              </a:ext>
            </a:extLst>
          </p:cNvPr>
          <p:cNvCxnSpPr>
            <a:cxnSpLocks/>
          </p:cNvCxnSpPr>
          <p:nvPr/>
        </p:nvCxnSpPr>
        <p:spPr bwMode="auto">
          <a:xfrm flipH="1">
            <a:off x="7123064" y="2368909"/>
            <a:ext cx="242511" cy="0"/>
          </a:xfrm>
          <a:prstGeom prst="straightConnector1">
            <a:avLst/>
          </a:prstGeom>
          <a:gradFill rotWithShape="0">
            <a:gsLst>
              <a:gs pos="0">
                <a:srgbClr val="FFFFFF"/>
              </a:gs>
              <a:gs pos="100000">
                <a:srgbClr val="C8C8C8"/>
              </a:gs>
            </a:gsLst>
            <a:lin ang="5400000" scaled="1"/>
          </a:gradFill>
          <a:ln w="28575" cap="flat" cmpd="sng" algn="ctr">
            <a:solidFill>
              <a:srgbClr val="00B050"/>
            </a:solidFill>
            <a:prstDash val="solid"/>
            <a:round/>
            <a:headEnd type="none" w="med" len="med"/>
            <a:tailEnd type="none" w="med" len="med"/>
          </a:ln>
          <a:effectLst/>
        </p:spPr>
      </p:cxnSp>
      <p:sp>
        <p:nvSpPr>
          <p:cNvPr id="640" name="箭头: 右 639">
            <a:extLst>
              <a:ext uri="{FF2B5EF4-FFF2-40B4-BE49-F238E27FC236}">
                <a16:creationId xmlns:a16="http://schemas.microsoft.com/office/drawing/2014/main" id="{63584E23-728E-466A-98FC-462FEFEB632D}"/>
              </a:ext>
            </a:extLst>
          </p:cNvPr>
          <p:cNvSpPr/>
          <p:nvPr/>
        </p:nvSpPr>
        <p:spPr>
          <a:xfrm rot="438710" flipV="1">
            <a:off x="7089816" y="3649133"/>
            <a:ext cx="629705" cy="7367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1" name="文本框 640">
            <a:extLst>
              <a:ext uri="{FF2B5EF4-FFF2-40B4-BE49-F238E27FC236}">
                <a16:creationId xmlns:a16="http://schemas.microsoft.com/office/drawing/2014/main" id="{5E44431E-6831-439C-9430-53A06C79C8FE}"/>
              </a:ext>
            </a:extLst>
          </p:cNvPr>
          <p:cNvSpPr txBox="1"/>
          <p:nvPr/>
        </p:nvSpPr>
        <p:spPr>
          <a:xfrm>
            <a:off x="1470551" y="4046375"/>
            <a:ext cx="4851521" cy="253916"/>
          </a:xfrm>
          <a:prstGeom prst="rect">
            <a:avLst/>
          </a:prstGeom>
          <a:noFill/>
        </p:spPr>
        <p:txBody>
          <a:bodyPr wrap="square" rtlCol="0">
            <a:spAutoFit/>
          </a:bodyPr>
          <a:lstStyle/>
          <a:p>
            <a:r>
              <a:rPr lang="en-US" altLang="zh-CN" sz="1050" b="1" dirty="0"/>
              <a:t>Fig 1: 6G Native AI architecture ---</a:t>
            </a:r>
            <a:r>
              <a:rPr lang="zh-CN" altLang="en-US" sz="1050" b="1" dirty="0"/>
              <a:t> </a:t>
            </a:r>
            <a:r>
              <a:rPr lang="en-US" altLang="zh-CN" sz="1050" b="1" dirty="0"/>
              <a:t>Built-in AI capability in all entities(on demand)</a:t>
            </a:r>
            <a:endParaRPr lang="zh-CN" altLang="en-US" sz="1050" dirty="0"/>
          </a:p>
        </p:txBody>
      </p:sp>
      <p:sp>
        <p:nvSpPr>
          <p:cNvPr id="642" name="箭头: 右 641">
            <a:extLst>
              <a:ext uri="{FF2B5EF4-FFF2-40B4-BE49-F238E27FC236}">
                <a16:creationId xmlns:a16="http://schemas.microsoft.com/office/drawing/2014/main" id="{DE284439-849A-4360-8861-D05C0553B5C6}"/>
              </a:ext>
            </a:extLst>
          </p:cNvPr>
          <p:cNvSpPr/>
          <p:nvPr/>
        </p:nvSpPr>
        <p:spPr>
          <a:xfrm rot="21263146">
            <a:off x="7520788" y="1525608"/>
            <a:ext cx="276964" cy="1376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3" name="直接箭头连接符 642">
            <a:extLst>
              <a:ext uri="{FF2B5EF4-FFF2-40B4-BE49-F238E27FC236}">
                <a16:creationId xmlns:a16="http://schemas.microsoft.com/office/drawing/2014/main" id="{D30835B0-B980-4929-B8FF-5DF196CB9DE6}"/>
              </a:ext>
            </a:extLst>
          </p:cNvPr>
          <p:cNvCxnSpPr>
            <a:cxnSpLocks/>
          </p:cNvCxnSpPr>
          <p:nvPr/>
        </p:nvCxnSpPr>
        <p:spPr>
          <a:xfrm>
            <a:off x="7170877" y="3439979"/>
            <a:ext cx="872584"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44" name="直接箭头连接符 643">
            <a:extLst>
              <a:ext uri="{FF2B5EF4-FFF2-40B4-BE49-F238E27FC236}">
                <a16:creationId xmlns:a16="http://schemas.microsoft.com/office/drawing/2014/main" id="{C604D93E-B671-4CE8-B6F4-0C0F76F9BF4A}"/>
              </a:ext>
            </a:extLst>
          </p:cNvPr>
          <p:cNvCxnSpPr>
            <a:cxnSpLocks/>
          </p:cNvCxnSpPr>
          <p:nvPr/>
        </p:nvCxnSpPr>
        <p:spPr>
          <a:xfrm>
            <a:off x="9725857" y="2674361"/>
            <a:ext cx="0" cy="72122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45" name="文本框 644">
            <a:extLst>
              <a:ext uri="{FF2B5EF4-FFF2-40B4-BE49-F238E27FC236}">
                <a16:creationId xmlns:a16="http://schemas.microsoft.com/office/drawing/2014/main" id="{3FEB4385-F3B1-4039-A68C-73A5D0EDC2E7}"/>
              </a:ext>
            </a:extLst>
          </p:cNvPr>
          <p:cNvSpPr txBox="1"/>
          <p:nvPr/>
        </p:nvSpPr>
        <p:spPr>
          <a:xfrm>
            <a:off x="6859473" y="3207470"/>
            <a:ext cx="1571911" cy="415498"/>
          </a:xfrm>
          <a:prstGeom prst="rect">
            <a:avLst/>
          </a:prstGeom>
          <a:noFill/>
        </p:spPr>
        <p:txBody>
          <a:bodyPr wrap="square" rtlCol="0">
            <a:spAutoFit/>
          </a:bodyPr>
          <a:lstStyle/>
          <a:p>
            <a:r>
              <a:rPr lang="en-US" altLang="zh-CN" sz="1050" dirty="0">
                <a:solidFill>
                  <a:srgbClr val="FF0000"/>
                </a:solidFill>
              </a:rPr>
              <a:t>Service requirement from other entity</a:t>
            </a:r>
            <a:endParaRPr lang="zh-CN" altLang="en-US" sz="1050" dirty="0">
              <a:solidFill>
                <a:srgbClr val="FF0000"/>
              </a:solidFill>
            </a:endParaRPr>
          </a:p>
        </p:txBody>
      </p:sp>
      <p:sp>
        <p:nvSpPr>
          <p:cNvPr id="646" name="文本框 645">
            <a:extLst>
              <a:ext uri="{FF2B5EF4-FFF2-40B4-BE49-F238E27FC236}">
                <a16:creationId xmlns:a16="http://schemas.microsoft.com/office/drawing/2014/main" id="{AE4656F2-300C-475E-9721-0DD74D6E4201}"/>
              </a:ext>
            </a:extLst>
          </p:cNvPr>
          <p:cNvSpPr txBox="1"/>
          <p:nvPr/>
        </p:nvSpPr>
        <p:spPr>
          <a:xfrm>
            <a:off x="9684988" y="2702269"/>
            <a:ext cx="2236662" cy="253916"/>
          </a:xfrm>
          <a:prstGeom prst="rect">
            <a:avLst/>
          </a:prstGeom>
          <a:noFill/>
        </p:spPr>
        <p:txBody>
          <a:bodyPr wrap="square" rtlCol="0">
            <a:spAutoFit/>
          </a:bodyPr>
          <a:lstStyle/>
          <a:p>
            <a:r>
              <a:rPr lang="en-US" altLang="zh-CN" sz="1050" dirty="0">
                <a:solidFill>
                  <a:srgbClr val="FF0000"/>
                </a:solidFill>
              </a:rPr>
              <a:t>Service requirement from AI agent</a:t>
            </a:r>
            <a:endParaRPr lang="zh-CN" altLang="en-US" sz="1050" dirty="0">
              <a:solidFill>
                <a:srgbClr val="FF0000"/>
              </a:solidFill>
            </a:endParaRPr>
          </a:p>
        </p:txBody>
      </p:sp>
      <p:sp>
        <p:nvSpPr>
          <p:cNvPr id="647" name="文本框 646">
            <a:extLst>
              <a:ext uri="{FF2B5EF4-FFF2-40B4-BE49-F238E27FC236}">
                <a16:creationId xmlns:a16="http://schemas.microsoft.com/office/drawing/2014/main" id="{FE555483-B1A7-4000-B047-619B89B8D5F6}"/>
              </a:ext>
            </a:extLst>
          </p:cNvPr>
          <p:cNvSpPr txBox="1"/>
          <p:nvPr/>
        </p:nvSpPr>
        <p:spPr>
          <a:xfrm>
            <a:off x="127883" y="4721030"/>
            <a:ext cx="5980740" cy="1969770"/>
          </a:xfrm>
          <a:prstGeom prst="rect">
            <a:avLst/>
          </a:prstGeom>
          <a:solidFill>
            <a:schemeClr val="bg1"/>
          </a:solidFill>
        </p:spPr>
        <p:txBody>
          <a:bodyPr wrap="square">
            <a:spAutoFit/>
          </a:bodyPr>
          <a:lstStyle/>
          <a:p>
            <a:pPr marL="342900" indent="-342900">
              <a:spcAft>
                <a:spcPts val="600"/>
              </a:spcAft>
              <a:buFont typeface="Wingdings" panose="05000000000000000000" pitchFamily="2" charset="2"/>
              <a:buChar char="l"/>
            </a:pPr>
            <a:r>
              <a:rPr lang="en-US" altLang="zh-CN" sz="1400" dirty="0"/>
              <a:t>Centralized AI agent is to support: service intent interpreting, requirement analysis, tasks </a:t>
            </a:r>
            <a:r>
              <a:rPr lang="en-US" altLang="zh-CN" sz="1400" dirty="0">
                <a:latin typeface="Calibri" panose="020F0502020204030204" pitchFamily="34" charset="0"/>
                <a:ea typeface="微软雅黑" panose="020B0503020204020204" pitchFamily="34" charset="-122"/>
                <a:cs typeface="Calibri" panose="020F0502020204030204" pitchFamily="34" charset="0"/>
              </a:rPr>
              <a:t>deconstruction and scheduling.</a:t>
            </a:r>
          </a:p>
          <a:p>
            <a:pPr marL="342900" indent="-342900">
              <a:spcAft>
                <a:spcPts val="600"/>
              </a:spcAft>
              <a:buFont typeface="Wingdings" panose="05000000000000000000" pitchFamily="2" charset="2"/>
              <a:buChar char="l"/>
            </a:pPr>
            <a:r>
              <a:rPr lang="en-US" altLang="zh-CN" sz="1400" dirty="0">
                <a:latin typeface="Calibri" panose="020F0502020204030204" pitchFamily="34" charset="0"/>
                <a:ea typeface="微软雅黑" panose="020B0503020204020204" pitchFamily="34" charset="-122"/>
                <a:cs typeface="Calibri" panose="020F0502020204030204" pitchFamily="34" charset="0"/>
              </a:rPr>
              <a:t>6G</a:t>
            </a:r>
            <a:r>
              <a:rPr lang="en-US" altLang="zh-CN" sz="1400" dirty="0"/>
              <a:t> entities(e.g.</a:t>
            </a:r>
            <a:r>
              <a:rPr lang="zh-CN" altLang="en-US" sz="1400" dirty="0"/>
              <a:t> </a:t>
            </a:r>
            <a:r>
              <a:rPr lang="en-US" altLang="zh-CN" sz="1400" dirty="0"/>
              <a:t>UE,</a:t>
            </a:r>
            <a:r>
              <a:rPr lang="zh-CN" altLang="en-US" sz="1400" dirty="0"/>
              <a:t> </a:t>
            </a:r>
            <a:r>
              <a:rPr lang="en-US" altLang="zh-CN" sz="1400" dirty="0"/>
              <a:t>RAN</a:t>
            </a:r>
            <a:r>
              <a:rPr lang="zh-CN" altLang="en-US" sz="1400" dirty="0"/>
              <a:t> </a:t>
            </a:r>
            <a:r>
              <a:rPr lang="en-US" altLang="zh-CN" sz="1400" dirty="0"/>
              <a:t>and</a:t>
            </a:r>
            <a:r>
              <a:rPr lang="zh-CN" altLang="en-US" sz="1400" dirty="0"/>
              <a:t> </a:t>
            </a:r>
            <a:r>
              <a:rPr lang="en-US" altLang="zh-CN" sz="1400" dirty="0"/>
              <a:t>NF) equipped with built-in AI capability on demand, which provides internal assistance (e.g. local decision) for their basic functionalities based on request from AI agent or other entity.</a:t>
            </a:r>
          </a:p>
          <a:p>
            <a:pPr marL="342900" indent="-342900">
              <a:spcAft>
                <a:spcPts val="600"/>
              </a:spcAft>
              <a:buFont typeface="Wingdings" panose="05000000000000000000" pitchFamily="2" charset="2"/>
              <a:buChar char="l"/>
            </a:pPr>
            <a:r>
              <a:rPr lang="en-US" altLang="zh-CN" sz="1400" dirty="0"/>
              <a:t>Both AI agent and </a:t>
            </a:r>
            <a:r>
              <a:rPr lang="en-US" altLang="zh-CN" sz="1400" dirty="0">
                <a:latin typeface="Calibri" panose="020F0502020204030204" pitchFamily="34" charset="0"/>
                <a:ea typeface="微软雅黑" panose="020B0503020204020204" pitchFamily="34" charset="-122"/>
                <a:cs typeface="Calibri" panose="020F0502020204030204" pitchFamily="34" charset="0"/>
              </a:rPr>
              <a:t>6G</a:t>
            </a:r>
            <a:r>
              <a:rPr lang="en-US" altLang="zh-CN" sz="1400" dirty="0"/>
              <a:t> entities with built-in AI capability support AI related services: AI decision making, AI training, AI inference and performance monitoring, which can be invoked by consumers.</a:t>
            </a:r>
          </a:p>
        </p:txBody>
      </p:sp>
      <p:sp>
        <p:nvSpPr>
          <p:cNvPr id="648" name="文本框 647">
            <a:extLst>
              <a:ext uri="{FF2B5EF4-FFF2-40B4-BE49-F238E27FC236}">
                <a16:creationId xmlns:a16="http://schemas.microsoft.com/office/drawing/2014/main" id="{BE9368DB-035F-4AB3-8431-FFBE3A7084F8}"/>
              </a:ext>
            </a:extLst>
          </p:cNvPr>
          <p:cNvSpPr txBox="1"/>
          <p:nvPr/>
        </p:nvSpPr>
        <p:spPr>
          <a:xfrm>
            <a:off x="6078944" y="5304470"/>
            <a:ext cx="6110416" cy="1461939"/>
          </a:xfrm>
          <a:prstGeom prst="rect">
            <a:avLst/>
          </a:prstGeom>
          <a:noFill/>
        </p:spPr>
        <p:txBody>
          <a:bodyPr wrap="square">
            <a:spAutoFit/>
          </a:bodyPr>
          <a:lstStyle/>
          <a:p>
            <a:pPr marL="342900" indent="-342900">
              <a:spcAft>
                <a:spcPts val="600"/>
              </a:spcAft>
              <a:buFont typeface="Wingdings" panose="05000000000000000000" pitchFamily="2" charset="2"/>
              <a:buChar char="l"/>
            </a:pPr>
            <a:r>
              <a:rPr lang="en-US" altLang="zh-CN" sz="1400" dirty="0"/>
              <a:t>Uncertain and comprehensive service request from user can</a:t>
            </a:r>
            <a:r>
              <a:rPr lang="zh-CN" altLang="en-US" sz="1400" dirty="0"/>
              <a:t> </a:t>
            </a:r>
            <a:r>
              <a:rPr lang="en-US" altLang="zh-CN" sz="1400" dirty="0"/>
              <a:t>rely</a:t>
            </a:r>
            <a:r>
              <a:rPr lang="zh-CN" altLang="en-US" sz="1400" dirty="0"/>
              <a:t> </a:t>
            </a:r>
            <a:r>
              <a:rPr lang="en-US" altLang="zh-CN" sz="1400" dirty="0"/>
              <a:t>on</a:t>
            </a:r>
            <a:r>
              <a:rPr lang="zh-CN" altLang="en-US" sz="1400" dirty="0"/>
              <a:t> </a:t>
            </a:r>
            <a:r>
              <a:rPr lang="en-US" altLang="zh-CN" sz="1400" dirty="0"/>
              <a:t>AI</a:t>
            </a:r>
            <a:r>
              <a:rPr lang="zh-CN" altLang="en-US" sz="1400" dirty="0"/>
              <a:t> </a:t>
            </a:r>
            <a:r>
              <a:rPr lang="en-US" altLang="zh-CN" sz="1400" dirty="0"/>
              <a:t>agent’s analysis and orchestration, but traditional deterministic processes (e.g. registration and SM procedure) can also be independent of AI agent, i.e., allowing a fallback to using only entities with AI capability.</a:t>
            </a:r>
          </a:p>
          <a:p>
            <a:pPr marL="342900" indent="-342900">
              <a:spcAft>
                <a:spcPts val="600"/>
              </a:spcAft>
              <a:buFont typeface="Wingdings" panose="05000000000000000000" pitchFamily="2" charset="2"/>
              <a:buChar char="l"/>
            </a:pPr>
            <a:r>
              <a:rPr lang="en-US" altLang="zh-CN" sz="1400" dirty="0"/>
              <a:t>All of AI related intermediate data/information exchange, including ML models, are based on data plane capability</a:t>
            </a:r>
          </a:p>
        </p:txBody>
      </p:sp>
    </p:spTree>
    <p:extLst>
      <p:ext uri="{BB962C8B-B14F-4D97-AF65-F5344CB8AC3E}">
        <p14:creationId xmlns:p14="http://schemas.microsoft.com/office/powerpoint/2010/main" val="2407010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EAAE4-49C6-8768-DEAF-B359E4603719}"/>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B1D1A0E1-D496-D0E7-EC62-AC585E2E1D94}"/>
              </a:ext>
            </a:extLst>
          </p:cNvPr>
          <p:cNvSpPr>
            <a:spLocks noGrp="1"/>
          </p:cNvSpPr>
          <p:nvPr>
            <p:ph type="body" sz="quarter" idx="61"/>
          </p:nvPr>
        </p:nvSpPr>
        <p:spPr>
          <a:xfrm>
            <a:off x="560744" y="180142"/>
            <a:ext cx="10077859" cy="631229"/>
          </a:xfrm>
        </p:spPr>
        <p:txBody>
          <a:bodyPr vert="horz" lIns="0" tIns="0" rIns="0" bIns="0" rtlCol="0" anchor="ctr">
            <a:noAutofit/>
          </a:bodyPr>
          <a:lstStyle/>
          <a:p>
            <a:pPr>
              <a:lnSpc>
                <a:spcPct val="100000"/>
              </a:lnSpc>
            </a:pPr>
            <a:r>
              <a:rPr lang="en-US" altLang="zh-CN" sz="2400" dirty="0">
                <a:solidFill>
                  <a:prstClr val="white"/>
                </a:solidFill>
              </a:rPr>
              <a:t>Technical Impact: Definition of 6G Native AI capability Levels </a:t>
            </a:r>
            <a:endParaRPr lang="zh-CN" altLang="en-US" sz="2400" dirty="0">
              <a:solidFill>
                <a:prstClr val="white"/>
              </a:solidFill>
            </a:endParaRPr>
          </a:p>
        </p:txBody>
      </p:sp>
      <p:sp>
        <p:nvSpPr>
          <p:cNvPr id="8" name="文本框 7">
            <a:extLst>
              <a:ext uri="{FF2B5EF4-FFF2-40B4-BE49-F238E27FC236}">
                <a16:creationId xmlns:a16="http://schemas.microsoft.com/office/drawing/2014/main" id="{A7EEB0D4-A033-4804-8C55-25A2606F7C82}"/>
              </a:ext>
            </a:extLst>
          </p:cNvPr>
          <p:cNvSpPr txBox="1"/>
          <p:nvPr/>
        </p:nvSpPr>
        <p:spPr>
          <a:xfrm>
            <a:off x="6677046" y="3147519"/>
            <a:ext cx="4774390" cy="276999"/>
          </a:xfrm>
          <a:prstGeom prst="rect">
            <a:avLst/>
          </a:prstGeom>
          <a:noFill/>
        </p:spPr>
        <p:txBody>
          <a:bodyPr wrap="square" rtlCol="0">
            <a:spAutoFit/>
          </a:bodyPr>
          <a:lstStyle/>
          <a:p>
            <a:pPr algn="ctr"/>
            <a:r>
              <a:rPr lang="en-US" altLang="zh-CN" sz="1200" dirty="0"/>
              <a:t>Level 1: 6G Architecture with built-in AI capability (NF local AI in use) </a:t>
            </a:r>
            <a:endParaRPr lang="zh-CN" altLang="en-US" sz="1200" dirty="0"/>
          </a:p>
        </p:txBody>
      </p:sp>
      <p:sp>
        <p:nvSpPr>
          <p:cNvPr id="9" name="文本框 8">
            <a:extLst>
              <a:ext uri="{FF2B5EF4-FFF2-40B4-BE49-F238E27FC236}">
                <a16:creationId xmlns:a16="http://schemas.microsoft.com/office/drawing/2014/main" id="{00EB9883-2C2A-47B6-86FA-E3405C8CAD2B}"/>
              </a:ext>
            </a:extLst>
          </p:cNvPr>
          <p:cNvSpPr txBox="1"/>
          <p:nvPr/>
        </p:nvSpPr>
        <p:spPr>
          <a:xfrm>
            <a:off x="328460" y="5700013"/>
            <a:ext cx="4703371" cy="461665"/>
          </a:xfrm>
          <a:prstGeom prst="rect">
            <a:avLst/>
          </a:prstGeom>
          <a:noFill/>
        </p:spPr>
        <p:txBody>
          <a:bodyPr wrap="square" rtlCol="0">
            <a:spAutoFit/>
          </a:bodyPr>
          <a:lstStyle/>
          <a:p>
            <a:pPr algn="ctr"/>
            <a:r>
              <a:rPr lang="en-US" altLang="zh-CN" sz="1200" dirty="0"/>
              <a:t>Level 2:</a:t>
            </a:r>
            <a:r>
              <a:rPr lang="zh-CN" altLang="en-US" sz="1200" dirty="0"/>
              <a:t> </a:t>
            </a:r>
            <a:r>
              <a:rPr lang="en-US" altLang="zh-CN" sz="1200" dirty="0"/>
              <a:t>6G Architecture with built-in AI capability and AI agent</a:t>
            </a:r>
          </a:p>
          <a:p>
            <a:pPr algn="ctr"/>
            <a:r>
              <a:rPr lang="en-US" altLang="zh-CN" sz="1200" dirty="0"/>
              <a:t>(local AI+ data/model/result/AI services interacting with other NF) </a:t>
            </a:r>
          </a:p>
        </p:txBody>
      </p:sp>
      <p:sp>
        <p:nvSpPr>
          <p:cNvPr id="10" name="文本框 9">
            <a:extLst>
              <a:ext uri="{FF2B5EF4-FFF2-40B4-BE49-F238E27FC236}">
                <a16:creationId xmlns:a16="http://schemas.microsoft.com/office/drawing/2014/main" id="{0DC96C70-623C-4686-9D9E-63524ED6DD29}"/>
              </a:ext>
            </a:extLst>
          </p:cNvPr>
          <p:cNvSpPr txBox="1"/>
          <p:nvPr/>
        </p:nvSpPr>
        <p:spPr>
          <a:xfrm>
            <a:off x="5770812" y="5592424"/>
            <a:ext cx="6145162" cy="461665"/>
          </a:xfrm>
          <a:prstGeom prst="rect">
            <a:avLst/>
          </a:prstGeom>
          <a:noFill/>
        </p:spPr>
        <p:txBody>
          <a:bodyPr wrap="square" rtlCol="0">
            <a:spAutoFit/>
          </a:bodyPr>
          <a:lstStyle/>
          <a:p>
            <a:pPr algn="ctr"/>
            <a:r>
              <a:rPr lang="en-US" altLang="zh-CN" sz="1200" dirty="0"/>
              <a:t>Level 3:</a:t>
            </a:r>
            <a:r>
              <a:rPr lang="zh-CN" altLang="en-US" sz="1200" dirty="0"/>
              <a:t> </a:t>
            </a:r>
            <a:r>
              <a:rPr lang="en-US" altLang="zh-CN" sz="1200" dirty="0"/>
              <a:t>6G Architecture with built-in AI capability and AI agent</a:t>
            </a:r>
          </a:p>
          <a:p>
            <a:pPr algn="ctr"/>
            <a:r>
              <a:rPr lang="en-US" altLang="zh-CN" sz="1200" dirty="0"/>
              <a:t> (collaborative decision making for task across UE/RAN/Core ) </a:t>
            </a:r>
            <a:endParaRPr lang="zh-CN" altLang="en-US" sz="1200" dirty="0"/>
          </a:p>
        </p:txBody>
      </p:sp>
      <p:sp>
        <p:nvSpPr>
          <p:cNvPr id="11" name="文本框 10">
            <a:extLst>
              <a:ext uri="{FF2B5EF4-FFF2-40B4-BE49-F238E27FC236}">
                <a16:creationId xmlns:a16="http://schemas.microsoft.com/office/drawing/2014/main" id="{79D85DC4-6C98-4B0D-8C0C-4FE065C3BDE4}"/>
              </a:ext>
            </a:extLst>
          </p:cNvPr>
          <p:cNvSpPr txBox="1"/>
          <p:nvPr/>
        </p:nvSpPr>
        <p:spPr>
          <a:xfrm>
            <a:off x="812111" y="3228805"/>
            <a:ext cx="4219720" cy="276999"/>
          </a:xfrm>
          <a:prstGeom prst="rect">
            <a:avLst/>
          </a:prstGeom>
          <a:noFill/>
        </p:spPr>
        <p:txBody>
          <a:bodyPr wrap="square" rtlCol="0">
            <a:spAutoFit/>
          </a:bodyPr>
          <a:lstStyle/>
          <a:p>
            <a:pPr algn="ctr"/>
            <a:r>
              <a:rPr lang="en-US" altLang="zh-CN" sz="1200" dirty="0"/>
              <a:t>Level 0:</a:t>
            </a:r>
            <a:r>
              <a:rPr lang="zh-CN" altLang="en-US" sz="1200" dirty="0"/>
              <a:t> </a:t>
            </a:r>
            <a:r>
              <a:rPr lang="en-US" altLang="zh-CN" sz="1200" dirty="0"/>
              <a:t>6G Architecture with built-in AI capability (AI not in use ) </a:t>
            </a:r>
            <a:endParaRPr lang="zh-CN" altLang="en-US" sz="1200" dirty="0"/>
          </a:p>
        </p:txBody>
      </p:sp>
      <p:graphicFrame>
        <p:nvGraphicFramePr>
          <p:cNvPr id="12" name="对象 11">
            <a:extLst>
              <a:ext uri="{FF2B5EF4-FFF2-40B4-BE49-F238E27FC236}">
                <a16:creationId xmlns:a16="http://schemas.microsoft.com/office/drawing/2014/main" id="{A8F0B98C-CDB9-4F92-814A-1A27D11813D8}"/>
              </a:ext>
            </a:extLst>
          </p:cNvPr>
          <p:cNvGraphicFramePr>
            <a:graphicFrameLocks noChangeAspect="1"/>
          </p:cNvGraphicFramePr>
          <p:nvPr>
            <p:extLst>
              <p:ext uri="{D42A27DB-BD31-4B8C-83A1-F6EECF244321}">
                <p14:modId xmlns:p14="http://schemas.microsoft.com/office/powerpoint/2010/main" val="2270825333"/>
              </p:ext>
            </p:extLst>
          </p:nvPr>
        </p:nvGraphicFramePr>
        <p:xfrm>
          <a:off x="6951829" y="945824"/>
          <a:ext cx="4461543" cy="2220717"/>
        </p:xfrm>
        <a:graphic>
          <a:graphicData uri="http://schemas.openxmlformats.org/presentationml/2006/ole">
            <mc:AlternateContent xmlns:mc="http://schemas.openxmlformats.org/markup-compatibility/2006">
              <mc:Choice xmlns:v="urn:schemas-microsoft-com:vml" Requires="v">
                <p:oleObj spid="_x0000_s2330" name="Visio" r:id="rId4" imgW="4305020" imgH="2133711" progId="Visio.Drawing.15">
                  <p:embed/>
                </p:oleObj>
              </mc:Choice>
              <mc:Fallback>
                <p:oleObj name="Visio" r:id="rId4" imgW="4305020" imgH="2133711" progId="Visio.Drawing.15">
                  <p:embed/>
                  <p:pic>
                    <p:nvPicPr>
                      <p:cNvPr id="14" name="对象 13">
                        <a:extLst>
                          <a:ext uri="{FF2B5EF4-FFF2-40B4-BE49-F238E27FC236}">
                            <a16:creationId xmlns:a16="http://schemas.microsoft.com/office/drawing/2014/main" id="{619742D0-6CF6-48D2-9681-CA73A92279D6}"/>
                          </a:ext>
                        </a:extLst>
                      </p:cNvPr>
                      <p:cNvPicPr/>
                      <p:nvPr/>
                    </p:nvPicPr>
                    <p:blipFill>
                      <a:blip r:embed="rId5"/>
                      <a:stretch>
                        <a:fillRect/>
                      </a:stretch>
                    </p:blipFill>
                    <p:spPr>
                      <a:xfrm>
                        <a:off x="6951829" y="945824"/>
                        <a:ext cx="4461543" cy="2220717"/>
                      </a:xfrm>
                      <a:prstGeom prst="rect">
                        <a:avLst/>
                      </a:prstGeom>
                    </p:spPr>
                  </p:pic>
                </p:oleObj>
              </mc:Fallback>
            </mc:AlternateContent>
          </a:graphicData>
        </a:graphic>
      </p:graphicFrame>
      <p:graphicFrame>
        <p:nvGraphicFramePr>
          <p:cNvPr id="13" name="对象 12">
            <a:extLst>
              <a:ext uri="{FF2B5EF4-FFF2-40B4-BE49-F238E27FC236}">
                <a16:creationId xmlns:a16="http://schemas.microsoft.com/office/drawing/2014/main" id="{C68923BD-290D-4B58-9E79-49CDE7DDD5EA}"/>
              </a:ext>
            </a:extLst>
          </p:cNvPr>
          <p:cNvGraphicFramePr>
            <a:graphicFrameLocks noChangeAspect="1"/>
          </p:cNvGraphicFramePr>
          <p:nvPr>
            <p:extLst>
              <p:ext uri="{D42A27DB-BD31-4B8C-83A1-F6EECF244321}">
                <p14:modId xmlns:p14="http://schemas.microsoft.com/office/powerpoint/2010/main" val="3996374119"/>
              </p:ext>
            </p:extLst>
          </p:nvPr>
        </p:nvGraphicFramePr>
        <p:xfrm>
          <a:off x="778628" y="994706"/>
          <a:ext cx="4736328" cy="2357491"/>
        </p:xfrm>
        <a:graphic>
          <a:graphicData uri="http://schemas.openxmlformats.org/presentationml/2006/ole">
            <mc:AlternateContent xmlns:mc="http://schemas.openxmlformats.org/markup-compatibility/2006">
              <mc:Choice xmlns:v="urn:schemas-microsoft-com:vml" Requires="v">
                <p:oleObj spid="_x0000_s2331" name="Visio" r:id="rId6" imgW="4309812" imgH="2133600" progId="Visio.Drawing.15">
                  <p:embed/>
                </p:oleObj>
              </mc:Choice>
              <mc:Fallback>
                <p:oleObj name="Visio" r:id="rId6" imgW="4309812" imgH="2133600" progId="Visio.Drawing.15">
                  <p:embed/>
                  <p:pic>
                    <p:nvPicPr>
                      <p:cNvPr id="17" name="对象 16">
                        <a:extLst>
                          <a:ext uri="{FF2B5EF4-FFF2-40B4-BE49-F238E27FC236}">
                            <a16:creationId xmlns:a16="http://schemas.microsoft.com/office/drawing/2014/main" id="{246BBA95-CBA4-4A73-BA52-215343B90718}"/>
                          </a:ext>
                        </a:extLst>
                      </p:cNvPr>
                      <p:cNvPicPr/>
                      <p:nvPr/>
                    </p:nvPicPr>
                    <p:blipFill>
                      <a:blip r:embed="rId7"/>
                      <a:stretch>
                        <a:fillRect/>
                      </a:stretch>
                    </p:blipFill>
                    <p:spPr>
                      <a:xfrm>
                        <a:off x="778628" y="994706"/>
                        <a:ext cx="4736328" cy="2357491"/>
                      </a:xfrm>
                      <a:prstGeom prst="rect">
                        <a:avLst/>
                      </a:prstGeom>
                    </p:spPr>
                  </p:pic>
                </p:oleObj>
              </mc:Fallback>
            </mc:AlternateContent>
          </a:graphicData>
        </a:graphic>
      </p:graphicFrame>
      <p:graphicFrame>
        <p:nvGraphicFramePr>
          <p:cNvPr id="14" name="对象 13">
            <a:extLst>
              <a:ext uri="{FF2B5EF4-FFF2-40B4-BE49-F238E27FC236}">
                <a16:creationId xmlns:a16="http://schemas.microsoft.com/office/drawing/2014/main" id="{20493DA0-2EB0-49B3-BE60-D6FF3743C554}"/>
              </a:ext>
            </a:extLst>
          </p:cNvPr>
          <p:cNvGraphicFramePr>
            <a:graphicFrameLocks noChangeAspect="1"/>
          </p:cNvGraphicFramePr>
          <p:nvPr>
            <p:extLst>
              <p:ext uri="{D42A27DB-BD31-4B8C-83A1-F6EECF244321}">
                <p14:modId xmlns:p14="http://schemas.microsoft.com/office/powerpoint/2010/main" val="1809253967"/>
              </p:ext>
            </p:extLst>
          </p:nvPr>
        </p:nvGraphicFramePr>
        <p:xfrm>
          <a:off x="-304800" y="3021013"/>
          <a:ext cx="6710363" cy="3243262"/>
        </p:xfrm>
        <a:graphic>
          <a:graphicData uri="http://schemas.openxmlformats.org/presentationml/2006/ole">
            <mc:AlternateContent xmlns:mc="http://schemas.openxmlformats.org/markup-compatibility/2006">
              <mc:Choice xmlns:v="urn:schemas-microsoft-com:vml" Requires="v">
                <p:oleObj spid="_x0000_s2332" name="Visio" r:id="rId8" imgW="6458350" imgH="3114996" progId="Visio.Drawing.15">
                  <p:embed/>
                </p:oleObj>
              </mc:Choice>
              <mc:Fallback>
                <p:oleObj name="Visio" r:id="rId8" imgW="6458350" imgH="3114996" progId="Visio.Drawing.15">
                  <p:embed/>
                  <p:pic>
                    <p:nvPicPr>
                      <p:cNvPr id="20" name="对象 19">
                        <a:extLst>
                          <a:ext uri="{FF2B5EF4-FFF2-40B4-BE49-F238E27FC236}">
                            <a16:creationId xmlns:a16="http://schemas.microsoft.com/office/drawing/2014/main" id="{30F47223-7EE5-41E5-9B61-8C4B7B411806}"/>
                          </a:ext>
                        </a:extLst>
                      </p:cNvPr>
                      <p:cNvPicPr/>
                      <p:nvPr/>
                    </p:nvPicPr>
                    <p:blipFill>
                      <a:blip r:embed="rId9"/>
                      <a:stretch>
                        <a:fillRect/>
                      </a:stretch>
                    </p:blipFill>
                    <p:spPr>
                      <a:xfrm>
                        <a:off x="-304800" y="3021013"/>
                        <a:ext cx="6710363" cy="3243262"/>
                      </a:xfrm>
                      <a:prstGeom prst="rect">
                        <a:avLst/>
                      </a:prstGeom>
                    </p:spPr>
                  </p:pic>
                </p:oleObj>
              </mc:Fallback>
            </mc:AlternateContent>
          </a:graphicData>
        </a:graphic>
      </p:graphicFrame>
      <p:graphicFrame>
        <p:nvGraphicFramePr>
          <p:cNvPr id="15" name="对象 14">
            <a:extLst>
              <a:ext uri="{FF2B5EF4-FFF2-40B4-BE49-F238E27FC236}">
                <a16:creationId xmlns:a16="http://schemas.microsoft.com/office/drawing/2014/main" id="{9275C6F7-D7F0-4426-A96C-147B220CD4A2}"/>
              </a:ext>
            </a:extLst>
          </p:cNvPr>
          <p:cNvGraphicFramePr>
            <a:graphicFrameLocks noChangeAspect="1"/>
          </p:cNvGraphicFramePr>
          <p:nvPr>
            <p:extLst>
              <p:ext uri="{D42A27DB-BD31-4B8C-83A1-F6EECF244321}">
                <p14:modId xmlns:p14="http://schemas.microsoft.com/office/powerpoint/2010/main" val="3712147550"/>
              </p:ext>
            </p:extLst>
          </p:nvPr>
        </p:nvGraphicFramePr>
        <p:xfrm>
          <a:off x="6967538" y="3487738"/>
          <a:ext cx="4381500" cy="2122487"/>
        </p:xfrm>
        <a:graphic>
          <a:graphicData uri="http://schemas.openxmlformats.org/presentationml/2006/ole">
            <mc:AlternateContent xmlns:mc="http://schemas.openxmlformats.org/markup-compatibility/2006">
              <mc:Choice xmlns:v="urn:schemas-microsoft-com:vml" Requires="v">
                <p:oleObj spid="_x0000_s2333" name="Visio" r:id="rId10" imgW="4305325" imgH="2076382" progId="Visio.Drawing.15">
                  <p:embed/>
                </p:oleObj>
              </mc:Choice>
              <mc:Fallback>
                <p:oleObj name="Visio" r:id="rId10" imgW="4305325" imgH="2076382" progId="Visio.Drawing.15">
                  <p:embed/>
                  <p:pic>
                    <p:nvPicPr>
                      <p:cNvPr id="21" name="对象 20">
                        <a:extLst>
                          <a:ext uri="{FF2B5EF4-FFF2-40B4-BE49-F238E27FC236}">
                            <a16:creationId xmlns:a16="http://schemas.microsoft.com/office/drawing/2014/main" id="{6F47D490-EF7E-4331-BED1-3248C477C49E}"/>
                          </a:ext>
                        </a:extLst>
                      </p:cNvPr>
                      <p:cNvPicPr/>
                      <p:nvPr/>
                    </p:nvPicPr>
                    <p:blipFill>
                      <a:blip r:embed="rId11"/>
                      <a:stretch>
                        <a:fillRect/>
                      </a:stretch>
                    </p:blipFill>
                    <p:spPr>
                      <a:xfrm>
                        <a:off x="6967538" y="3487738"/>
                        <a:ext cx="4381500" cy="2122487"/>
                      </a:xfrm>
                      <a:prstGeom prst="rect">
                        <a:avLst/>
                      </a:prstGeom>
                    </p:spPr>
                  </p:pic>
                </p:oleObj>
              </mc:Fallback>
            </mc:AlternateContent>
          </a:graphicData>
        </a:graphic>
      </p:graphicFrame>
      <p:sp>
        <p:nvSpPr>
          <p:cNvPr id="16" name="文本框 15">
            <a:extLst>
              <a:ext uri="{FF2B5EF4-FFF2-40B4-BE49-F238E27FC236}">
                <a16:creationId xmlns:a16="http://schemas.microsoft.com/office/drawing/2014/main" id="{EF285944-B739-42A0-88A0-D32AF471EF6C}"/>
              </a:ext>
            </a:extLst>
          </p:cNvPr>
          <p:cNvSpPr txBox="1"/>
          <p:nvPr/>
        </p:nvSpPr>
        <p:spPr>
          <a:xfrm>
            <a:off x="161365" y="6097004"/>
            <a:ext cx="11801232" cy="707886"/>
          </a:xfrm>
          <a:prstGeom prst="rect">
            <a:avLst/>
          </a:prstGeom>
          <a:solidFill>
            <a:schemeClr val="bg1">
              <a:lumMod val="95000"/>
            </a:schemeClr>
          </a:solidFill>
        </p:spPr>
        <p:txBody>
          <a:bodyPr wrap="square">
            <a:spAutoFit/>
          </a:bodyPr>
          <a:lstStyle/>
          <a:p>
            <a:pPr marL="0" indent="0" defTabSz="685800">
              <a:spcAft>
                <a:spcPts val="450"/>
              </a:spcAft>
              <a:buSzPct val="120000"/>
              <a:buNone/>
            </a:pPr>
            <a:r>
              <a:rPr lang="en-US" altLang="zh-CN" sz="2000" b="1" kern="0" dirty="0">
                <a:solidFill>
                  <a:srgbClr val="0000FF"/>
                </a:solidFill>
                <a:latin typeface="Calibri"/>
              </a:rPr>
              <a:t>Key point: Native AI is only a basic architecture design that inherently supports AI capabilities, it allows the network and devices to still work normally without operating AI (i.e. fall back to legacy mechanisms ).</a:t>
            </a:r>
          </a:p>
        </p:txBody>
      </p:sp>
    </p:spTree>
    <p:extLst>
      <p:ext uri="{BB962C8B-B14F-4D97-AF65-F5344CB8AC3E}">
        <p14:creationId xmlns:p14="http://schemas.microsoft.com/office/powerpoint/2010/main" val="255952184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132311</TotalTime>
  <Words>2986</Words>
  <Application>Microsoft Office PowerPoint</Application>
  <PresentationFormat>宽屏</PresentationFormat>
  <Paragraphs>399</Paragraphs>
  <Slides>15</Slides>
  <Notes>9</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33" baseType="lpstr">
      <vt:lpstr>FrutigerNext LT Regular</vt:lpstr>
      <vt:lpstr>맑은 고딕</vt:lpstr>
      <vt:lpstr>ＭＳ Ｐゴシック</vt:lpstr>
      <vt:lpstr>vivo Bold</vt:lpstr>
      <vt:lpstr>vivo type CN简 Bold</vt:lpstr>
      <vt:lpstr>vivo type CN简 Light</vt:lpstr>
      <vt:lpstr>vivo type CN简 Regular</vt:lpstr>
      <vt:lpstr>vivo type 简 Bold</vt:lpstr>
      <vt:lpstr>vivo type 简 Regular</vt:lpstr>
      <vt:lpstr>等线</vt:lpstr>
      <vt:lpstr>Arial</vt:lpstr>
      <vt:lpstr>Calibri</vt:lpstr>
      <vt:lpstr>Cambria Math</vt:lpstr>
      <vt:lpstr>Symbol</vt:lpstr>
      <vt:lpstr>Times New Roman</vt:lpstr>
      <vt:lpstr>Wingdings</vt:lpstr>
      <vt:lpstr>Office 主题</vt:lpstr>
      <vt:lpstr>Visio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vivo</dc:creator>
  <cp:lastModifiedBy>vivo-r03</cp:lastModifiedBy>
  <cp:revision>2876</cp:revision>
  <cp:lastPrinted>2025-08-04T09:34:06Z</cp:lastPrinted>
  <dcterms:created xsi:type="dcterms:W3CDTF">2019-03-21T01:16:59Z</dcterms:created>
  <dcterms:modified xsi:type="dcterms:W3CDTF">2025-08-08T07:55:35Z</dcterms:modified>
</cp:coreProperties>
</file>